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2" r:id="rId1"/>
  </p:sldMasterIdLst>
  <p:notesMasterIdLst>
    <p:notesMasterId r:id="rId36"/>
  </p:notesMasterIdLst>
  <p:handoutMasterIdLst>
    <p:handoutMasterId r:id="rId37"/>
  </p:handoutMasterIdLst>
  <p:sldIdLst>
    <p:sldId id="275" r:id="rId2"/>
    <p:sldId id="1455" r:id="rId3"/>
    <p:sldId id="1770" r:id="rId4"/>
    <p:sldId id="1769" r:id="rId5"/>
    <p:sldId id="1771" r:id="rId6"/>
    <p:sldId id="1749" r:id="rId7"/>
    <p:sldId id="310" r:id="rId8"/>
    <p:sldId id="1768" r:id="rId9"/>
    <p:sldId id="1748" r:id="rId10"/>
    <p:sldId id="300" r:id="rId11"/>
    <p:sldId id="311" r:id="rId12"/>
    <p:sldId id="1776" r:id="rId13"/>
    <p:sldId id="1476" r:id="rId14"/>
    <p:sldId id="1761" r:id="rId15"/>
    <p:sldId id="461" r:id="rId16"/>
    <p:sldId id="417" r:id="rId17"/>
    <p:sldId id="1755" r:id="rId18"/>
    <p:sldId id="1756" r:id="rId19"/>
    <p:sldId id="1757" r:id="rId20"/>
    <p:sldId id="1758" r:id="rId21"/>
    <p:sldId id="1759" r:id="rId22"/>
    <p:sldId id="464" r:id="rId23"/>
    <p:sldId id="1741" r:id="rId24"/>
    <p:sldId id="1742" r:id="rId25"/>
    <p:sldId id="1743" r:id="rId26"/>
    <p:sldId id="382" r:id="rId27"/>
    <p:sldId id="411" r:id="rId28"/>
    <p:sldId id="477" r:id="rId29"/>
    <p:sldId id="469" r:id="rId30"/>
    <p:sldId id="1765" r:id="rId31"/>
    <p:sldId id="1766" r:id="rId32"/>
    <p:sldId id="386" r:id="rId33"/>
    <p:sldId id="1777" r:id="rId34"/>
    <p:sldId id="176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545454"/>
    <a:srgbClr val="FFFFFF"/>
    <a:srgbClr val="FF01FF"/>
    <a:srgbClr val="00274C"/>
    <a:srgbClr val="003A70"/>
    <a:srgbClr val="FDB515"/>
    <a:srgbClr val="007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92"/>
    <p:restoredTop sz="79592"/>
  </p:normalViewPr>
  <p:slideViewPr>
    <p:cSldViewPr snapToGrid="0" snapToObjects="1">
      <p:cViewPr varScale="1">
        <p:scale>
          <a:sx n="100" d="100"/>
          <a:sy n="100" d="100"/>
        </p:scale>
        <p:origin x="1608" y="176"/>
      </p:cViewPr>
      <p:guideLst/>
    </p:cSldViewPr>
  </p:slideViewPr>
  <p:notesTextViewPr>
    <p:cViewPr>
      <p:scale>
        <a:sx n="110" d="100"/>
        <a:sy n="110" d="100"/>
      </p:scale>
      <p:origin x="0" y="0"/>
    </p:cViewPr>
  </p:notesText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27327B-423B-3941-9346-BA9301300D42}" type="datetimeFigureOut">
              <a:rPr lang="en-US" smtClean="0"/>
              <a:t>4/4/22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B3198B-E9CB-B543-BE30-38016783FE3E}" type="slidenum">
              <a:rPr lang="en-US" smtClean="0"/>
              <a:t>‹#›</a:t>
            </a:fld>
            <a:endParaRPr lang="en-US"/>
          </a:p>
        </p:txBody>
      </p:sp>
    </p:spTree>
    <p:extLst>
      <p:ext uri="{BB962C8B-B14F-4D97-AF65-F5344CB8AC3E}">
        <p14:creationId xmlns:p14="http://schemas.microsoft.com/office/powerpoint/2010/main" val="190100810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22-03-18T03:22:46.819"/>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0 0 1,'0'0'4,"0"0"-1,0 0-2,0 0 0,0 0-1,0 0 0,0 0 0,0 0 0,0 0 0,0 0 0,0 0 1,0 0 0,2 8 0,-2-8 1,0 0-1,0 0-1,0 0 1,0 0-2,0 0 1,0 0-1,0 0 1,0 0 0,0 0-1,0 0 2,0 0-2,-1 9 1,1-9-2,0 0-1,0 0-1,0 0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2-03-18T03:22:46.822"/>
    </inkml:context>
    <inkml:brush xml:id="br0">
      <inkml:brushProperty name="width" value="0.05292" units="cm"/>
      <inkml:brushProperty name="height" value="0.05292" units="cm"/>
      <inkml:brushProperty name="color" value="#C00000"/>
    </inkml:brush>
  </inkml:definitions>
  <inkml:trace contextRef="#ctx0" brushRef="#br0">8731 10499 403 0,'0'0'17'0,"0"0"5"0,0 0-22 0,0 0 0 16,0 0 0-16,0 0 0 0,0 0 216 0,0 0 40 15,0 0 7-15,0 0 1 0,0 0-145 0,0 0-30 16,0 0-5-16,0 0-2 0,0 0 2 0,0 0 0 15,0 0 0-15,0 0 0 0,0 0-16 0,0 0-2 0,0 0-1 0,0 0 0 32,0 0-18-32,-4 5-4 0,4-5-1 0,0 0 0 0,-2 2-27 0,-3 3-6 0,5-5-1 0,-5 2 0 15,1 5 20-15,2-2 4 16,-3 2 1-16,3 0 0 0,0 5-33 0,2-5 0 0,0 3 0 0,2 1 0 16,-2-4 0-16,2 7 0 15,1-7 0-15,1 5 0 0,0 2 0 0,1-7 0 16,0 5 0-16,1-5 0 0,0 5 0 0,-1-5 0 0,2 0 0 0,2 0 0 15,-2-5-18-15,2 3 2 16,3-3 1-16,-2-2 0 0,-2 0 15 0,0 0 0 0,4 0 0 0,-2-2 0 16,0 2 0-16,1-5 0 0,-4 3 0 0,4-3 0 15,-6-2 0-15,-1 0 0 0,3 0 0 0,-6 0 0 16,2 0 0-16,2-5 0 0,-3 5 0 0,0-7 0 16,-2 2 0-16,3-2 0 0,-3 7 0 0,0-7 0 15,0 7 0-15,0 2 0 0,0-2 0 0,0 7 0 0,0 0 0 0,0 0 0 16,0 0 0-16,0 0 0 0,0 0 0 0,0 0 0 15,2 7 0-15,2 1 0 0,-4 1 0 0,2 0 0 16,1-2 0-16,1 0 0 0,0 5 0 0,3-5 0 16,0 0 0-16,0 5 0 0,-3-5 0 0,5-5 0 15,0 3 0-15,0 2 0 0,-2-2 0 0,2-3 0 16,0-2 0-16,-2 0 0 0,2 0 0 0,-2 0 0 16,0-2 0-16,1-3 0 0,-1 1 0 0,2 1 0 15,-5-2 0-15,1-2 0 0,0 0 0 0,-1 0 0 0,3 0 0 0,-7-5 0 16,2 3 0-16,-2-3 0 0,0-2 0 0,-2 7 0 15,2-5 0-15,0 5 0 0,-4-7 0 0,1 7 0 0,-1-5 28 0,-1 3 9 16,0-3 2-16,-1-2 0 0,-1 7-27 0,0-5-4 16,3 5-8-16,0 5 11 0,4 2-19 0,0 0-4 15,0 0-1-15,0 0-744 16,-7 0-149-16</inkml:trace>
  <inkml:trace contextRef="#ctx0" brushRef="#br0" timeOffset="1">9148 10485 1497 0,'-3'5'32'0,"6"-5"8"0,-3-5 0 0,0 5 4 0,0 0-36 0,2 0-8 15,-2 0 0-15,0-4 0 0,0 4 53 0,0 0 9 0,0 0 2 16,0 0 0-1,0 0 36-15,0 0 7 0,0 0 1 0,0 0 1 0,0 0-72 0,6 4-14 0,-4 7-3 0,3-3-1 16,-1-1-19-16,-1 2 0 16,-1-2 0-16,0 5 0 0,2 0 30 0,-1-3 2 0,0 3 1 0,-1 2 0 15,0-2-33-15,0-3 0 0,3 3 0 16,-5 0 0-16,0-3 0 0,1-2 0 0,2 1 0 0,-3 1 0 16,0-7 0-16,0 5 0 0,0-7 0 0,0 0 0 15,0 0 8-15,0 0-8 0,0 0 0 0,0 0 0 16,0 0 0-16,0 0 0 0,0 0-13 0,-3-7 5 15,2 5-4-15,1-7-1 16,0 1 0-16,0 6 0 0,0-5-1 0,0 0 0 0,0 0 0 0,1-3 0 16,2 8 14-16,2-5 0 0,-1 2 0 0,0 3 0 15,1-3 0-15,1 5 0 0,4-2 0 0,-6 2 0 16,3 0 0-16,0 2 0 16,-3-2 0-16,3 0 0 0,2 0 0 0,-2 5 0 0,0-3 0 0,-1-2 0 15,1 0 0-15,-1 5 0 0,1-3 0 0,-2-2 0 0,2 0 0 0,-5 0 0 16,2 0 0-16,-4 0 0 0,0 0 0 0,0 0 0 15,0 0 0-15,0 0 0 0,0 0 0 0,0 0 0 16,2-2 0-16,-2 2 0 0,0-7 0 0,0 2 0 16,0-2 0-16,-2 5 0 15,2-5 0-15,-2 2-9 0,0-2 9 0,2 0-8 0,-2 0 8 0,2 2 0 16,-3-4 0-16,3-3 0 0,-1 0 0 0,1 5 0 16,0 0 0-16,0 0 0 0,0 0 0 0,0 0 0 15,0 2 8-15,0 5-8 0,0 0 0 0,0 0 0 16,0 0 0-16,0 0 0 0,0 0 0 0,1 5 0 15,-1 2 0-15,3 0 0 0,-3 0 56 0,2 0 6 16,0 0 2-16,0 0 0 0,0 5-52 0,-2-5-12 0,3 5 0 16,0-3 0-16,-2 3 0 0,3-5 0 0,-1 5 0 15,1-3 0-15,-1-2 0 0,2 5 0 0,-1-5 0 0,0 5 0 16,-2-5 0-16,1-5 0 0,2 6 0 16,-4-4 0-16,-1 3 0 0,3 0 0 0,1-7 0 0,-2 7 0 15,1-2 0-15,2-3-8 0,-5-2 8 0,2 0-13 31,0 5-138-31,0-5-27 0,3 0-6 0,-4 0 0 0</inkml:trace>
  <inkml:trace contextRef="#ctx0" brushRef="#br0" timeOffset="2">9480 10520 1958 0,'0'0'43'0,"0"0"9"0,0 0 1 0,0 0 3 0,0 0-45 0,0 5-11 15,2 7 0-15,-2-3 0 0,2-2 0 0,-2 0 0 16,0 5 0-16,3-5 0 0,-1 5 34 0,0-3 5 16,-2-2 1-16,3 5 0 0,-2-5-28 0,-1 0-4 15,3 0-8-15,-1 0 11 0,-2 1-11 0,2-4 0 16,-2-4 0-16,3 7 8 0,-3-7 0 0,0 0 0 16,0 0 0-16,0 0 0 0,0 0 0 0,0 0 0 15,0 0 0-15,0 0 0 0,0 0-8 0,-3-2 0 16,1-7 0-16,2 1 0 0,-2 1 0 0,-1 0 0 15,3-2 0-15,-1-3 0 0,-2 0 0 0,1 3 0 0,0-5 0 0,-1-3 0 16,1 3 0-16,2 0 0 0,0 2 0 0,0-2 0 16,0 0 0-16,0 0 0 0,0 7 0 0,0-5 0 15,2 5 0-15,-2 0 0 0,0 7 0 0,0 0 0 16,5 0 0-16,-5 0 0 0,0 0 0 0,5 0 0 16,-1 0 53-16,3 5 9 0,-2-3 2 0,1 5 0 15,-2-2-52-15,4 2-12 0,-2-5 0 0,0 6 0 16,1 1 0-16,0-3 0 0,0-3 0 0,2 4 0 15,0 0 0-15,0 0 0 0,0-2 0 0,0 2 0 16,-1 0 0-16,0 5 0 0,1-10 0 0,0 5 0 16,-2 1 0-16,-1 1 0 0,1-2 0 0,-1 0 0 15,1 0 0-15,-2-5 0 0,-1 5 0 0,-1-2 0 16,-1 2 0-16,-2-7 0 0,0 0 0 0,2 5 0 16,-2-5 0-16,0 0 0 0,0 0 0 0,0 0 0 15,0 0-13-15,0 0-6 0,0 0-1 0,0 0 0 16,0 0-172-16,0 0-36 0,0 0-6 0,0 0-2 15</inkml:trace>
  <inkml:trace contextRef="#ctx0" brushRef="#br0" timeOffset="3">9520 10640 2188 0,'0'0'48'0,"0"0"11"0,0 0 1 0,0 0 1 0,0 0-49 0,8 0-12 16,-4 0 0-16,2 0 0 0,-1-2 40 0,2-3 6 0,0 5 1 16,-1-2 0-16,-1-3-36 0,1 3-11 0,1-3 0 0,3 5 0 15,-4-7 0-15,3 7 0 0,-2-5 0 0,2 5 0 16,-3-2 0-16,1-3 0 0,2 5 0 0,-2 0 0 31,2-2-44-31,-3-3-7 0,4 5-1 0,-4 0-614 0,3-2-123 0</inkml:trace>
  <inkml:trace contextRef="#ctx0" brushRef="#br0" timeOffset="4">9795 10485 1267 0,'0'0'56'0,"0"0"12"0,0 0-55 0,0 0-13 0,-5 0 0 0,5 0 0 16,0 0 105-16,0 0 19 0,0 0 3 0,0 0 1 0,0 0-14 0,0 0-2 15,0 0-1-15,5 5 0 16,-5-5-75-16,2 6-16 0,2-3-2 0,1 4-1 0,2 0-17 15,-2 0 0-15,-1 5 0 0,0-5 0 0,1 0 0 0,-1 0 0 16,-1 0 0-16,1 1 0 0,0 1 30 0,2-2 2 16,-5 0 1-16,2-5 0 15,-3-2-53-15,1 7-10 0,2 0-2 0,-3-7-1 16,0 0-127-16,0 0-26 0,0 0-5 0,0 0-1 0</inkml:trace>
  <inkml:trace contextRef="#ctx0" brushRef="#br0" timeOffset="5">9665 10459 576 0,'0'0'51'0,"0"0"-41"0,0 0-10 0,4 5 0 15,0-5 258-15,4 2 50 0,-4-2 9 0,0 0 3 16,0 0-205-16,3 0-41 0,-3 0-8 0,3 5-2 15,3-5-4-15,-4 0 0 0,4 0-1 0,0 0 0 16,2-5 8-16,-1 5 1 0,3 0 1 0,2 0 0 16,-3 0-4-16,3 0-1 0,-1-2 0 0,1 2 0 15,-2-5-51-15,-1 5-13 0,2-7 0 0,-3 7 0 16,-1 0 0-16,-2-2 0 0,0-3 0 0,0 5 0 16,0 0 0-16,-4-5 0 0,1 5 0 0,-2-2 0 15,2 2-151-15,-6 0-33 16,0 0-6-16,0 0-2 0</inkml:trace>
  <inkml:trace contextRef="#ctx0" brushRef="#br0" timeOffset="6">10247 10426 921 0,'0'0'40'0,"0"0"10"15,0 0-40-15,0 0-10 0,0 0 0 0,0 0 0 0,0 0 232 0,0 0 45 16,0 0 9-16,0 0 2 0,0 0-180 0,-3 5-35 16,3-3-7-16,-2 3-2 0,2 2 0 0,0 0 0 31,2 0 0-31,1 0 0 0,-3 0-51 0,2 1-13 0,-2-4 0 0,4 3 0 16,-1 5 54-16,-1-3 8 0,2-2 2 0,-1 0 0 15,-1 5-52-15,1 0-12 0,-2-3 0 0,2-1 0 16,-3 3 0-16,2-4 0 0,0 5 0 0,1-5 0 15,-2 0 0-15,2 0 0 0,-1 0 0 0,3-2 0 16,-5-3-17-16,0-2-7 0,2 7 0 0,-2-7-1 16,0 0-63-16,0 0-12 0,0 0-2 0,5 5-594 15,-5-5-120-15</inkml:trace>
  <inkml:trace contextRef="#ctx0" brushRef="#br0" timeOffset="7">10474 10459 1497 0,'0'0'66'0,"0"0"14"0,0 0-64 0,5 0-16 0,-5 0 0 0,4-7 0 16,-4 7 70-16,0 0 10 0,0 0 3 0,0 0 0 15,0 0-47-15,0 0-10 0,-2-2-2 0,0-3 0 16,-6 0-9-16,2 3-3 0,-3 2 0 0,0 0 0 15,0 0 10-15,0 0 2 0,-3 2 0 0,4-2 0 16,-1 5 0-16,-2-5 0 0,-1 0 0 0,3 5 0 16,2-3-8-16,1-2-2 0,1 5 0 0,3-3 0 15,2-2-5-15,0 0-1 0,0 7 0 0,0-2 0 16,2-3-8-16,3 6 0 0,1-4-12 0,1 1 12 16,2-3 0-16,3-2 0 0,-1 7 0 0,2-7 0 15,1 7-12-15,2-2 12 0,-3 2-10 0,2-5 10 0,-3 10 0 16,-1-5-9-16,0 0 9 0,-2 5 0 0,1-5 0 0,-6 0 0 15,0 0 0-15,-1 0 0 0,-3 0 0 0,-3 0 0 16,-1 0 9-16,-3-2-9 0,0 2 26 0,-2-2-2 16,1-3 0-16,-4 3 0 0,3-3 2 0,-2 3 0 15,-1-3 0-15,4 3 0 0,-2-5-15 0,2 2-3 16,-2-2-8-16,4 0 12 0,0 5-12 0,1-5 0 16,0 0-9-16,5 0 9 15,0 0-128-15,0 0-20 0,0 0-4 0,0 0-736 0</inkml:trace>
  <inkml:trace contextRef="#ctx0" brushRef="#br0" timeOffset="8">10809 10478 1728 0,'0'0'76'0,"-4"3"16"0,1 6-73 0,3-9-19 16,0 0 0-16,-2 2 0 0,2 5 56 0,-3 0 8 16,3 0 2-16,0 0 0 0,0-2-48 0,0 2-10 15,3 5-8-15,-3-5 12 0,2 2 1 0,1-1 1 16,-1 1 0-16,0 0 0 0,2-2-5 0,-2 0-1 0,3 0 0 15,-2 0 0-15,1 3-8 0,-2-8 0 0,0 5 0 16,-2-7 8-16,0 0-8 0,0 0 0 0,0 0 0 0,0 0 0 16,0 0 0-16,0 0 0 0,0 0 0 0,0 0 8 15,0 0-8-15,0-7 0 0,-2 5 0 0,0-3-11 16,0-2-4-16,-3-5-1 0,0 5 0 0,1 0 0 16,0-7 16-16,-1 2-9 0,0 3 9 0,-1-3-8 15,1-2-2-15,4 2 0 0,-7-2 0 0,6 0 0 16,-2 0 10-16,0 0 0 0,-1 2 0 0,2 0 0 15,-1 3 0-15,4-3 0 0,-3 5 0 0,3 0 0 16,0 7 0-16,0 0 0 0,0 0 0 0,0 0 0 16,3 0 0-16,1-4 0 0,1 4 0 0,2 0 0 15,-1 0 28-15,3 0 8 0,-2 4 2 0,5-4 0 16,-2 0-20-16,0 0-4 0,3 5-1 0,1-3 0 16,-1-2-1-16,1 0 0 0,-1 0 0 0,0 7 0 15,-1-7-12-15,-1 0 0 0,-1 5 0 0,-4-3 0 16,0 3 0-16,-1-3 0 0,-5-2 0 0,2 7 0 15,1-2 0-15,-6 2 0 0,1 0 0 0,-3 0 0 0,1 0 0 0,-4 0 0 16,-2-2 0-16,1 2 0 0,-2 0 24 0,0-3 0 16,0-1-1-16,-1 4 0 0,1-2-23 0,1-3 0 15,2-2 0-15,1 7 0 0,0-2 0 0,5-5 0 16,2 0 0-16,0 0 0 0,0 0 0 0,0 0 0 16,0 0 0-16,4 7 0 0,1 0 0 0,4-2 0 0,3-3 0 0,-4 3 0 15,4-3 11-15,1 3-3 0,-1-3 0 0,1 3 0 16,-2-2-8-16,0 1 0 0,0 3 9 0,0-2-9 15,1-3 0-15,-3 5 0 0,0-2 0 0,0-3 0 16,-5 5 0-16,3-7 0 0,-2 5 0 0,2 2 0 16,-7-7-18-16,0 0 2 0,0 0 0 0,0 0 0 15,0 0-108 1,0 0-20-16,0 0-5 0</inkml:trace>
  <inkml:trace contextRef="#ctx0" brushRef="#br0" timeOffset="9">11052 10440 576 0,'0'0'25'0,"0"0"6"0,0 10-31 0,-2-8 0 16,2 5 0-16,2 0 0 0,-2 0 364 0,0-7 66 15,0 5 14-15,2 2 2 0,-2 0-356 0,0 0-71 16,3 0-19-16,-2 0 0 0,-1-2 0 0,0 2 0 15,3 0 0-15,-3 0 0 0,0-2 0 0,0 2 0 16,0 0 0-16,1 0 0 0,-1 0 39 0,3 0 2 16,0 0 1-16,1-2 0 0,0 2-18 0,0-5-3 15,4 3-1-15,-1-3 0 0,1 3-20 0,2-5 8 16,-2 0-8-16,1 0 0 0,3 0 0 0,-1 0 0 16,-2 0 0-16,2 0 0 0,1 0 0 0,-2 0 0 15,2 0 0-15,-4-5 0 0,2 5 0 0,-2-2 0 0,0-3 0 16,-2 3 0-1,1-3-48-15,-2-2-15 0,-3 5-2 0,0-5-944 0</inkml:trace>
  <inkml:trace contextRef="#ctx0" brushRef="#br0" timeOffset="10">11014 10440 1440 0,'0'0'128'16,"0"0"-103"-16,6-2-25 0,-2 2 0 0,4 0 69 0,-4-5 9 16,2 3 2-16,2-3 0 0,-1 3-34 0,1-3-6 15,-1 5-2-15,1-2 0 0,3-3-20 0,-3 2-4 16,3-1-1-16,0 4 0 0,-2 0 22 0,3-7 4 16,-3 7 1-16,-1-4 0 0,2 1-10 0,-3 3-2 15,2-5 0-15,-1 5 0 0,-1 0-28 0,-3-2 0 16,3 2 0-16,-7 0 0 0,0 0-26 0,0 0 2 15,0 0 0-15,0 0-596 16,0 0-120-16</inkml:trace>
  <inkml:trace contextRef="#ctx0" brushRef="#br0" timeOffset="11">11052 10485 1843 0,'0'0'40'0,"0"0"9"0,0 0 2 0,2 7 1 0,2 0-42 0,-1-7-10 0,4 5 0 0,-3-3 0 15,3-2 79-15,2 5 13 0,-1-5 4 0,4 2 0 16,-1-2-47-16,3 0-9 0,0-2-1 0,-2-3-1 16,0 5-38-16,2-2 0 0,-1-3 0 0,-1 5-8 31,-1 0-143-31,0-3-28 0,9-3-5 0,-6 1-2 0</inkml:trace>
  <inkml:trace contextRef="#ctx0" brushRef="#br0" timeOffset="12">11322 10412 230 0,'0'0'20'0,"0"0"-20"0,0 0 0 0,0 0 0 16,0 0 284-16,4 0 52 0,-4 0 10 0,0 0 2 16,0 0-188-16,4-3-39 0,-4 3-7 0,0 0-2 15,0 0-28-15,5 3-7 0,-5-3-1 0,3 5 0 16,-1-3-55-16,0 5-11 0,0 0-2 0,-2-2-8 15,0 2 0-15,0 5 0 0,2-5 0 0,-2 2 0 16,-2-1 44-16,2 1 3 0,0 0 0 0,0-2 0 16,0 0-39-16,0 5-8 0,0-5 0 0,0 0 0 15,0 5 0-15,0-3 0 0,2-4 0 0,0 2 0 0,1 0 0 0,2 0 11 16,-4-2-3-16,6-3-8 16,-3 5 27-16,2-7-2 0,0 5 0 0,0-3 0 0,2-2-3 15,0 0-1-15,-1 0 0 0,4-2 0 0,-1-3-7 0,1 5-2 16,-2 0 0-16,0-2 0 0,0 2-12 0,-2-5 11 15,1 5-11-15,-1 0 10 0,-2 0-10 0,-1-2 0 16,-4 2 0-16,0 0 0 0,0 0 0 0,0 0-9 16,0 0 9-16,0 0-13 15,0 0-98-15,0 0-19 0,2 0-4 0,-2 0-878 0</inkml:trace>
  <inkml:trace contextRef="#ctx0" brushRef="#br0" timeOffset="13">11557 10405 230 0,'0'0'20'0,"0"0"-20"0,0 0 0 0,0 0 0 16,0 0 360-16,0 0 67 0,0 0 13 0,0 0 4 16,0 0-319-16,3 7-63 0,-3-2-13 0,2 2-2 15,-2-7-47-15,0 2 0 0,-2 5-15 0,2 0 4 16,0-2 53-16,-3 2 10 0,3 0 3 0,0 5 0 15,-2-10 14-15,2 6 3 0,2-4 1 0,-2 3 0 16,0 0-58-16,3 0-15 0,-1 0 0 0,1 0 0 16,1 0 54-16,0 3 8 0,0-8 2 0,4 5 0 15,-2 0-52-15,1 0-12 0,0-2 0 0,2 2 0 16,-2 0 0-16,1-2 0 0,2-3 0 0,1 3 0 0,-2-3 0 16,0-2 0-16,0 0 0 0,-1 5 0 0,2-5 0 0,-3 0 0 15,1 0 0-15,0-5 0 0,-2 5 0 0,3 0 0 16,-2-2 0-16,0-3 0 0,-3 3 0 0,1-3 0 15,-1-2 0-15,-2 7 0 16,2-7-53-16,-1 2-14 0,-3 3-2 0,2-5-1 16,-2 2-144-16,-2-2-29 0,2 5-5 0,-3-3-2 0</inkml:trace>
  <inkml:trace contextRef="#ctx0" brushRef="#br0" timeOffset="14">11547 10426 1036 0,'0'0'23'0,"0"0"5"0,0 0 0 0,4-2 1 0,-4 2-29 0,4-5 0 0,-2 3 0 0,-2 2 0 16,0 0 57-16,5-5 6 0,-5 5 1 0,0 0 0 15,3 0 0-15,-3 0 0 0,0 0 0 0,0 0 0 16,0 0 34-16,1-7 7 0,-1 7 2 0,5 0 0 15,0-7-42-15,-1 7-8 0,3-4-1 0,-3 1-1 16,3 3-26-16,0 0-5 0,-1-5 0 0,1 5-1 16,3 0 1-16,-2 0 0 0,1-2 0 0,0 2 0 15,3-5 0-15,-4 5 1 0,2 0 0 0,-2-2 0 0,0 2-2 0,-2 0-1 16,1-5 0-16,-1 5 0 16,-1 0-69-16,-5 0-13 0,0 0-4 0,4-2 0 15,-4 2-51-15,0 0-10 0,0 0-3 0,0 0-716 16</inkml:trace>
  <inkml:trace contextRef="#ctx0" brushRef="#br0" timeOffset="15">11539 10481 518 0,'0'0'23'0,"0"0"5"0,0 0-28 0,5 4 0 15,-5-4 0-15,7 5 0 0,2-3 376 0,0-2 71 16,-1 0 13-16,2 0 4 0,-2 0-341 0,2 0-68 0,-1-2-14 0,2 2-2 15,-2-5-11-15,0 5-1 0,-1 0-1 0,3-4 0 32,-3 1-43-32,1 3-9 0,0-5-2 0,-2 5 0 15,0-2-114-15,-1 2-23 0,1-5-5 0,0 3-1 0</inkml:trace>
  <inkml:trace contextRef="#ctx0" brushRef="#br0" timeOffset="16">11781 10426 576 0,'0'0'25'0,"0"0"6"15,0 0-31-15,0 0 0 0,0 0 0 0,0 0 0 0,0 0 211 0,0 0 36 16,0 0 7-16,0 0 2 15,0 0-154-15,0 0-30 0,0 0-7 0,0 0-1 16,0 0 0-16,0 0 0 0,0 0 0 0,0 0 0 0,0 0-24 0,0 0-4 16,0 0-2-16,0 0 0 0,0 0-4 0,0 0-1 15,6 7 0-15,-1-2 0 0,-1-3-29 0,0 3 8 16,0 2-8-16,1 0 0 0,0 0 0 0,0 0 0 16,-3 1 0-16,2 3 0 0,1-4 0 0,-1 0 0 15,-1 5 0-15,-2-5 0 0,4 0 0 0,2 5 0 16,-2-3 0-16,1-2 0 0,-1-2 15 0,1 2 0 15,-1 0 0-15,1 0 0 0,1 0-15 0,0 0 0 16,-3 0 0-16,6-2 0 0,-4 2 0 0,-1 0 0 16,0-7 0-16,1 7 0 0,-1-7 0 0,-1 5 0 0,-4-5 8 15,0 0-8-15,0 0-11 0,0 0-5 0,0 0 0 0,5 2-1 16,-5-2 29-16,0 0 5 0,2 5 2 0,-2-5 0 16,0 0-19-16,0 0 0 0,0 0 0 0,0 0 0 15,0 0 0-15,0 0 10 0,0 0-10 0,0 0 8 16,0 0 0-16,0 0 0 0,0 0 0 0,0 0 0 15,0 0 4-15,0 0 1 0,0 0 0 0,0 0 0 16,2-7 7-16,-2 2 2 0,0-4 0 0,0-1 0 16,0 3-22-16,0-2 0 0,2-3 0 0,-2-2 0 15,0 2 49-15,3-2 12 0,-3 0 3 0,1 2 0 16,-1 3-52-16,0-3-12 0,0-2 0 0,3 2 0 16,-3 5 0-16,2 0 0 0,-2-2 0 0,0 4 0 15,3-2-12-15,-3 2-6 0,0-2-1 0,0 7 0 0,0 0 19 16,0 0 0-16,0 0 11 0,0-2-11 0,0-3 0 0,0 5 0 15,0 0 0-15,0 0 0 0,0 0 17 0,0 0-3 16,0 0-1-16,0 0 0 0,0 0-30 0,0 0-7 16,0 0 0-16,0 0-1 15,0 0-23-15,0 0-5 0,0 0-1 0,0 0 0 16,0 0-113-16,0 0-22 0,0 0-5 0</inkml:trace>
  <inkml:trace contextRef="#ctx0" brushRef="#br0" timeOffset="17">12025 10438 345 0,'0'0'31'0,"0"0"-31"0,0 0 0 0,0 0 0 16,0 0 211-16,5 0 36 0,-5 0 7 0,0 0 2 15,0 0-125-15,4 0-25 0,-4 0-5 0,5 2-1 16,-3 3-57-16,0 2-12 0,1 0-3 0,-2 0 0 16,4 0 8-16,-3 1 2 0,1 1 0 0,-1-3 0 15,1 2-25-15,-3-1-5 0,2 0 0 0,0 0-8 16,0 0 8-16,-2 0-8 0,2 0 0 0,0-2 0 16,-2 2 0-16,3 0 0 0,-3-7 0 0,0 3 0 15,0-3 0-15,0 0 0 0,0 0 0 0,0 0 0 0,0 0 8 0,0 0-8 16,0 4 0-16,0-4 0 0,0 0 8 15,0 0-8-15,0 0 0 0,0 0 0 0,0 0 10 0,0 0-10 16,0 0 8-16,-5-7-8 0,3 2 12 0,0-2-2 16,2 7-1-16,-2-7 0 0,0 0 20 0,2 0 4 15,-3 0 1-15,3-5 0 0,0 5-3 0,0 0-1 16,0-7 0-16,3 7 0 0,-3-5-30 0,0 3 0 16,0-3 0-16,0 5 0 0,2 2 57 0,-2-2 6 15,0 7 1-15,0 0 0 0,0 0-64 0,0 0 0 16,0 0-14-16,0 0 2 0,0 0 12 0,4 0 16 15,-4 0-4-15,4 5-1 0,-1-3-11 0,2 3 0 16,-1-5 0-16,-2 7 0 0,2-2 0 0,1-3 0 0,2 5 0 16,0 0 0-16,-1-2 0 0,1 2-12 0,2 0 2 15,-2 0 1-15,2 0 9 0,0 0 12 0,-3 0-2 16,3-2-1-16,1-3-9 0,-2 5-16 0,2-2 4 0,-2 2 1 16,-1 0 11-16,2-2 0 0,-2-3 0 0,2 5 0 15,-3-2 0-15,1-2 0 0,-3 1 0 0,2 3 0 16,-2 0 0-16,1-7 0 0,-3 7 0 0,2-7-8 15,-4 0-8-15,0 0 0 0,0 0-1 0,0 0 0 16,0 0-28-16,0 0-6 16,0 0-1-16,0 0 0 0,0 0-97 0,0 0-20 0,0 0-4 0,0 0-597 15</inkml:trace>
  <inkml:trace contextRef="#ctx0" brushRef="#br0" timeOffset="18">12030 10619 1497 0,'0'0'32'0,"0"0"8"0,0 0 0 0,0 0 4 0,0 0-36 0,0 0-8 16,0 0 0-16,0 0 0 0,0 0 53 0,0 0 9 15,2-7 2-15,-2 7 0 0,0 0-23 0,2 0-4 16,0-5-1-16,-2 5 0 0,3 0-6 0,-1-2-2 0,3-3 0 0,-4 5 0 16,6 0 29-16,-4-2 6 0,4 2 1 0,-3-5 0 15,5 5 0-15,0 0 0 0,0-2 0 0,0 2 0 16,2-5-64-16,2 5-26 0,-1 0 2 0,-1-2 0 15,0-3 16-15,3 3 8 0,-3-3-8 0,1 5 8 16,-1-4-45 0,0 1-4-16,1-2-1 0,-4 3-607 0,3-3-122 0</inkml:trace>
  <inkml:trace contextRef="#ctx0" brushRef="#br0" timeOffset="19">12360 10499 1209 0,'0'0'53'0,"0"0"12"0,0 0-52 0,3 5-13 16,-3 2 0-16,0 2 0 0,2-4 118 0,0 2 21 15,1 0 4-15,-2 5 1 0,-1-5-105 0,3 0-21 16,-2 0-4-16,2 0-1 0,0 0-13 0,-1 0-18 16,-2-7 4-16,0 7 1 0,0-7 24 0,0 7 5 15,3-2 0-15,-3-5 1 0,0 0-5 0,0 0 0 16,0 2-1-16,0-2 0 0,0 0 16 0,0 0 3 15,0 0 1-15,0 0 0 0,0 0-8 0,0 0-2 16,0 0 0-16,-3-2 0 0,-2-3 1 0,2-2 0 16,3-2 0-16,-1 4 0 0,-3-2 3 0,4 0 1 15,-3-5 0-15,1 5 0 0,0 0 6 0,2-2 0 16,-3-3 1-16,-1 0 0 0,4-2-5 0,0 5 0 16,-3-3-1-16,3 5 0 0,0 0-19 0,0 0-8 0,0 2 8 0,0 5-8 15,0 0 0-15,0 0 0 0,0 0 0 0,0 0 0 16,5 0 0-16,0 0 0 0,-1 7 0 0,3-2 0 15,-3-3 0-15,4 5 0 0,-2 5 0 0,0-5 0 16,1 0 0-16,2 0 0 0,1 0 0 0,-2 5 0 16,3-5 0-16,-2 5 0 0,5-3 0 0,-3-2 0 15,0 1 0-15,1-4 0 0,-1 3 0 0,0 0 0 16,-2-7 0-16,2 5 0 0,-4-3 0 0,0-2 0 16,-1 0 9-16,1 0-9 0,-7 0 10 0,0 0-10 15,5 0 12-15,-5 0-4 0,5-7-8 0,-4 0 12 16,-1 5-12-16,0-7-16 0,0 1 3 0,-4 1 1 0,2 0 60 15,-3 0 13-15,1 0 3 0,0 0 0 0,-3 0-52 0,2 0-12 16,-2-5 0-16,3 3 0 0,-3-3 0 0,3-2 0 16,-1 2 0-16,-1-2 0 0,3 2 0 0,-1 5 0 15,1-3 0-15,3 4 0 0,-1-3 13 0,1 1 0 16,0 6 0-16,0 2 0 0,0 0-13 0,0 0-18 16,0 0 4-16,0 0-778 15,0 0-155-15</inkml:trace>
  <inkml:trace contextRef="#ctx0" brushRef="#br0" timeOffset="20">12659 10433 1940 0,'0'0'86'0,"0"0"18"0,0 0-84 0,5 5-20 0,0-5 0 0,-1 7 0 16,-2-2 60-16,0-3 7 0,1 5 1 0,-2 0 1 15,4 0 47-15,-2-2 10 0,-1 2 2 0,2 0 0 16,-1 0-103-16,-2 0-25 0,4 0 0 0,-2 0 0 15,-1-2 0-15,3 2 0 0,-4 0 0 0,2 0 0 16,-1-2 0-16,0 2 0 0,3-5 0 0,-3 3 0 16,2 2-20-1,-1-2-8-15,-2-3-3 0,5 3 0 0,-6-5-1 16,0 0-1-16,5 2 0 0,-5-2 0 16,0 0-179-16,0 0-36 0,4 0-8 0,-4 0 0 0</inkml:trace>
  <inkml:trace contextRef="#ctx0" brushRef="#br0" timeOffset="21">12574 10433 403 0,'0'0'36'0,"0"0"-36"15,0 0 0-15,0 0 0 0,0 0 199 0,6 5 33 16,1-5 6-16,1 0 2 0,-2 0-90 0,0 2-18 15,1-2-3-15,2 0-1 0,-2 0-13 0,2 0-3 16,3 0-1-16,-4-2 0 0,2 2-25 0,1 0-5 16,2-5-1-16,-2 5 0 0,-1 0-13 0,1-2-3 15,-3-3-1-15,4 5 0 0,-3 0-49 0,0-2-14 16,-1 2 0-16,2-5 8 0,-3 5-8 0,-1 0 0 16,1-2 0-16,-3 2 0 0,3 0 0 0,-2 0 0 15,-5 0 0-15,0 0-785 16,5-5-156-16</inkml:trace>
  <inkml:trace contextRef="#ctx0" brushRef="#br0" timeOffset="22">13076 10365 345 0,'0'0'15'0,"0"0"4"0,0 0-19 0,0 0 0 16,0 0 0-16,0 0 0 0,0 0 311 0,0 0 58 15,1 7 12-15,2 0 3 0,-3 0-256 0,0-2-52 16,2 2-9-16,0 0-3 0,-2 0-2 0,3 0-1 16,-1 0 0-16,0 0 0 0,1-2-46 0,-2 7-15 15,2-3 8-15,-3-2-8 0,1 5 0 0,2-5 0 16,0 0 0-16,-1 0 0 0,-2 5 0 0,2-5 0 15,-2 0 0-15,0 0 0 0,0 0 8 0,2 0-8 16,-2 0 12-16,3 0-12 0,-3-7 0 0,0 5 0 0,0-5 0 0,0 0 0 16,0 0 8-16,0 0-8 0,0 0 0 0,0 0 0 15,0 0 0-15,0 0 0 0,0 0 0 0,0 0 0 16,0 0 0-16,0 0 0 0,-3-7 0 0,3 2 0 16,-2-2 0-16,0 0 0 0,0 0 0 0,2 0 0 15,-6 2 0-15,5-2 0 0,-2-2-12 0,3-3 3 16,-1 1 9-16,-4 1 0 0,3-2 0 0,-3-2 0 15,5 7 0-15,0-5 0 0,-2 5 0 0,2 0 0 16,-3 0 0-16,3 7 0 0,-1 0 0 0,1 0 0 16,0 0 49-16,0 0 12 0,0 0 3 0,0 0 0 15,0 0-64-15,0 0-20 0,0 0 0 0,0 0 0 16,0 0 32-16,4 7 7 0,3-2 1 0,-3 4 0 16,0-2-20-16,3-2 0 0,0 2 0 0,2 0 0 0,1 0 0 0,0 0 0 15,4 0 0-15,0 5 0 0,1-5-16 0,0 0-6 16,2 5-2-16,-4-10 0 0,3 10 39 0,-3-5 7 15,-2 5 2-15,1-3 0 16,-4-2-40-16,2 1-8 0,-6 3-2 0,0-4 0 0,1-2 26 0,-3 2 0 16,-2-7 0-16,-2 2 0 0,0 5 8 0,-2-2 1 15,-1-3 0-15,-2 3 0 0,1-5 5 0,-1 0 1 16,-2 5 0-16,0-5 0 0,0 0-15 0,0 0 0 16,-3 0 0-16,4-5 0 0,-4 5 0 0,3 0 0 15,0 0 0-15,1 0 0 0,-2 0 54 0,3 0 8 0,3 0 2 16,-1 0 0-16,1-5-52 0,4 5-12 0,0 0 0 15,0 0 0 1,0 0-48-16,0 0-13 0,0 0-3 0,0 0 0 16,0 0 0-16,0 0 0 0,0 0 0 0,4 0-614 0,4-2-123 0</inkml:trace>
  <inkml:trace contextRef="#ctx0" brushRef="#br0" timeOffset="23">13320 10419 1724 0,'0'0'76'0,"0"0"16"16,7 0-73-16,-3-2-19 0,-4 2 0 0,6 0 0 0,-2-5 56 0,-4 5 7 16,0 0 1-16,6 0 1 0,-6 0-1 0,5 7 0 15,0-2 0-15,-1 2 0 0,0 0 0 0,-2 0 0 16,3 5 0-16,0-3 0 0,-3-2 0 0,0 5 0 15,0-1 0-15,3-1 0 0,0 2-51 0,-3-5-13 16,0 7 0-16,2-7 0 0,-1 7 0 0,1-6 0 16,-1 1 0-16,1-2 0 0,-2-5 0 0,3 5 0 15,-4-2 0-15,-1-5 0 0,0 0 0 0,0 0 0 16,3 2 0-16,-3-2-782 16,0 0-159-16</inkml:trace>
  <inkml:trace contextRef="#ctx0" brushRef="#br0" timeOffset="24">13609 10417 1202 0,'0'0'53'0,"1"0"11"0,-1 0-51 0,7-5-13 0,-7 5 0 0,5 0 0 16,-5 0 100-16,0 0 16 0,0 0 4 0,0 0 1 16,0 0-27-16,0 0-6 0,0 0 0 0,-5-3-1 15,5 3-21-15,-7-4-4 0,1 4-1 0,-4 0 0 16,4 0-45-16,-3 0-8 0,0 0-8 0,0 0 9 16,-2 4-9-16,2-1 0 0,-2 2 0 0,1-3 0 15,2 5 0-15,1-2 0 0,0-3 0 0,3 3 0 16,0 2 0-16,1-2 0 0,0 2 0 0,3-5 0 0,0 5 0 0,3 0 0 15,1-2 0-15,1 2 0 0,-1-2 14 0,3-3 1 16,2 2 0-16,0-1 0 0,4 2-24 0,-1-3-5 16,1 3-1-16,0-3 0 0,1-2 4 0,0 5 1 15,2-3 0-15,-5 3 0 16,1-3-14-16,-2 3-4 0,-1 2 0 0,-2 0 0 16,0 0 2-16,-5 0 0 0,1-2 0 0,-3 2 0 0,-3 0 10 0,1 0 3 15,-3-2 0-15,0 2 0 0,-1-5 13 0,-3 5 10 16,1-2-2-16,-4-5 0 0,3 2 6 0,-3 3 1 15,4 0 0-15,-4-3 0 0,1-2 7 0,2 5 2 16,0-3 0-16,0-2 0 0,0 0 0 0,2 0 0 16,1 0 0-16,-1 0 0 0,2 0-10 0,3 0-2 15,-2 0 0-15,4 0 0 0,0 0-12 0,0 0-10 16,0 0 2-16,1-7 0 16,2 5-36-16,-1-8-6 0,3 8-2 0,2-3-865 0</inkml:trace>
  <inkml:trace contextRef="#ctx0" brushRef="#br0" timeOffset="25">13755 10426 2127 0,'0'0'47'0,"0"0"9"0,-3 7 3 0,3-2 1 16,0 2-48-16,0 5-12 0,3-5 0 0,-2 2 0 15,2-1 16-15,0 3 0 0,-2-4 1 0,3 5 0 0,2-3 5 0,-2 3 1 16,0 0 0-16,0-3 0 0,1-2-37 0,0 1-7 16,0 3-2-16,-4-4 0 0,4 0 35 0,0 0 8 15,-1-2 0-15,-1-3 1 16,-3-2-43-16,4 5-9 0,-4-5-1 0,0 0-1 16,0 0-169-16,0 0-34 0,0 0-6 0,0 0-2 0</inkml:trace>
  <inkml:trace contextRef="#ctx0" brushRef="#br0" timeOffset="26">13647 10433 1497 0,'0'0'32'0,"0"0"8"0,0 0 0 0,0 0 4 0,4 0-36 0,3 0-8 0,-3 0 0 0,3 0 0 16,0 0 0-16,-2-2 0 0,1 2 0 0,1-5 0 15,2 5 0-15,-1 0 0 0,2 0 0 0,-2 0 0 16,2 0 0-16,1 0 0 0,1 0 0 0,-4 0 0 16,6 0 40-16,-3 0 7 0,2 0 1 0,1 0 0 15,1 0-26-15,4 0-5 0,-1 0-1 0,2 0 0 16,0 0 32-16,-2 0 5 0,2 0 2 0,-4 0 0 16,0 0-37-16,-3 0-7 0,-1 0-2 0,-1 0 0 15,-3-2 11-15,-1 2 1 0,-2 0 1 0,-5 0 0 16,0 0 13-16,0 0 2 0,0 0 1 0,0 0 0 15,0 0-27-15,0 0-11 0,0 0 8 0,0 0-8 16,0 0 0-16,-2 2 0 0,-5-2 0 0,3 5 0 16,-3-3 0-16,0 3 0 0,0 2 0 0,0 0 0 0,1-2 0 15,-1-3 0-15,0 5 0 0,0 0 0 0,3 1 0 0,2 1 0 16,0-7 0-16,-1 5 0 0,6 0 0 0,-3 0 0 16,4-2 0-16,0 2 0 0,1 0 13 0,2 0-2 15,-1 0-1-15,3 0 0 0,-2 0-10 0,2-2 0 16,-2 2 0-16,2-2 0 0,-2-3 0 0,2 5 0 15,0-7 0-15,-3 7 0 0,3-7 0 0,-2 7-14 16,0-7 3-16,-1 7 1 0,-1-7 10 0,-2 5 0 16,-3-5 0-16,4 0 0 15,-4 0-26-15,0 0-10 0,0 0-1 0,0 0-1 16,0 0-46-16,0 0-8 0,0 0-3 0,0 0-725 0</inkml:trace>
  <inkml:trace contextRef="#ctx0" brushRef="#br0" timeOffset="27">13896 10485 748 0,'0'0'67'0,"0"0"-54"0,0 0-13 0,0 0 0 15,0 0 271-15,0 0 51 0,0 0 10 0,-2 5 3 16,2-5-221-16,0 0-44 0,0 6-9 0,-2 2-1 15,2-8-44-15,2 7-8 0,-2 2-8 0,4-4 12 16,-2 2 28-16,1 5 5 0,2-5 2 0,-1 0 0 16,0 0-24-16,3 0-5 0,-2 0-1 0,1 5 0 15,1-5-6-15,0 0-2 16,-1 0 0-16,1-5 0 16,0 8-52-16,0-8-10 0,0 5-3 0,-3-7-977 0</inkml:trace>
  <inkml:trace contextRef="#ctx0" brushRef="#br0" timeOffset="28">14181 10492 288 0,'0'0'12'0,"0"0"4"0,0-2-16 0,-1-3 0 0,1 5 0 0,-3-4 0 16,1 1 316-16,2 3 60 0,-5 0 12 0,3-5 2 15,2 5-254-15,-5 0-50 0,5 0-10 0,0 0-3 16,0 0 44-16,-2 0 9 0,2 0 2 0,0 0 0 16,0 0-52-16,0 0-9 0,-4 5-3 0,4-5 0 15,0 7-51-15,0 0-13 0,0-7 0 0,2 7 0 16,0 0 0-16,3 0 0 0,-3 0 0 0,3-2 0 15,-1 2 0-15,3 5 0 0,-3-10 0 0,1 5 0 16,1 0 0-16,-1 1 0 0,0-4 0 0,0 3 0 0,-4 0 0 0,-1-7 0 16,0 0 0-16,5 5 0 15,-5-5-172-15,0 0-36 0,0 0-8 0</inkml:trace>
  <inkml:trace contextRef="#ctx0" brushRef="#br0" timeOffset="29">14247 10490 1958 0,'0'0'43'0,"0"0"9"0,5 2 1 0,1-2 3 0,-2 0-45 0,1 0-11 0,-1 7 0 0,1-7 0 16,-1 7 0-16,1-2 0 0,-5-5 0 0,5 2 0 15,-3 5 0-15,2 0 0 0,-1 5 0 0,-2-5 0 16,2 0 48-16,-1 0 8 0,-2 1 2 0,3 1 0 15,-1-2-42-15,-2 0-8 0,0-7-8 0,0 0 12 16,2 2-12-16,-2-2 0 0,2 7 0 0,-2-7 0 16,0 0 0-16,0 0 0 0,0 0 0 0,0 0 0 31,0 0-49-31,0 0-12 0,0 0-3 0,0 0-844 0</inkml:trace>
  <inkml:trace contextRef="#ctx0" brushRef="#br0" timeOffset="30">14199 10412 1728 0,'0'0'76'0,"0"0"16"0,0 0-73 0,0 0-19 16,0 0 0-16,0 0 0 0,0 0 82 0,0 0 13 15,0 0 2-15,7 0 1 0,1 0-48 0,0 0-10 16,-1 0-1-16,1 0-1 0,4-3-38 0,-3-1 0 15,3 4-12-15,-2 0 4 0,4 0 38 0,-3 0 8 16,2-2 2-16,-1 2 0 0,-1 0-13 0,0 2-3 16,-2-2 0-16,3 0 0 0,-6 0-24 0,-1 0 0 15,0 4 0-15,-5-4 0 0,0 0 0 0,1 8 0 16,-2-1 0-16,1 0 0 0,-5-5 0 0,3 3 0 0,-5 2 0 16,3 0 0-16,-3 0 0 0,-1-2 0 0,2-3 0 0,2 3 0 15,-1-3 0-15,3 3 0 0,2-5 0 0,0 0 0 16,2 7-8-16,1 0-8 0,3-3 0 0,0-1-1 31,5 2-24-31,-3-3-5 0,1 3-1 0,2-3 0 0,1 5 20 0,1-2 4 0,-4 2 1 0,3 0 0 31,-1 0-5-31,-2 0-1 0,-1 0 0 0,2-2 0 0,-4 7 16 0,-1-5 4 0,-1 0 0 0,1 0 0 16,-5-7 8-16,0 2 0 0,0 5 8 0,0-7-8 16,-5 5 25-16,1 2 1 0,-3-7 0 0,0 5 0 15,-2-3-5-15,0-2-1 0,-2 0 0 0,-1 0 0 16,4 0 9-16,-4 0 2 0,1-2 0 0,2 2 0 15,-2-5-8-15,2 5-2 0,1 0 0 0,0 0 0 16,4 0-52-16,-1 0-10 0,1 0-3 0,-1 0 0 16,5 0-118-16,0 0-24 0,0 0-5 0,0 0-1 15</inkml:trace>
  <inkml:trace contextRef="#ctx0" brushRef="#br0" timeOffset="31">14521 10433 1267 0,'0'0'28'0,"0"0"5"0,0 0 2 0,0 0 1 0,0 0-36 0,0 0 0 0,0 0 0 0,-2 5 0 16,0 2 109-16,-1-2 15 0,3-3 4 0,0 5 0 15,0 0-56-15,0 0-10 0,0-2-2 0,3 2-1 16,-1 0-43-16,0 0-16 0,0 0 11 0,3 0-11 0,-1 0 35 0,1 5 1 16,0-5 0-16,1 5 0 0,1-3-36 0,2-1 0 15,0 1 0-15,0-2 0 0,2 0 0 0,0 0 0 16,-1 0 0-16,0 0 0 16,-1-5-27-16,0 3-5 0,-1 0-2 0,-2-3 0 0,3-2 34 0,-2 0 0 15,-3 0 0-15,3 0 0 0,-2 0 20 0,-1-7 12 16,-1 7 1-16,1-7 1 0,-2 2-22 0,-2-2-12 15,2 0 12-15,-2-2-12 0,-2-3 8 0,0 5-8 16,-1-5 0-16,-1-2 0 0,2 2 11 0,-3-2-11 16,3 5 10-16,-3-3-10 0,3 1 0 0,-2 1 0 15,-1-2 0-15,0 5 0 0,1 0 0 0,2 2 12 16,0 3-3-16,2 2-1 0,-4-5-8 0,4 5 0 16,0 0 0-16,0 0 0 0,0 0 0 0,0 0 0 15,0 0 0-15,0 0 0 0,6 0 0 0,-1 0 12 0,1 0-4 16,1 0 0-16,2 0-8 0,-2 5 8 0,2-5-8 15,0 0 8-15,0 0-8 0,-3 0 0 0,4 0 0 0,-2-5 0 16,2 5 10-16,-2 0 0 0,4 0 0 0,-3 0 0 16,0 0-10-16,-3 0-14 0,3 0 3 0,-2-2 1 15,0-3 10-15,0 5 0 0,-1 0 0 0,-1 0 0 16,0 0 0-16,-5 0 0 0,4-2 0 0,-4 2 0 31,0 0-53-31,0 0-9 0,0 0-2 0,0 0-844 0</inkml:trace>
  <inkml:trace contextRef="#ctx0" brushRef="#br0" timeOffset="32">14769 10438 1897 0,'0'0'41'0,"0"0"9"0,0 0 2 0,0 12 2 0,0-3-43 0,0-2-11 16,2 0 0-16,0 5 0 0,0-5 67 0,0 0 11 15,1 0 2-15,-1 0 1 0,1 0-13 0,1 0-4 16,-2 5 0-16,2-5 0 0,-2 0-51 0,4 0-13 15,-5 1 0-15,3 1 0 0,-1-7 0 0,1 5 0 16,-1 0 0-16,-1 0 0 0,1 0 0 0,-3-7-12 16,2 5 3-16,-2-5 0 15,0 2-105-15,0-2-21 0,0 0-4 0,0 0-781 0</inkml:trace>
  <inkml:trace contextRef="#ctx0" brushRef="#br0" timeOffset="33">14919 10485 1940 0,'0'0'43'0,"0"0"9"0,0 0 1 0,4 0 1 0,-4 0-43 0,7 0-11 0,-2 0 0 0,-5 0 0 15,0 0 57-15,4 0 10 0,-4 0 1 0,5 7 1 16,-3-3-4-16,0 4-1 0,0-1 0 0,-2 0 0 15,0 0-51-15,0 0-13 0,0 0 0 0,0 5 0 16,0-5 0-16,0 0 0 0,0 5 0 0,0-5 0 16,0 0 0-16,3 2 0 0,-3-2 0 0,2-2 0 15,-2 7-53-15,2-10-14 0,-2 5-2 0,4-2-606 16,-4-5-121-16</inkml:trace>
  <inkml:trace contextRef="#ctx0" brushRef="#br0" timeOffset="34">15079 10457 1324 0,'0'0'59'0,"0"0"12"0,0 0-57 0,0 0-14 16,0 0 0-16,-3 2 0 0,-1-2 144 0,2 5 25 16,-3-3 6-16,1 5 1 0,1-2-141 0,-1 2-35 15,2 0 0-15,0 0 0 0,2 0 29 0,-3 0-1 0,3 0 0 16,0 5 0-16,0-5-14 0,3 5-3 0,-1-5-1 0,3 0 0 15,-1 5 2-15,0-3 0 0,1-2 0 0,1 0 0 16,-2 0-12-16,4 0 12 0,-1 3-12 0,1-8 12 16,-1 5-12-16,0-2 0 0,2-3 0 0,-3-2 8 15,1 0-8-15,1 0 8 0,-2 0-8 0,-2-2 8 16,4-3 0-16,-4 5 0 0,0-7 0 0,0 5 0 16,-1-8 8-16,-1 3 0 0,1 0 1 0,-3-2 0 15,0-3 3-15,0 1 1 0,-3 1 0 0,1-2 0 16,-1-2-6-16,2 2-2 0,-5 3 0 0,1-6 0 15,-3 0-5-15,4 5 0 0,-2-2-8 0,-4-2 12 16,4 7 42-16,-4 2 8 0,3-2 2 0,-1 7 0 16,1 0-52-16,0 0-12 0,3 0 0 0,-4 5 0 15,4-3-48-15,0 3-13 0,2 2-3 0,0 0 0 16,-1 5-102-16,6-5-21 0,-1 0-4 16,0 0-1-16</inkml:trace>
  <inkml:trace contextRef="#ctx0" brushRef="#br0" timeOffset="35">15213 10619 1036 0,'0'0'46'0,"0"0"10"16,0 0-45-16,-2-5-11 0,0-2 0 0,0 5 0 15,-2-5 278-15,1 2 54 0,1-2 10 0,-1 0 2 16,1 0-220-16,2 0-44 0,-2-5-8 0,2 5-3 0,0 0-38 0,2 0-8 15,-2 0-2-15,2 2 0 0,3-2-6 0,-2 0-2 16,1 0 0-16,2 7 0 0,2-3-13 0,-2-1 0 16,0 4 0-16,4 7 0 0,-2-2 0 0,2-3 0 15,-1 3 0-15,5-3 0 16,-3 5-34-16,0 0-10 0,1 5-1 0,0 0-1 0,0-3 28 16,-1 3 6-16,0-5 0 0,0 7 1 0,-4-7 11 0,2 5-13 15,0-5 5-15,-2 0 8 0,0 0 0 0,-1 0 0 16,-1-2 0-16,0-3 0 0,-1-2 0 0,-4 0 0 15,4 0 9-15,-4 0-1 0,4 0 14 0,-1-2 3 16,2-3 1-16,-3-2 0 0,-2 0 10 0,0 0 1 16,0 0 1-16,-2-5 0 0,0 3 15 0,-1-3 3 0,-1-2 1 15,-1 2 0-15,-1 3-45 0,1-3-12 0,-1 0 0 16,1-2 0-16,-2 0 61 0,0 0 11 0,3 2 1 0,2-2 1 16,-1-5-57-16,1 10-17 0,-1-3 8 0,3 3-8 31,-1-3-24-31,1 7-10 0,1-2-2 0,-1 5-877 0,0 2-176 0</inkml:trace>
  <inkml:trace contextRef="#ctx0" brushRef="#br0" timeOffset="36">15191 10459 1148 0,'0'0'51'0,"0"0"10"0,0 0-49 0,0 0-12 0,0 0 0 0,0 0 0 16,0 7 80-16,0-7 14 0,0 5 2 0,2-3 1 15,-2 3-26-15,2 2-6 0,1 0-1 0,-1 0 0 16,-2-7 0-16,3 5 0 0,1 2 0 0,-2 2 0 16,2-4 2-16,1 2 0 0,0 7 0 0,-1-7 0 15,1 0-22-15,-1 5-5 0,1-5-1 0,1 0 0 16,-2 0-25-16,1 0-5 0,0 0 0 0,0-2-8 16,-1 2 0-16,-2-2 0 0,0-3 0 0,-2-2 0 15,3 7 0-15,-3-7-16 0,2 5 2 0,-2-3 0 16,0-2-60-16,0 7-12 0,0-7-2 0,0 0-849 15</inkml:trace>
  <inkml:trace contextRef="#ctx0" brushRef="#br0" timeOffset="37">15769 10478 230 0,'11'0'20'0,"-11"0"-20"15,0 0 0-15,0 0 0 0,0 0 286 0,-4-5 53 16,4 5 10-16,0 0 3 0,-5 0-198 0,0 0-39 15,5 0-8-15,-4 0-2 0,2 0-65 0,-5 0-14 16,2 0-2-16,1 5-1 0,0-2 13 0,-3 1 4 16,0 3 0-16,3-3 0 0,-3-1-20 0,2 4-3 0,1 0-1 0,2 0 0 15,0 0-3-15,-1 5-1 0,3 0 0 0,3-3 0 16,-1-1-12-16,2 3 9 0,3 1-9 0,0-3 8 16,2-2-8-16,-3 5 0 0,5-5 0 0,1 0 0 15,-1 0 0-15,0 0 0 0,3-7 0 0,-3 5 8 16,0-2-8-16,-2-3 10 0,1 0-10 0,-2 0 10 15,3 0 9-15,-4-3 1 0,2-2 1 0,-2 5 0 16,-3-7-5-16,3 0 0 0,-2 0-1 0,-3 0 0 16,0 0 4-16,-2 0 1 0,0-5 0 0,0 3 0 15,-2-3 0-15,-2 0 0 0,0-2 0 0,-2 5 0 16,4-3 13-16,-4-2 3 0,2 2 1 0,-1 3 0 0,-2-3-29 16,3 5-8-16,-3 0 0 0,0 2 0 0,0-2 0 15,0 7 0-15,1 0 0 0,-1 0 0 0,0 0 0 16,0 0 0-16,3 5 0 0,0-3 0 0,-1 3-16 0,5-5-4 15,0 0 0-15,0 7-1 16,-2-5-69-16,4 6-14 0,0-4-2 0,1 3-1 16,1-7-119-16,0 7-24 0,0-7-5 0,4 5-1 0</inkml:trace>
  <inkml:trace contextRef="#ctx0" brushRef="#br0" timeOffset="38">15980 10593 403 0,'0'0'36'0,"3"5"-36"0,1-3 0 0,-1 5 0 15,1-2 328-15,0 2 60 0,1 0 11 0,-3-2 2 16,-2-5-257-16,0 0-51 0,0 0-10 0,0 0-3 16,0 0-25-16,0 0-6 0,0 0-1 0,0 0 0 15,0 0-14-15,0 0-3 0,0-5-1 0,-2-2 0 16,0 0-11-16,-1 2-3 0,1-2 0 0,-3-2 0 16,1 4 26-16,0-4 5 0,-1 0 1 0,1 1 0 31,-1-1-64-31,1-3-13 0,-4 5-3 0,2-5 0 0,0 3 52 0,1-3 9 0,0 3 3 0,1-3 0 15,0 0-32-15,-1 3 0 0,0-3 0 0,3 5 0 16,0 2 0-16,0 3 0 0,2 2 0 0,0 0 0 16,0 0 0-16,0 0 0 0,0 0 0 0,0 0 0 15,0 0-45-15,0 0-15 16,0 0-4-16,4-5 0 0,0 5 103 0,4 5 20 0,-2-5 4 0,-2 0 1 16,4 0-52-16,0 0-12 0,2 0 0 0,-2 0 0 0,1 2 0 15,2-2 0-15,-1 0 0 0,1 0 0 0,-2 0 0 0,2-2 0 16,0 2 0-16,0-5 0 0,-1 5-15 0,-2 0-5 15,2 0-2-15,-4-2 0 0,1 2 10 0,-3 0 1 16,1 0 1-16,1 0 0 16,-6 0-69-16,0 0-13 0,0 0-4 0,0 0 0 15,0 0-179-15,0 0-36 0,0 0-7 0,0 0-2 0</inkml:trace>
  <inkml:trace contextRef="#ctx0" brushRef="#br0" timeOffset="39">15922 10539 1958 0,'9'0'43'0,"-5"0"9"0,-4 0 1 0,2 0 3 0,3 0-45 16,2 0-11-16,-3 0 0 0,6 0 0 0,-4-2 44 0,5 2 6 16,3-5 2-16,0 5 0 0,-1 0-32 0,0 0-7 15,1-5-1-15,-1 5 0 0,1-2-22 0,-3 2-5 16,-2-5-1-16,0 5-623 15,0 0-125-15</inkml:trace>
  <inkml:trace contextRef="#ctx0" brushRef="#br0" timeOffset="40">16383 10459 518 0,'0'0'46'0,"0"0"-37"0,0 0-9 0,0 0 0 15,0 0 322-15,-2 5 62 0,2-3 13 0,0-2 3 16,0 7-272-16,0-2-55 0,2 7-10 0,0-6-3 15,3 2-44-15,-1-1-16 0,0 0 9 0,2 0-9 16,-2 0 20-16,0 0 0 0,3 5-1 0,-3-3 0 16,0-1-19-16,1 3 0 0,-3-4 8 0,3 5-8 15,-2-3-13-15,-1-4-7 0,0 2 0 0,-2-7-1 16,2 7 35-16,-2-7 7 0,0 0 2 0,0 0 0 0,0 0-11 0,0 0-1 16,0 0-1-16,0 0 0 0,0 0-10 0,0 0 0 15,-4-2 0-15,2-3 0 0,-3-2-11 0,0 0 3 16,0 0 0-16,1-5 0 0,-3 5 8 0,1-4 0 15,1 3 0-15,-2-1 0 0,1-3-20 0,-1 0-3 16,-2-2 0-16,3 5 0 0,1-3 23 0,-2-2 0 16,2 2 0-16,1 3 0 0,2-3 22 0,0 5 9 15,-1 2 1-15,3 5 1 0,0 0-22 0,0 0-11 16,0 0 10-16,0 0-10 0,5-2 27 0,0-3-1 16,1 5 0-16,1 0 0 0,2 0-26 0,0 5 0 15,0-3 0-15,0 3 0 0,0-3 0 0,2 3 0 16,0 2 0-16,3 0 0 0,-3-2 0 0,3-3 0 0,-3 5 0 0,0-2 0 15,0 2 0-15,1-2 0 0,-4-3 0 0,2 5 0 16,-4-2 0-16,-1-3 0 0,-1 5 0 0,1 0 0 16,-2-2 0-16,-2 2 0 0,-1-7 0 0,0 7 0 15,0-7 0-15,-1 7 0 0,-5-2 0 0,1 2 0 16,1 0 56-16,-2-4 7 0,-1 1 1 0,1 3 0 16,-1 0-52-16,-3-7-12 0,4 7 0 0,-4-2 0 15,2-3 0-15,4 5 0 0,-3-2 0 0,0-5 0 16,0 7 0-16,2-2 0 0,1-3 0 0,2-2 0 15,-2 5-48-15,4-5-13 0,0 0-3 0,-5 2 0 16,5-2-64-16,0 0-14 0,-5 0-2 0,5 0-787 16</inkml:trace>
  <inkml:trace contextRef="#ctx0" brushRef="#br0" timeOffset="41">16592 10440 1497 0,'0'0'133'0,"0"0"-106"15,0 0-27-15,0 0 0 0,0 0 159 0,3 10 26 16,-3-3 6-16,1 0 1 0,2 0-129 0,-1 0-26 0,-2 0-5 0,2 0 0 31,0 0-51-31,1 0-9 0,-3-2-3 0,2 2 0 0,1 0 54 0,-2 0 10 0,2 0 3 0,-1 0 0 16,2 0-10-16,3 0-2 0,-2 1 0 0,2 1 0 15,-1-2-6-15,3-5-2 0,0 5 0 0,2 0 0 16,3-7-5-16,-3 7-2 0,2-7 0 0,1 5 0 16,0-5-9-16,-1 0 12 0,-2 0-12 0,0 0 12 15,0 0-12-15,1 0 0 0,-1 0 0 0,0-5 0 16,-2 5 0-16,-1-7-20 0,0 5 3 0,-1-3 1 16,-2-2-48-16,-3 0-10 0,0 0-2 0,-2 0-608 15,0 0-121-15</inkml:trace>
  <inkml:trace contextRef="#ctx0" brushRef="#br0" timeOffset="42">16599 10525 1728 0,'0'0'38'0,"0"0"8"0,4 2 2 0,3 3 0 0,0-5-39 0,1 0-9 16,4 0 0-16,-1 0 0 0,2 0 53 0,2 0 9 15,0 0 2-15,1-5 0 0,-1 3-52 0,-1 2-12 16,-1-5 0-16,-1 5 0 15,-1-2-48-15,0-3-13 0,-5 5-3 0,1-2-742 0</inkml:trace>
  <inkml:trace contextRef="#ctx0" brushRef="#br0" timeOffset="43">16585 10424 2012 0,'0'0'44'0,"5"0"10"0,0 0 2 0,3-5 0 0,-1 5-45 0,2 0-11 0,2 0 0 0,-2-2 0 16,0 2 0-16,2-5 8 0,0 5-8 0,0-3 8 15,1-1 12-15,2 4 1 0,-3-2 1 0,3-3 0 16,-3 5 1-16,0 0 0 0,1-4 0 0,-2 4 0 16,-1 0 24-16,2 0 5 0,-1 4 0 0,-2-4 1 15,1 7-33-15,0-7-8 0,1 7 0 0,-1 0-1 16,-3 0-11-16,1 0 0 0,-3-2 0 0,3 7 0 15,-2-3 0-15,0-2 0 0,1 5 0 0,-1-5 0 16,-1 4 0-16,-2-1 0 0,3-3 0 0,-4 5 0 16,4-5 0-16,-2 0 0 0,0 0 0 0,-3-7 0 15,1 5 0-15,-1-5 0 0,0 0 0 0,0 0 0 16,0 0 0-16,0 0 0 0,0 0 0 0,0 0 0 16,0 0 53-16,0 0 9 0,0 0 2 0,0 0 0 15,0 0-52-15,-1-5-12 0,-2 3 0 0,3-3 0 0,-3-2 0 0,1 0 0 16,-1 2 0-16,3 3 0 0,-1-5 0 0,1 2 0 15,0-2 0-15,0 0 0 0,0-4 0 0,0 3 0 16,1-1 0-16,2 2 0 0,-1-5 0 0,4 5 0 16,-2-5 0-16,-2 5 0 0,4 0 0 0,-1 4-12 15,1-1 3-15,-1 4 0 0,2 4 9 0,0-1 12 16,-3 2-2-16,6 2-1 0,-6 0-9 0,2 0 0 16,2 5 0-16,-2-3 0 0,-1 5 0 0,1-6 0 15,-1 3 0-15,1 1 0 0,-1-3 0 0,0-2 0 16,2 5 0-16,-3 0 0 0,3-5 0 0,-3 0 0 0,0 0 0 15,0 0 0-15,4-2 0 0,-4-3 0 0,0 5 0 0,-4-7 0 16,7 0 0-16,-2 5 0 0,-5-5 0 0,5 0 0 16,-5 0 0-16,4-5 0 0,0-2 0 0,1 7 0 15,-5-7 0-15,2 3 0 0,2-4 0 0,-4 6 0 16,0-5 0-16,0 0 0 0,3 0 0 0,-3-5 0 16,0 7 0-16,2-2 0 0,-2-2 0 0,2-3 0 15,-2 5 0-15,3-5 0 0,-1 5 0 0,2 0 0 16,-1 0 0-16,1 0 0 0,-2 0 0 0,3 7 0 15,-5 0 0-15,4 0 0 0,3 0 0 0,-3 0 0 16,-4 0 0-16,8 7 0 0,-4 0 0 0,2 0 0 16,2 0 0-16,-2 5 0 0,-2-5 0 0,1 4 0 15,2-1 53-15,-3-3 9 0,0 5 2 0,1 0 0 16,0-3-52-16,1-2-12 0,-1 0 0 0,-3 1 0 16,3 3 0-16,-3-4 0 0,2-2 0 0,-4-5 0 15,0 0-48-15,0 0-13 0,3 2-3 0,-3-2 0 16,0 0-204-16,0 0-42 0</inkml:trace>
  <inkml:trace contextRef="#ctx0" brushRef="#br0" timeOffset="44">17338 10452 1728 0,'0'0'38'0,"0"0"8"0,0 7 2 0,3 0 0 0,-3-2-39 0,0 2-9 0,0 0 0 0,-3 0 0 16,3 0 92-16,-1-2 16 0,1 2 3 0,-3 0 1 16,1-5-42-16,-1 5-8 0,3 3-2 0,-2-3 0 15,2-5-32-15,0 5-6 0,0-7-2 0,0 7 0 16,-2 1-20-16,2-4 0 0,0-4 0 0,0 0 0 15,0 0 0-15,0 7 0 0,0-7 0 0,0 0 0 16,0 0 0-16,0 0 0 0,0 0 0 0,0 0 0 16,0 0 56-16,0 0 6 0,0 0 2 0,0 0 0 15,0 0-52-15,0 0-12 0,0-7 0 0,0 0 0 16,-2 2-23-16,2-2-7 0,-2 0-2 0,2 0 0 16,-3 0 52-16,1 0 9 0,2-5 3 0,-2 5 0 0,2-7-32 15,0 3 0-15,-3 1 0 0,3-2 0 0,-2 3 0 16,2-3 0-16,-2 7 0 0,2-2 0 15,0 5-19-15,0 2-9 0,-3-5-3 0,3 5 0 0,0 0 31 0,0 0 0 16,0 0 0-16,0 0 0 0,0 0 19 0,0 0 9 16,0 0 3-16,0 0 0 0,5 5-31 0,-3-3 0 15,-2-2 0-15,5 7 0 16,0-2-16-16,-3-3-8 0,2 3-3 0,3 2 0 0,-4-2 43 0,3 2 9 16,0-5 2-16,0 3 0 0,-2-3-27 0,3-2 0 15,-1 5 0-15,3-2 0 0,-2 1 0 0,-1-4 0 0,4 0 0 0,-1 7 0 16,-3-7 0-16,3 4 0 0,-2-1 0 0,2-3 0 15,-2 5 0-15,-2-5 0 0,-1 2 0 0,0-2 0 16,3 5 0-16,-3-3 0 0,-4-2 0 0,0 0 0 16,4 5 56-16,4 2 7 0,-5-5 1 0,1 8 0 15,-4-10-52-15,2 7-12 0,2-5 0 0,1 5 0 0,-5-7 0 16,2 7 0 0,3-2 0-16,-1-2 0 0,0 1-15 0,1 3-5 0,0 0-2 0,-1-2 0 15,0-5 22-15,-4 0 0 0,0 0 0 0,5 2 0 0,-1 3 0 16,-4-5 0-16,0 0 0 0,5 2 0 0,-5-2-8 0,0 0 8 15,0 0-10-15,0 0 10 16,0 0-36-16,0 0 0 0,0 0-1 0,0 0 0 16,0 0-136-16,0 0-27 0,0 0-6 0,-5 0-765 15</inkml:trace>
  <inkml:trace contextRef="#ctx0" brushRef="#br0" timeOffset="45">17314 10586 1803 0,'0'0'80'0,"0"0"16"0,0 0-76 0,0 0-20 0,4 0 0 0,-4 0 0 16,7 0 78-16,0 0 12 0,-1 0 2 0,1 0 1 16,-3 0-28-16,3-2-5 0,3-3-2 0,-4 5 0 15,3-2-23-15,-2-3-5 0,2 1-1 0,0 4 0 16,0-3-21-16,2-2-8 0,-4 5 0 0,2-2 0 15,0-3-32-15,0 3-13 0,0-3-3 16,0 5-652-16,-2-7-130 0</inkml:trace>
  <inkml:trace contextRef="#ctx0" brushRef="#br0" timeOffset="46">17579 10593 2059 0,'0'0'45'0,"0"0"10"0,0 0 1 0,0 0 2 0,0 0-46 0,0 5-12 15,0-5 0-15,0 0 0 0,0 0 51 0,0 0 8 16,0 2 1-16,0-2 1 0,0 0-17 0,0 0-4 16,0 0-1-16,0 0 0 0,0 0-19 0,0 0-3 15,0 0-1-15,0 0 0 0,0-2-25 0,0-5-6 16,0 2-1-16,0-2 0 0,0 0 16 0,-3 3 0 16,3-4 0-16,-1 1 0 0,1 0 0 0,-3 0 0 15,3 0 0-15,0 0 0 0,0 0 0 0,0 0 0 16,-2 0 0-16,4-5 0 0,-2 5 0 0,0 0 0 15,3 0 0-15,-3 2 0 0,0 5 0 0,0 0 0 16,4-2 0-16,-4 2 0 0,0 0 0 0,0 0 0 16,5 2 0-16,1 3 0 0,-2 2 0 0,1-4 0 15,2 6 0-15,0 0 0 0,0-4 0 0,-1 4 0 16,6-2 0-16,-1 5 0 0,-2-5 0 0,2 5 0 0,0-5 0 16,0 0 0-16,1 0 0 0,-4 5 0 0,3-10 0 0,1 5 0 15,-3-2 0-15,-2-3 0 0,-1-2 0 0,4 5 0 16,-6-5 0-16,1 0 0 0,-1-5 0 0,-2 5 0 15,2-2 48-15,-1-3 13 0,-1 3 3 0,-2-3 0 16,3-2-52-16,-3 0-12 0,-3-5 0 0,3 5 0 16,-2 0 54-16,-1 0 8 0,2 0 2 0,-2 0 0 15,-1 0-52-15,0-5-12 0,-3 5 0 0,0-7 0 16,3 7 0-16,-1-5 0 0,-2 5 0 0,5-2 0 16,-2-1 0-16,1 3 0 0,3 7 0 0,0 0 0 15,0-2-151-15,0 2-33 16,0 0-6-16,0 0-548 0,0 0-110 0</inkml:trace>
  <inkml:trace contextRef="#ctx0" brushRef="#br0" timeOffset="47">17847 10591 2188 0,'0'0'48'0,"0"0"11"0,0 0 1 0,0 0 1 0,2-5-49 0,-2-2-12 15,3 0 0-15,-3 3 0 0,-3-4 54 0,3 1 8 16,3 0 2-16,-3 0 0 0,0 0-52 0,0-5-12 16,0 5 0-16,-3-2 0 0,3 1 54 0,0-3 8 15,0-1 2-15,-2 3 0 0,2-3-52 0,0 5-12 16,-3-5 0-16,0 5 0 0,2-2 0 0,-2-3 0 0,2 5 0 0,-2 3 0 16,3 1 0-16,0 3 0 0,0 0 0 0,0 0 0 31,0 0 0-31,0 0 0 0,0 0 0 0,0 0 0 0,0 0 0 0,4 0 0 0,0 3 0 0,4 1 0 15,-1-4 0-15,-1 7 0 0,2-7 0 0,0 7 0 16,1 0 0-16,-2-2 0 0,2 2 0 0,0 0 0 16,0 0 0-16,2 7 0 0,-5-7 0 0,4 0 0 0,-2 5 0 15,2-5 0-15,-4 0 0 0,1 5 0 0,-2-5 0 0,-1 0 0 16,-4 0 0-16,0 0 0 0,0-7 0 0,-2 7 0 16,-2-2 0-16,-1-3 0 0,-4 3 54 0,2-3 8 15,0-2 2-15,-1 0 0 0,0 0-52 0,0 5-12 16,-1-5 0-16,4 0 0 0,-2 0 0 0,3 0 0 15,-1 0 0-15,1 0 0 16,4 0-48-16,0 0-13 0,0 0-3 0,0 0 0 16,0 0-153-16,0 0-31 0</inkml:trace>
  <inkml:trace contextRef="#ctx0" brushRef="#br0" timeOffset="48">9361 10908 1335 0,'0'0'59'0,"0"0"13"0,0 0-58 0,0 0-14 15,0 0 0-15,0 0 0 0,0 0 76 0,0 0 13 16,-4 0 3-16,-1 0 0 0,-2 0-29 0,0 0-6 16,3 5-1-16,-1-2 0 0,1 1-22 0,2 3-5 0,-5 5-1 0,2-5 0 15,1 2 22-15,0 3 4 0,-1 2 1 0,0 0 0 16,3 3-37-16,-3-3-7 0,4-4-2 15,1 3 0-15,0-1 28 0,0 2 6 0,1-2 1 0,2-5 0 16,1 7-20-16,1-7-3 0,0 1-1 0,-1 3 0 16,3-4 13-16,-2 0 3 0,-1-2 0 0,2-2 0 15,2 3-20-15,-3-1-3 16,2-3-1-16,1 6 0 0,-2-4-12 0,6 3 0 0,-6 0 0 0,1-2 0 16,-2-3 27-16,1-2 2 0,-6 0 1 0,2 5 0 15,2-2-48-15,1 1-10 16,-5-4-1-16,0 0-1 0,0 0-156 0,0 0-31 0,0 0-7 15,3-4 0-15</inkml:trace>
  <inkml:trace contextRef="#ctx0" brushRef="#br0" timeOffset="49">9455 11021 1267 0,'0'0'56'0,"0"0"12"0,0 0-55 0,0 0-13 0,0 7 0 16,2 1 0-16,-2-4 105 0,0-2 19 0,3 5 3 0,-3 3 1 15,0-3-59-15,1 0-11 0,-1 0-2 0,3 0-1 16,0 0-37-16,-1 0-7 0,1-2-2 0,-2 2 0 15,2-5-9-15,-1 6 0 0,0-2 0 0,2-1 0 16,-1-5 53-16,1 7 9 0,-4-7 2 0,0 0 0 16,0 0-52-16,0 0-12 0,0 0 0 0,0 0 0 15,0 0 0-15,0 0 0 0,0 0 0 0,0 0 0 16,0 0 0-16,0 0 0 0,0 0 0 0,0-7 0 16,3 2 0-16,-3-1 0 0,0 3 0 0,0-4 0 15,-3 0 16-15,3-5 1 0,0 5 0 0,-2 0 0 16,2 0-27-16,0-5-6 0,0-2 0 0,0 3-1 15,2 1 41-15,-2-4 8 0,3 2 1 0,-2 0 1 16,2 5-26-16,1 0-8 0,-1 0 0 0,-1 2 0 16,3 3 0-16,-5 2 0 0,4 0 0 0,3 2 0 15,-2 3 24-15,1 2 5 0,-2 0 1 0,4 5 0 16,-2-5-30-16,3 0-18 0,-2 7 2 0,-1-7 1 0,1 5 15 16,0-5 0-16,-3 5 0 0,3-3 10 0,0-2-10 0,-3 0 0 15,0 1 0-15,2 1 8 0,-2-7-8 0,-2 5 0 16,0-2 9-16,1-3-9 0,-3-2 9 0,0 0-9 15,0 0 12-15,0 0-12 0,4 5 0 0,-4-5 0 16,0 0 0-16,0 0 0 0,0 0 0 0,0 0 0 16,0 0 0-16,0 0 0 0,0-5 0 0,2-2 0 15,1 5 0-15,-3-3 0 0,0-2 0 0,0 0 0 16,0 2 0-16,-3-2 0 0,3 0 0 0,0 0 0 16,0-5 0-16,0 5 0 0,0-2 0 0,0-3 0 15,0 5 0-15,3-4 0 0,-3 3 0 0,2 1 0 0,0 0 0 16,-2 5 0-16,0 2 0 0,0 0 0 0,0 0 0 0,0 0 0 15,4 2 0-15,1 3 0 0,-3 2 0 0,3-5 0 16,0 10 0-16,-4-5 0 0,6 0 0 0,-4 5 0 16,2-5 31-16,-4 0-1 0,4 5 0 0,-1-3 0 15,1-2 3-15,-1 0 1 0,0 5 0 0,1-5 0 16,0 0-34-16,2 5 0 0,-3-9 0 0,0 3 0 16,1-1 0-16,-1 2 0 0,1 0 0 0,-1-2 0 15,1-2 0-15,0 1 0 0,-3-2 0 0,-2-2 0 16,0 0-249-1,4 5-57-15,-4-5-11 0,14-7-3 0</inkml:trace>
  <inkml:trace contextRef="#ctx0" brushRef="#br0" timeOffset="50">9811 11036 1497 0,'0'0'32'0,"0"0"8"0,0 0 0 0,0 0 4 0,0 0-36 0,0 0-8 0,0 0 0 0,0 0 0 15,4 4 53-15,0-2 9 0,-4-2 2 0,7 5 0 16,-7-5-4-16,0 0-1 0,5 2 0 0,-1 3 0 16,-4-5-43-16,5 7-16 0,-5-7 11 0,4 5-11 15,1 2 57-15,-5-7 6 0,0 7 1 0,3 0 0 16,-3 0-52-16,0 0-12 0,0-2 0 0,-3 2 0 16,3 0 0-16,0 0 0 0,-3-5 0 0,3 5 0 0,-2 5 0 15,2-4 0-15,2-4 0 0,1 3 0 0,-3 0 0 0,3 0 0 16,-2 0 0-16,3-2 0 0,-1-3 0 0,1 5 0 15,3-2 0-15,0-2 0 0,2 3 54 0,-2-6 8 16,1 0 2-16,2 0 0 0,-2 0 0 0,4 0 0 16,-1 0 0-16,-2 0 0 0,3-2-52 0,-4-2-12 15,2 4 0-15,-4 0 0 0,1 0 0 0,0-3 0 16,0-2 0-16,-1 5 0 16,-1-2-48-16,-1 2-13 0,0-5-3 0,-4 5 0 15,0 0 0-15,0 0 0 0,0 0 0 0,0 0 0 16,0 0-102-16,0 0-21 0,-1-2-4 0,-2-3-1 0</inkml:trace>
  <inkml:trace contextRef="#ctx0" brushRef="#br0" timeOffset="51">9829 11127 1728 0,'0'0'38'0,"0"0"8"0,6 2 2 0,1-4 0 0,3 2-39 0,-5-4-9 0,0 4 0 0,2-3 0 16,0 3 0-16,-1-5 0 0,2 3 0 0,-2 2 0 15,0-5 46-15,1 5 7 0,0-2 2 0,-3-3 0 16,-4 5-37-16,5 0-7 0,2 0-2 0,-3-2 0 0,-4 2-9 0,5-5 0 16,2 5 0-16,-3-4 0 0,-4 4 0 0,0 0 0 15,0 0-10-15,5-3 10 16,-1-2-207-16,-4 5-35 0,0 0-7 0,0-7-2 0</inkml:trace>
  <inkml:trace contextRef="#ctx0" brushRef="#br0" timeOffset="52">9818 10988 1728 0,'0'0'38'0,"0"0"8"0,5 0 2 0,6 0 0 0,-3-2-39 0,2-3-9 0,2 5 0 0,0 0 0 15,-1-2 0-15,0-3 0 0,3 5 0 0,-1 0 0 16,0-2 0-16,1-3 0 0,-5 5 0 0,2 0 0 16,1 0 44-16,-1 0 8 0,-2 0 0 0,-3 5 1 15,4-3 2-15,-2 3 0 0,2-3 0 0,-4 3 0 16,1 2-28-16,-3-5-6 0,2 6-1 0,-2 3 0 16,-2-4-9-16,-2 0-3 0,2 5 0 0,0-5 0 15,0 5-8-15,-2-3-11 0,0 3 3 0,0-5 0 16,3 5 8-16,-1-3 0 0,-2-2 0 0,0 1 0 15,3-2 0-15,-1-1 0 0,0 2 0 0,0 0 0 16,-2 1 49-16,0-8 12 0,2 0 3 0,-2 0 0 16,0 0-52-16,0 0-12 0,0 0 0 0,0 0 0 15,0 0 0-15,0 0-8 0,0 0 8 0,0 0-13 16,0 0 13-16,-4 0 8 0,0 0 0 0,-1 0-8 16,5 0 0-16,-5-3 0 0,1-2 0 0,-1 3 0 15,1-3 0-15,1-2 0 0,1 2 0 0,0-1 0 0,-2-2 0 16,1 1 0-16,2 0 0 0,1 0 0 0,-3-5 0 0,1 5 0 15,-1-2 0-15,3-3 0 0,0 0 0 0,0 6 0 16,0-4 0-16,3 3 0 0,-1 2 0 0,1-2 0 16,-3 3 0-16,0 4 0 0,4-3 0 0,-4 3 0 15,0 0 0-15,4 0 0 0,-4 0 0 0,4 0 0 16,2 0 0-16,-2 0 0 0,2 3 32 0,-1 1-1 16,2 1 0-16,-1-3 0 0,1 5 1 0,0-2 1 15,-1 2 0-15,4 0 0 0,-4-5-33 0,3 5 0 16,-2-2 0-16,-1 2 0 0,4 0 0 0,-4 0 0 0,1-2 0 15,3-3 0-15,-5 6 0 0,3-4 0 0,-4 3 0 0,3-2 0 16,0-3 0-16,0 5 0 0,-1-2 0 16,1-2 0-16,2 3 0 0,-2-1 0 0,-5-3 0 0,2 3 0 15,3 2 18-15,-2-2-3 0,-5-5-1 0,0 0 0 16,0 0-22-16,5 3-5 0,1 1-1 0,-1-2 0 16,-5-2 14-16,0 0 0 0,0 0-10 0,0 0 10 31,0 0-53-31,0 0-7 0,0 0 0 0,-5 0-1 15,0 0-177-15,1 0-35 0,-5-2-7 0,-2-2-2 16</inkml:trace>
  <inkml:trace contextRef="#ctx0" brushRef="#br0" timeOffset="53">10028 11156 1209 0,'0'0'53'0,"0"0"12"0,5 4-52 0,-3-4-13 16,3 2 0-16,2-2 0 0,-1 0 169 0,3 5 31 16,0-5 7-16,1 0 1 0,0-5-167 0,2 5-33 0,2 0-8 15,-3 0 0-15,0-2 0 0,0-2 0 0,2 4 0 0,-1 0 0 16,-2 0 0-16,0-3 0 0,-1 3 0 0,2-5 0 16,-2 5 0-16,3 5 0 0,-1-2 0 0,-2-3 0 15,-3 0 0-15,-1 4 0 0,4-2 0 0,-4 3 0 31,-5-5-49-31,4 7-12 0,1 0-3 0,-1 0 0 0,1-2 52 0,-5-3 12 0,-3 5 0 0,3-7 0 16,0 0 48-16,4 5 13 0,-4-5 3 0,0 0 0 16,0 0 0-16,0 0 0 0,0 0 0 0,0 0 0 15,0 0 0-15,0 0 0 0,0 0 0 0,0 0 0 16,-1-5-52-16,1 5-12 0,0-7 0 0,0 0 0 16,-5 0 44-16,3 0 7 0,0 2 1 0,2-2 0 15,2 1-32-15,-2-2-7 0,0-4-1 0,0 5 0 16,2 1-12-16,-2-2 0 0,-2 1 0 0,4 0 0 0,3-4 0 0,-4 3 0 0,-1 1 0 0,0 0 0 15,5 5 0-15,0-3 0 0,1 3 0 0,1 2 0 0,-7 0 0 16,0 0 0-16,5 2 0 0,1 3 0 0,4-3 0 0,-4 5 0 16,0 0 0-16,2 1 0 0,0-4 0 0,-1 8-10 15,3-5 2-15,-4 0 0 0,4 0 8 0,-2 0 11 16,2 0-3-16,0 0 0 0,0 1-8 0,-2-2 0 16,2 1 0-16,-4-2 0 0,1 2 0 0,0-7 0 31,-1 0 0-31,-2 5 0 0,-4-5 0 0,6 2 0 0,-6-2 0 0,0 0 0 0,4-7 0 0,-4 7 0 15,2-4 0-15,3-4 0 0,-5 6 53 0,0-5 9 32,-3 3 2-32,1-6 0 0,2 0-52 0,-2 3-12 0,-2 1 0 0,-2-4 0 0,0-2 54 0,0 5 8 15,1-5 2-15,-2 3 0 0,3-3-52 0,-1-2-12 0,-2 3 0 16,3 1 0-16,0-4 0 0,1 2 0 0,1 5 0 0,-1-5 0 16,1 5 0-16,0 5 0 0,2-3 0 0,0-2 0 46,0 7-100-46,0 0-22 0,0 0-5 0,0 0-717 0,0 0-144 0</inkml:trace>
  <inkml:trace contextRef="#ctx0" brushRef="#br0" timeOffset="54">10638 11174 1209 0,'0'0'53'0,"2"7"12"0,-2 0-52 0,0 0-13 15,0-2 0-15,0 2 0 0,0 2 220 0,-2-4 42 31,2 2 8-31,-5 0 2 0,4 1-161 0,-2-2-32 16,-2-1-7-16,3-3 0 0,-2 3-64 0,0-2-8 16,-1 1-9-16,2 3 9 0,-1-7 0 0,0 7 0 0,1-7 0 0,3 0-724 0,0 0-138 0</inkml:trace>
  <inkml:trace contextRef="#ctx0" brushRef="#br0" timeOffset="55">11020 11007 748 0,'0'0'67'0,"0"0"-54"15,0 0-13-15,0 0 0 0,0 0 169 0,0 0 31 0,-4-4 7 0,4 4 1 16,-5 0-116-16,0-3-22 0,1 3-5 0,0 0-1 16,0-5 0-16,-4 5 0 0,2 0 0 0,-1 0 0 15,0 0 0-15,1 0 0 0,-4 0 0 0,2 5 0 16,-4-5-51-16,3 3-13 0,-4 1 0 0,2 1 0 16,0-3 0-16,-1 5 0 0,3-7 0 0,3 7 0 15,-1-2 0-15,2-2 0 0,5 1 0 0,0-4 0 16,0 2 0-16,2 5 0 0,2-2 0 0,4 2 0 15,1-2 0-15,0 2 0 0,2-5 0 0,0 3 0 16,3-3 0-16,-1 3 0 0,1-2 0 0,-1 1 0 16,3 1 0-16,-1-3 0 0,-1 3 0 0,-3-3 0 15,1 5 0-15,-1-2 0 0,-3-2 0 0,2 3 0 16,-4 1 0-16,-2-2 0 0,2 2 0 0,-4 1 0 0,-2-4 0 0,0 3 0 16,0-5 0-16,-5 6 0 0,1-4 0 0,-3 1 0 15,3-3 0-15,-6 5 0 0,2-2 0 0,0-3 0 16,0 3 0-16,1-2 0 0,-2 1 33 0,3-2 4 15,-4-2 1-15,4 5 0 0,-1-3-26 0,0-2-4 16,0 5-8-16,3-5 11 0,4 0 7 0,0 0 2 16,-3 0 0-16,3 0 0 15,0 0-68-15,0 0-12 0,0 0-4 0,0-7-614 16,3 2-123-16</inkml:trace>
  <inkml:trace contextRef="#ctx0" brushRef="#br0" timeOffset="56">11147 11054 2419 0,'0'0'53'0,"0"0"11"0,0 0 3 0,4 7 1 0,-2-2-55 0,4 2-13 0,-1 0 0 0,0-5 0 16,-1 6-12-16,3 1-6 0,-2 0-1 0,1-4 0 15,-2 2 19-15,4 0 0 0,-4 0 0 0,3 0 0 16,-3-2-8-16,1 2 8 0,-1-4 0 0,1 3 0 16,-4 1-31-16,4-2 1 0,-2-2 0 0,-3-3 0 15,0 0-190-15,0 0-39 0,0 0-7 16,0 0-2-16</inkml:trace>
  <inkml:trace contextRef="#ctx0" brushRef="#br0" timeOffset="57">11054 11040 1749 0,'0'0'38'0,"0"0"8"0,0 0 2 0,0 0 2 0,0 0-40 0,0 0-10 0,0 0 0 16,0 0 0-16,0 0 48 0,7-4 8 0,-3 4 2 0,1-3 0 15,1-2 5-15,1 5 1 0,2-7 0 0,0 7 0 16,3-2-52-16,-4-3-12 0,4 3 0 0,2-3 0 16,-4 5 0-16,4-4 0 0,0 4 0 0,1 0 0 15,-1 0 12-15,-1 0 0 0,-2 4 0 0,3 1 0 16,-3-3-12-16,-2 5-16 0,0-2 3 0,0 2 1 16,-2 0 12-16,0 0 0 0,-1 0 0 0,-1 0 0 15,-3 5 36-15,3-5 11 0,-4 0 1 0,2 5 1 16,-3-5-27-16,2 0-6 0,0 3 0 0,1-4-1 15,-3-1-15-15,2 2 0 0,-2 0 0 0,3 1 0 16,-1-4 0-16,0-2 0 0,-2-2 0 0,0 0 0 16,0 0 0-16,0 0 0 0,0 0 0 0,0 0 0 15,0 0 0-15,0 0 0 0,0 0 0 0,0 0 0 16,0 0 54-16,0 0 8 0,0 0 2 0,0 0 0 16,0 0-52-16,0 0-12 0,2-6 0 0,0 3 0 15,0-2-20-15,-2-2-8 0,0 0 0 0,0 0-1 0,0 0 46 0,0-5 10 16,0 5 1-16,-2-4 1 15,0 3-45-15,2-6-8 0,-2 5-3 0,0-8 0 0,0 3 43 0,2 5 9 16,0-3 2-16,0 0 0 16,0 5-43-16,0 0-9 0,-3 0-2 0,3 5 0 0,0 2 43 0,0 0 9 15,0 0 2-15,0 0 0 0,0 0-27 0,0 0 0 16,5 7 0-16,-1 0 0 16,3 0-16-16,-2-5-9 0,-1 6-2 0,2 3 0 0,2-4 43 0,-2 0 9 15,0 1 2-15,4-2 0 0,-4 1-27 0,4 5 0 16,-2-5 0-16,2 0 0 0,1 0 0 0,-2 5 0 0,0-5 0 0,2 0 0 15,-2-2 0-15,0 2 0 0,0-4 0 0,0 3 0 16,-2-1-11-16,-1 2-7 0,1-7-2 0,-2 5 0 16,-1-3 32-16,-4-2 7 0,0 0 1 0,0 0 0 31,0 0-68-31,0 0-12 0,0 0-4 0,0 0 0 16,0 0-51-16,0 0-10 0,0 0-3 0,-4 0-819 0</inkml:trace>
  <inkml:trace contextRef="#ctx0" brushRef="#br0" timeOffset="58">11323 11162 2228 0,'0'0'49'0,"5"-2"11"0,2 2 1 0,0 0 1 0,-3-4-50 0,3 4-12 15,2-3 0-15,0-2 0 0,2 3 0 0,1-3 9 16,-2 5-9-16,5-7 8 0,-2 7-8 0,0 0 0 15,1-5 0-15,2 5 0 0,-3 0-17 0,0 0 4 16,-1 5 1-16,-1-5 0 0,0 7 12 0,-2-7 16 16,2 7-3-16,-1 1-1 0,-4-4-12 0,-1 3 8 15,-1-5-8-15,1 6 0 0,-3-4 0 0,-2-4-18 16,0 0 2-16,0 0 1 0,0 0 23 0,0 0 5 16,0 0 1-16,0 0 0 0,0 0 29 0,0 0 5 15,0 0 2-15,0 0 0 0,0 0-40 0,-4 0-10 16,1-7 0-16,0 2 0 0,2 3 0 0,-2-5 0 15,1 3 0-15,0-4 0 0,-1 1 53 0,3 0 9 0,-1 2 2 0,-2-1 0 16,1 3-52-16,2-4-12 0,-3-5 0 0,3 5 0 16,0 0 54-16,3 0 8 0,-3 0 2 0,5 0 0 15,-4 0-52-15,4 2-12 0,0-2 0 16,-1 7 0 0,1-5-48-16,1 5-13 0,-2 0-3 0,6 5 0 0,-4-3 52 0,4 3 12 0,-3 2 0 0,1 0 0 15,3 0 0-15,-1 0 0 0,1 1 0 0,0 1 0 16,-2-2 0-16,0 0 0 0,0 0 0 0,-2-4 0 15,-1 3 0-15,1-1 0 0,0-3 0 0,-2 3 0 16,-1 0 0-16,1-3 0 0,-5-2 0 0,0 0 0 16,4 5 0-16,-4-5 0 0,0 0 0 0,0 0 0 15,0 0 48-15,0 0 13 0,2-5 3 0,1-2 0 16,-3 0-52-16,-3 2-12 0,1-1 0 0,-2-2 0 16,-1 1 0-16,3 0 0 0,-5 0 0 0,2 0 0 0,1 0 54 15,-2 0 8-15,-2-5 2 0,4 0 0 0,0-1-52 16,2 3-12-16,-3-4 0 0,2 2 0 15,3-2-48-15,-2 2-13 0,2 5-3 0,0 0 0 16,0 0-153-16,2 3-31 0,-2 4-7 0,0 0-1 0</inkml:trace>
  <inkml:trace contextRef="#ctx0" brushRef="#br0" timeOffset="59">11785 11042 1958 0,'0'0'43'0,"0"0"9"0,0 0 1 0,0 0 3 0,0 0-45 0,2 5-11 15,0 2 0-15,1-2 0 0,-1 2 52 0,2-5 8 16,-2 5 1-16,2 0 1 0,1-2-48 0,2 2-14 16,-4 0 0-16,3 0 8 0,-1 0-8 0,-1-2 0 15,0 2 0-15,-1 0 0 0,1-5 0 0,-1 8 0 16,-1-8 0-16,3 6 0 0,-5-8 0 0,0 0 0 16,0 0 0-16,0 0 0 0,0 0 52 0,0 0 10 15,0 0 2-15,0 0 0 0,0 0-52 0,0 0-12 16,0 0 0-16,0 0 0 0,-5-8 0 0,3 1 0 15,-1 2 0-15,1-2 0 0,2 1 0 0,-2 3 0 16,-1-9 0-16,2 5 0 0,-2 0 0 0,1-5 0 0,-3 3 0 0,3-3 0 16,0-2 0-16,2 3 0 0,-4-4 0 0,4 1 0 15,-3 2 54-15,1 5 8 0,2-2 2 0,0 4 0 16,0-2-64-16,0 2-18 0,0 5-1 0,0 0 0 16,0-2 19-16,0 2 0 0,0 0 0 0,0 0 0 15,5 2 0-15,1 3 0 0,3 2 0 0,0 0 0 16,0 0-8-16,2 0 8 0,3 1 0 0,-1 3 0 15,1 1 11-15,1-2 9 0,-1-4 1 0,2 6 1 16,-3-5-32-16,-2 0-6 0,3 5-2 0,-3-5 0 16,-2 5 29-16,0-3 5 0,-1-2 2 0,-4 1 0 15,0-2-18-15,-2-1 0 0,-2 2 0 0,0 0 0 16,-2-2 0-16,0-2 0 0,-4 3 0 0,-2-1 0 16,-1-3 0-16,3 3 0 0,-4-2 0 0,-1 1 0 15,0-4 0-15,-1 0 0 0,4 5 0 0,-3-3 0 0,0-2 0 16,-1 0 0-16,3 0 0 0,0 5 0 0,1-5 0 15,-2 0 0-15,3-5 0 0,1 5 0 0,1-2 0 0,1-3 0 16,-1 5 0-16,5 0 0 16,0 0-201-16,-2-4-44 0,2 1-9 0,2-2-2 0</inkml:trace>
  <inkml:trace contextRef="#ctx0" brushRef="#br0" timeOffset="60">12052 11075 2379 0,'0'0'52'0,"0"0"12"0,0 0 1 0,2 7 2 0,1-2-54 0,-1 2-13 0,1 0 0 0,-1 0 0 15,0-2 14-15,0 2 0 0,0-4 0 0,3 3 0 16,-3-1-14-16,2 2 0 0,-1 0 0 0,-1 1 0 16,2-4 0-16,-2-2 0 0,1 5 0 0,2-2 0 15,-5-5 0-15,2 3 0 0,-2-3 0 0,0 0 0 16,2 4 0-16,-2-4 0 0,0 0 0 0,0 0 0 15,0 0 0-15,0 0 0 0,0 0 0 0,0 0 0 16,2-7 0-16,-2 0 0 0,0-4 0 0,-2 3 0 16,0 1 0-16,0 0 0 0,-3-4 0 0,2 3 0 15,1-1 0-15,-2-3 0 0,2 0 0 0,-2-2 0 16,1 0 0-16,-2 2 0 0,5-4 10 0,-2-3-2 16,2 5-8-16,0-5-10 0,0 5 10 0,0 3-13 15,0 3 13-15,2 1 0 0,-2 5 0 0,0 2 0 16,0 0 0-16,0 0 0 0,8 2 0 0,-4-2 0 15,2 5 0-15,2 2 0 0,-2 0 0 0,0 0 0 16,2 5 25-16,2-3 8 0,0 3 2 0,1-5 0 0,0 7-20 0,0-2-4 16,1-2-1-16,-1 1 0 0,0-4 7 0,1 5 2 15,-4-3 0-15,1-2 0 0,0 1-19 0,0 3 0 16,-2-4 0-16,0 0 0 0,-2-2 0 0,-1-2 0 16,0 3 0-16,1-1 0 0,-5-5 0 0,0 0 0 15,0 0 0-15,0 0 0 16,0 0-48-16,0 0-12 0,0 0-4 0,0 0 0 15,0 0-204-15,0 0-42 0,0 0-8 0,0 0-2 0</inkml:trace>
  <inkml:trace contextRef="#ctx0" brushRef="#br0" timeOffset="61">12066 11174 1670 0,'0'0'148'0,"0"0"-118"0,0 0-30 0,4 3 0 16,3 1 121-16,2-4 19 0,-3 0 3 0,4 0 1 15,3 0-64-15,0-4-13 0,-1 1-3 0,4-2 0 32,-1 5-102-32,1-2-21 0,-3-3-4 0,4 3-1 0,-4-2-122 15,-2-4-25-15,11-4-5 0,-6 5 0 0</inkml:trace>
  <inkml:trace contextRef="#ctx0" brushRef="#br0" timeOffset="62">12309 11019 1882 0,'0'0'41'0,"0"0"9"0,0 0 2 0,0 0 1 0,4-5-42 0,1 5-11 16,-1-7 0-16,1 7 0 0,-1-4 19 0,2 4 1 16,-1-3 1-16,5-2 0 0,-4 5 35 0,3 0 6 15,-1 0 2-15,0 0 0 0,1 0 0 0,0 0 0 0,-2-2 0 16,1 2 0-16,4 0-52 0,-6 2-12 0,3-2 0 0,-2 0 0 16,0 0 54-16,-3 5 8 0,3-5 2 0,-4 3 0 15,-3-3-52-15,0 0-12 0,4 4 0 0,-2 3 0 31,-2-7-22-31,0 7-7 0,-2-2-2 0,-1 2 0 0,-1-4 31 0,2 3 0 0,-4-1 0 0,0 2 0 16,2 0 0-16,-3 0 0 0,3-2 0 0,-1-3 0 16,1 5 0-16,2-2 0 0,0-2 0 0,0 1 0 15,2 3 0-15,0-7 0 0,0 5-8 0,0-5 8 16,0 2 23-16,4 5 7 0,-2-2 2 0,2-2 0 16,1 1-53-16,2-2-11 15,1 3-1-15,-1-5-1 0,3 7 34 0,1-7 0 0,0 5 0 0,-2-3 0 16,2 3 0-16,-2-2 0 0,0 1 0 0,0-2 0 15,-2 3 25-15,2-3 6 0,-3-2 1 0,1 5 0 16,-2-2-32-16,1 1 0 0,-3-4 0 0,1 7 0 16,-4-7-96-16,3 0-26 0,-3 0-5 0,0 0-1 15,0 0-21-15,0 0-5 0,0 0-1 0,0 0 0 0</inkml:trace>
  <inkml:trace contextRef="#ctx0" brushRef="#br0" timeOffset="63">12353 11061 2196 0,'0'0'48'0,"0"0"11"0,0 0 1 0,0 0 1 0,0 0-49 0,3 7-12 0,-3-2 0 0,2 2 0 15,0-5 0-15,1 6 0 0,-1 1 0 0,0-2 0 16,1-5 48-16,-2 5 12 0,3 1 4 0,-1-2 0 15,2-1-52-15,-2 2-12 0,1 0 0 0,-2-2 0 16,0 2 0-16,2-5 0 0,1 5-9 0,0-2 9 31,-1 2-38-31,-2-7-2 0,3 7 0 0,0-2-647 0,-5-5-129 0</inkml:trace>
  <inkml:trace contextRef="#ctx0" brushRef="#br0" timeOffset="64">12637 11156 1900 0,'0'0'169'0,"0"0"-135"16,0 0-34-16,2 4 0 0,-2-4 64 0,4 2 5 16,-4-2 2-16,0 0 0 0,0 0-50 0,0 0-9 15,0 0-3-15,0 0 0 0,0 0-9 0,0 0 0 16,0 0 0-16,0 0 0 0,0 0 0 0,0 0 0 15,0 0 0-15,0 0 0 0,-2-2 53 0,2-2 9 16,-2-4 2-16,2 6 0 0,0-8-52 0,-2 8-12 16,2-5 0-16,0 0 0 0,-2 0 0 0,2 0-15 15,-5 0 3-15,3-2 1 0,-3 1 11 0,3 1 16 16,-2-2-4-16,0-3-1 0,-2 0-11 0,0 3 0 0,0-3-12 0,1-2 12 16,-2 2 0-16,3 5 0 0,-1 0 0 0,0 0 0 15,3 5 58-15,2-3 6 0,0 5 2 0,0 0 0 16,0 0-53-16,0 0-13 0,5 0 0 0,2 0 0 31,-1 5-20-31,5-3-8 0,-2 5 0 0,0-2-1 0,5 2 29 0,-3 0 0 0,1 0 0 0,-2 0 0 16,2 5 17-16,-1-2 10 0,3 1 1 0,-5 1 1 15,-1-3-41-15,2 3-8 0,-3-2-1 0,-2 1-1 16,3 1 34-16,-5-2 8 0,-2-4 0 0,2 1 1 16,-3 3-21-16,0 0 0 0,0-6 0 0,-3-2 8 15,3-2-8-15,-4 7 0 0,-1-7 0 0,1 5 0 16,-3-2 52-16,3 1 10 0,-3-4 2 0,0 0 0 15,0 0-73-15,2 5-15 0,-1-5-2 16,2 0-1-16,-4-5-59 0,4 5-12 0,-2 0-2 0,1 0-664 16,3 0-133-16</inkml:trace>
  <inkml:trace contextRef="#ctx0" brushRef="#br0" timeOffset="65">12961 10988 1728 0,'0'0'76'0,"0"0"16"0,0 0-73 0,4 5-19 15,-4-5 0-15,7 0 0 0,-4 2 106 0,1-2 18 16,-4 0 3-16,0 0 1 0,0 0-103 0,4 0-25 15,0 5 0-15,1-2 0 0,0 1 43 0,-3 3 3 16,0-2 1-16,0 2 0 0,0 0-24 0,1 0-5 16,-1 0-1-16,1 0 0 0,-1 0-17 0,0 0 0 15,2 0 8-15,-2 0-8 0,1 5 0 0,-1-5 0 16,1 0 0-16,-1-2 0 0,0 2 0 0,0-4 0 16,0 3 0-16,-2-6 0 0,0 0 0 0,0 0 0 0,3 5 9 0,-3-5-9 15,0 0 13-15,0 0-3 0,0 0-1 0,0 0 0 16,0 0-9-16,0 0 12 0,0 0-12 0,-5-5 12 15,1 3-12-15,-1-2 0 0,0-4 0 0,1 1-11 16,0 5 11-16,-1-5-10 0,-2-2 10 0,3 1-10 16,0 1 10-16,-1 0-8 0,-2-2 8 0,3-3-8 15,0 5 8-15,-2-5-13 0,2 5 5 0,2-2 8 16,-3-3 0-16,4 5 0 0,1 0 0 0,0 2 0 16,0-2 0-16,0 0 0 0,1 0 0 0,-1 7 0 15,0 0 0-15,0 0 0 0,0 0 0 0,7-5 0 16,-5 5 0-16,6 0 0 0,-4 0 0 0,2 5 0 15,1-5 0-15,0 2 0 0,-1 3 0 0,4 2 0 16,-2-2 0-16,2 2 0 0,-1 0 0 0,2 0 0 0,-3 0 11 16,4 0 9-16,-3 0 3 0,3 0 0 0,-4 1-37 0,1-2-7 15,-2 6-2-15,3-5 0 0,-5 0 39 0,0 5 7 16,-3-10 1-16,1 6 1 0,-1 1 11 0,0-2 3 16,-2-5 0-16,-2 5 0 0,-3-2-51 0,1-2-11 15,1-3-1-15,-2 6-1 0,-3-6 40 0,2 0 8 16,1 5 1-16,-2-5 1 0,0 0-25 0,1 0-9 15,-1 0 0-15,1 0 0 0,-1 0 9 0,2 0-8 16,-2 0 8-16,5 0-8 0,2 0 8 0,0 0-10 16,0 0 10-16,0 0-10 15,0 0-42-15,0 0-9 0,0 0-2 0,0 0-665 16,0 0-132-16</inkml:trace>
  <inkml:trace contextRef="#ctx0" brushRef="#br0" timeOffset="66">13199 10986 2188 0,'0'0'48'0,"0"0"11"0,0 0 1 0,5 7 1 0,-3-5-49 0,0 6-12 0,0-4 0 0,1 3 0 16,-2 0 0-16,2 0 0 0,-1 1 0 0,3 3 0 15,-3-4 54-15,0 0 8 0,0 0 2 0,3 0 0 16,-3 0-52-16,3 1-12 0,-3 1 0 0,2-2 0 16,0 0 54-16,2 0 8 0,0 0 2 0,0 0 0 15,2 0-52-15,-1-2-12 0,1 2 0 0,-1-4 0 16,2 3 0-16,1-6 0 0,-2 5 0 0,3-3 0 16,-2-2 0-16,1 0 0 0,-2 0 0 0,2 0 0 15,-2 0 0-15,2 0-8 0,-2 0 8 0,-4 0-13 16,2-2 13-16,-2-3 8 0,3 3 0 0,-1-2-8 15,-1-4-71-15,0 6-21 0,-4-8-4 0,2 8-630 16,-3-5-126-16</inkml:trace>
  <inkml:trace contextRef="#ctx0" brushRef="#br0" timeOffset="67">13192 11082 1958 0,'0'0'43'0,"0"0"9"0,0 0 1 0,4 5 3 0,1-5-45 0,2 3-11 15,2 1 0-15,0-4 0 0,2 0 53 0,0 0 9 16,3 0 2-16,-1 0 0 0,1 0-52 0,0 0-12 16,-1 0 0-16,0 0 0 15,-1 0-48-15,-1 0-13 0,-2-4-3 0,0 4 0 16,-2 0-64-16,-3-3-14 0,0 3-2 0,-4 0-1 0</inkml:trace>
  <inkml:trace contextRef="#ctx0" brushRef="#br0" timeOffset="68">13167 10955 1958 0,'0'0'43'0,"0"0"9"16,5 0 1-16,2 0 3 0,-1 0-45 0,4 0-11 0,-1 0 0 0,0 0 0 16,0-2 53-16,2 2 9 0,-2-4 2 0,1 4 0 15,0 0-52-15,1 0-12 0,-2 0 0 0,0 0 0 16,0 4 36-16,0-2 5 0,1-2 1 0,-2 5 0 15,2-3-16-15,-2 3-3 0,1 2-1 0,2 0 0 0,-1-2 34 0,0 2 6 16,0 0 2-16,0 0 0 0,2 0-64 0,-3 0-28 16,0 0 3-16,0 1 0 0,0-2 25 15,-2 1 0-15,0 5 0 0,-1-5 0 16,1 0 0-16,-3 0 0 0,3 5 0 0,-2-5 0 0,-1 0 8 0,1 0 0 16,-1 1 0-16,-1-4 0 0,1-2 5 0,-2 3 2 15,-2-5 0-15,2 7 0 0,-2-7-15 0,3 0 0 16,-3 0 0-16,0 0 0 0,0 0 0 0,5 5 0 15,-5-5 0-15,4 2 0 0,-4-2 0 0,0 0 0 16,0 0 0-16,0 0 0 0,0 0 54 0,4-2 8 16,-4 2 2-16,0 0 0 0,0 0-52 0,5-5-12 15,-5 5 0-15,2-7 0 0,1 2 0 0,-3-1 0 0,1 3 0 16,-1-4 0-16,0-5 0 0,-1 5 0 0,1-5 0 16,0 5 0-16,0-2 0 0,0-3 0 0,-3-2 0 0,3 2 0 15,0-2 54-15,-2 0 8 0,2 7 2 16,0-5 0-16,-3 5-52 0,3 0-12 0,0 0 0 0,-2 2 0 31,2 3-48-31,-2-2-13 0,2 4-3 0,0 0 0 16,0 0 0-16,0-3 0 0,0 3 0 0,0 0-751 0,0 0-150 0</inkml:trace>
  <inkml:trace contextRef="#ctx0" brushRef="#br0" timeOffset="69">13626 10974 1958 0,'0'0'43'0,"0"0"9"0,0 0 1 0,0 0 3 16,0 0-45-16,0 0-11 0,0 0 0 0,0 0 0 15,5 0 53-15,-1 7 9 0,1-2 2 0,-1-3 0 0,-4-2 0 0,4 7 0 16,1-2 0-16,-3 2 0 0,3 0-52 0,-3 0-12 16,2 0 0-16,1 1 0 0,0-2 54 0,-3 6 8 15,1-5 2-15,-2 0 0 0,2 5-52 0,-1-2-12 16,2 1 0-16,-1-4 0 0,2 5 0 0,-4-5 11 15,4 0-11-15,-1 5 10 0,-2-2-10 0,3-4 0 16,-2-1-12-16,-1 2 12 16,0 0-56-16,0-2-4 0,-2-5-1 0,0 0-687 15,0 0-136-15</inkml:trace>
  <inkml:trace contextRef="#ctx0" brushRef="#br0" timeOffset="70">13811 11049 2124 0,'0'0'47'0,"0"0"9"0,0 0 3 0,0 0 0 0,2 10-47 0,-2-8-12 15,2 5 0-15,-2 0 0 0,0 0 16 0,0 1 2 16,0-4 0-16,0 3 0 0,0 0-18 0,0 5 0 0,-2-9 0 0,2 3 0 16,0-1 0-16,0 2 0 0,0-7 0 0,0 7 0 15,-2 1 0-15,2-4 0 0,0-4 0 0,0 0 0 16,0 0 0-16,0 0 0 0,0 0 0 0,0 0 0 15,0 0 0-15,0 0 0 0,0 0 0 0,0 0 0 16,0 0 34-16,0 0 3 0,0 0 1 0,0 0 0 16,0-7-26-16,0 2-12 0,2-2 10 0,-2 0-10 15,0 0 23-15,0 0-2 0,-2 0 0 0,2-5 0 16,-3 5-21-16,3 0 0 0,-2-5 0 0,2 3 0 16,0-3 0-16,-2 0 0 0,2-2 0 0,-3 0 0 15,3 3 36-15,-1-4 4 0,1 1 0 0,0 2 0 16,0 5-13-16,0 1-3 0,0-2 0 0,0 6 0 0,0 2-24 15,0 0 0-15,0 0 0 0,0 0 0 0,0 0 0 0,0 0 0 16,4 0 0-16,0 2 0 0,1 3 0 0,1-2 0 16,-1 3 0-16,4 1 0 0,-2 3 0 0,2-1 0 15,0-2 0-15,0 5 0 0,2-5 0 0,1 5 0 16,-4-3 0-16,3-1 0 0,0 3 20 0,1-4-2 16,-1 5 0-16,0-3 0 0,-1-2-18 0,-2 1 0 15,4 1 0-15,-3-2 0 0,-3-5-11 0,1 5-5 16,0 1-2-16,0-4 0 0,-3-2 18 0,0 3 0 15,-4-5 0-15,3 0 0 0,-3 0 0 0,0 0 0 16,0 0 0-16,0 0 0 16,0 0-106-16,0 0-18 0,0 0-3 0,0 0-581 15,0 0-116-15</inkml:trace>
  <inkml:trace contextRef="#ctx0" brushRef="#br0" timeOffset="71">13797 11134 2379 0,'0'0'52'15,"0"0"12"-15,7 0 1 0,2-5 2 0,0 5-54 0,2 0-13 0,0 0 0 0,3 0 0 16,-1-2 0-16,3-2 11 0,-3 4-11 0,3-3 10 16,0 3-10-16,-2-5 0 0,-1 3-10 0,0-3 10 15,-1 5-100-15,1-2-13 0,-4-3-3 0,0-2-1 0</inkml:trace>
  <inkml:trace contextRef="#ctx0" brushRef="#br0" timeOffset="72">13982 10960 288 0,'0'0'25'16,"0"0"-25"-16,0 0 0 0,0 0 0 15,0 0 274-15,0 0 50 0,0 0 9 0,0 0 3 0,0 0-218 0,0 0-43 16,0 0-9-16,0 0-2 0,0 0 52 0,0 0 9 16,0 0 3-16,4 0 0 0,3 0-103 0,-3 0-25 15,1 0 0-15,2 0 0 0,-1 0 49 0,1 0 5 16,2 0 1-16,-2 0 0 0,2 0-37 0,2 0-7 16,-2-5-2-16,2 5 0 0,1 0-9 0,-1 0 0 15,-3 0 0-15,4 0 0 0,-4 0 0 0,2 0 0 16,-2 0 0-16,4 0 0 0,-5 0-14 0,2-2-5 15,-3 2-1-15,4-4 0 16,-6 4-19-16,0 0-4 0,1 0-1 0,-5 0 0 16,0 0-16-16,0 0-3 0,0 0-1 0,0 0 0 15,0 0-102-15,-2-3-21 0,-3-2-4 0,1 5-1 0</inkml:trace>
  <inkml:trace contextRef="#ctx0" brushRef="#br0" timeOffset="73">14103 10953 288 0,'0'0'12'0,"0"0"4"0,2 7-16 0,-2-7 0 0,0 2 0 0,0 3 0 16,0 2 319-16,0 0 61 0,2 0 12 0,-2-2 2 16,5 2-260-16,-5 0-52 0,2 0-10 0,1 0-3 15,1 0 23-15,-1 1 4 0,-2-2 0 0,2-1 1 16,-2 2-53-16,5 5-10 0,-4-5-2 0,4 0-1 16,-3 0 26-16,1 0 6 0,1 0 1 0,-1-2 0 15,-2-3-64-15,3 5-15 0,-1 1-1 0,1-4-1 16,-3-2 27-16,2 3 6 0,-1-3 0 0,-3-2 1 15,4 5-65-15,-4-5-12 0,0 0-4 0,0 0 0 16,0 0-102-16,0 0-21 0,0 0-4 0,0 0-692 16</inkml:trace>
  <inkml:trace contextRef="#ctx0" brushRef="#br0" timeOffset="74">14314 11026 1670 0,'0'0'148'0,"0"0"-118"0,0 0-30 0,0 0 0 0,0 0 121 0,0 0 19 16,4 7 3-16,-4-7 1 0,3 3-64 0,-1 3-13 16,1-1-3-16,-1-3 0 0,0 8-33 0,1-8-7 15,-3 5-2-15,0 0 0 0,0 0-35 0,0-2-7 16,0 2-2-16,1 0 0 0,-1-2 22 0,3 2 0 15,-3-5 0-15,2 6 0 16,0-2-107-16,1-1-17 0,-1-3-3 0,0 3-513 16,-2-5-102-16</inkml:trace>
  <inkml:trace contextRef="#ctx0" brushRef="#br0" timeOffset="75">14465 10986 1036 0,'0'0'46'0,"0"0"10"0,0 0-45 0,0 0-11 0,-2 7 0 0,2-5 0 16,-2 6 104-16,-1 1 20 0,1 0 3 0,-2-2 1 15,1 1-52-15,1-2-9 0,0 6-3 0,-1-5 0 16,3 0 0-16,0 0 0 0,0 0 0 0,3 5 0 15,-1-5-51-15,0 0-13 0,2 0 0 0,1 1 0 16,2-2 0-16,-1-1 0 0,-1-3 0 0,4 3 0 16,-3 0 54-16,2-3 8 0,1 3 2 0,-3-2 0 15,3-3-52-15,-2 0-12 0,0 0 0 0,2 0 0 16,-2 0 0-16,-3 0 0 0,3-3 0 0,-7 3 0 16,1-5 0-16,5-2 0 0,-6 2 0 0,2-2 0 0,-2 1 54 15,-2-2 8-15,-1-1 2 0,0-3 0 0,2 5-40 0,-4-5-7 16,-1 3-1-16,1-3-1 0,0 0 27 0,1 3 6 15,-3-3 0-15,3 3 1 0,-3-3-39 0,0 5-10 16,2 2 0-16,-1-2 0 0,2 5 0 0,-4-3 0 16,4 5 0-16,0 0 0 0,-3 0 0 0,5 0 0 15,-3 5 0-15,3-3 0 16,-2 3-52-16,2 2-8 0,2-5-3 0,0 6 0 16,0 1-154-16,2-2-31 0,0 0-7 0,2 0-564 0</inkml:trace>
  <inkml:trace contextRef="#ctx0" brushRef="#br0" timeOffset="76">14586 11169 1958 0,'0'0'43'0,"0"0"9"0,0 0 1 0,-2-2 3 0,0-3-45 0,0-1-11 0,-2-2 0 0,1 6 0 15,-2-8 70-15,1 8 12 0,1-9 2 0,1 8 1 16,0-4-33-16,0 0-8 0,0-5 0 0,2 5-1 15,0 0 17-15,0 0 3 0,2-5 1 0,0 5 0 16,0 0-52-16,3 2-12 0,-1-1 0 0,4 3 0 16,-4-2 0-16,2 5 0 0,1 0 0 0,2 0 0 15,-2 5 0-15,0-2 0 0,1 3 0 0,1-1 0 16,0 2-12-16,3 5-6 0,-1-5-1 0,-2 2 0 16,0-4 11-16,0 2 8 0,0 0-12 0,-2 0 12 15,2 0-8-15,-5 1 8 0,3-4 0 0,0-2 0 16,-3 3 0-16,-4-5 0 0,5 0 0 0,-5 0 0 0,0 0 11 15,0 0 2-15,4 0 1 0,-4 0 0 0,3-5-2 0,1-1-1 16,-4 3 0-16,2-2 0 0,-2-2 21 0,-2 0 4 16,2 0 0-16,-3 0 1 0,2 0-8 0,-2 0-1 15,-1-5-1-15,1 5 0 0,-1-5 29 0,0 6 7 16,-1-9 1-16,0 6 0 0,-1-8-52 0,1 8-12 16,-1-3 0-16,1 0 0 0,0 5 0 0,1-2 0 15,2-3 0-15,0 5 0 16,-3 5-48-16,5-3-13 0,-3 1-3 0,3 4 0 15,0 0-102-15,0 0-21 0,0 0-4 0,0 0-897 0</inkml:trace>
  <inkml:trace contextRef="#ctx0" brushRef="#br0" timeOffset="77">14769 10868 1497 0,'0'0'32'0,"0"0"8"0,0 0 0 0,0 0 4 0,0 0-36 0,0 0-8 15,0 0 0-15,0 0 0 0,0 0 53 0,0 0 9 16,0 0 2-16,0 0 0 0,0 0 0 0,0 0 0 16,0 0 0-16,0 0 0 0,0 0 51 0,0 0 10 15,0 0 3-15,0 0 0 0,6 0-103 0,1 0-25 0,0 0 0 0,-1 5 0 16,2-3 37-16,0 3 3 0,1 2 0 0,2-2 0 15,0 2-17-15,1 2-3 0,-1-4-1 0,3 9 0 16,-1-2-11-16,-1 2-8 0,-1 0 9 0,0 5-9 16,-4-5 0-16,-1 0 0 0,1 0 0 0,-3 0 0 15,1-2 0-15,-3 2 0 0,-2 0 0 0,0-2 0 16,0-5 0-16,3 5 0 0,-6-2 0 0,3 1 0 16,-2-4 0-16,0 0 0 0,-1 1 0 0,1 3 0 15,0-9 57-15,-2 6 6 0,1-4 1 0,-1 3 0 16,2-7-52-16,-4 5-12 0,2-3 0 0,-2-2 0 15,1 5 0-15,-2-5 0 0,1 2 0 0,1-2 0 16,-1 0 0-16,1 0 0 0,1 0 0 0,4 0 0 16,0 0 0-16,0 0 0 0,0 0 0 0,0 0 0 15,0 0-151-15,0 0-33 0,6 0-6 0,1 0-2 0</inkml:trace>
  <inkml:trace contextRef="#ctx0" brushRef="#br0" timeOffset="78">15095 10939 1267 0,'0'0'56'0,"0"0"12"16,0 0-55-16,0 0-13 0,0 0 0 0,0 0 0 16,0 0 151-16,0 0 27 0,0 0 6 0,0 0 0 0,0 0-90 0,0 0-18 15,0 0-4-15,0 0-1 0,0 0-6 0,0 0-1 16,0 0 0-16,0 0 0 0,0 0 0 0,0 0 0 16,4-5 0-16,0 3 0 0,1-3-51 0,0-2-13 15,-1 3 0-15,3 1 0 0,-3 3 0 0,3-5 0 16,-3 5 0-16,4 0 0 0,-2 0 0 0,0 0 0 15,4 0 0-15,-3 0 0 0,-1 5 0 0,3-5 0 16,-5 3 0-16,4 1 0 0,-2-4 0 0,1 7 0 16,-2-7 0-16,-1 7 0 0,0-7 0 0,0 7 0 15,1-2 0-15,-5-5 0 0,0 0 0 0,0 3 0 16,0 3 0-16,0-6 0 0,-2 5 0 0,-1-5 0 16,-1 7 0-16,2-2 0 0,-2-3 0 0,-1-2 0 15,-2 7 0-15,3-7 0 0,-3 5 54 0,2-3 8 16,3 3 2-16,-2-3 0 15,0 3-72-15,-1 2-15 0,2-7-2 0,-1 7-1 0,1 0 18 0,2-2 8 0,-3-3-8 0,1 3 8 16,3-5 0-16,-3 3 0 0,1 3 0 16,2-1 0-16,0 2 0 0,0-2 0 0,-2-3 0 0,2-2 11 31,0 7-40-31,2-2-8 0,-2-3-2 0,0-2 0 0,0 0 63 0,0 5 12 0,0-5 2 0,2 7 1 16,-2-4-31-16,0-3-8 0,0 0 0 0,0 0 0 15,0 4 0-15,0-4 0 0,0 0 0 0,3 5 0 16,-3-5-19-16,0 0 2 0,0 0 0 0,4 2 0 15,0 3-170-15,-4-5-33 16,0 0-8-16,7 0 0 0</inkml:trace>
  <inkml:trace contextRef="#ctx0" brushRef="#br0" timeOffset="79">15191 11202 576 0,'0'0'51'0,"0"0"-41"15,0 0-10-15,0 0 0 0,0 0 198 0,0 0 38 0,0 0 7 0,0 0 1 16,0 0-135-16,0 0-27 0,0 0-6 0,0 0 0 15,0 0-10-15,0 0-2 0,0 0 0 0,0 0 0 16,0 0 30-16,0 0 6 0,0 5 0 0,0-5 1 16,0 0-8-16,0 0-1 0,0 0-1 0,0 0 0 15,0 0-22-15,0 0-4 0,0 0-1 0,4 3 0 16,-4-3-51-16,0 0-13 0,0 0 0 0,0 0 0 16,0 0 0-16,0 0 0 0,0 0 0 0,0 0 0 15,0 0 0-15,5 0 0 0,-5 0 0 0,0 0-1277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E55AF-86C5-CF42-ABFB-273E57D2CD91}" type="datetimeFigureOut">
              <a:rPr lang="en-US" smtClean="0"/>
              <a:t>4/4/22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8FB4C-4A27-0B46-A38F-1198A35AF10F}" type="slidenum">
              <a:rPr lang="en-US" smtClean="0"/>
              <a:t>‹#›</a:t>
            </a:fld>
            <a:endParaRPr lang="en-US"/>
          </a:p>
        </p:txBody>
      </p:sp>
    </p:spTree>
    <p:extLst>
      <p:ext uri="{BB962C8B-B14F-4D97-AF65-F5344CB8AC3E}">
        <p14:creationId xmlns:p14="http://schemas.microsoft.com/office/powerpoint/2010/main" val="859806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Tx/>
              <a:buChar char="-"/>
            </a:pPr>
            <a:r>
              <a:rPr lang="en-US" dirty="0"/>
              <a:t>Capability Analysis + Six Sigma</a:t>
            </a:r>
          </a:p>
          <a:p>
            <a:pPr marL="171450" indent="-171450">
              <a:buFontTx/>
              <a:buChar char="-"/>
            </a:pPr>
            <a:r>
              <a:rPr lang="en-US" dirty="0"/>
              <a:t>Ritz-Carlton Case</a:t>
            </a:r>
          </a:p>
          <a:p>
            <a:pPr marL="171450" indent="-171450">
              <a:buFontTx/>
              <a:buChar char="-"/>
            </a:pPr>
            <a:r>
              <a:rPr lang="en-US" dirty="0"/>
              <a:t>Service Excellence</a:t>
            </a:r>
          </a:p>
        </p:txBody>
      </p:sp>
      <p:sp>
        <p:nvSpPr>
          <p:cNvPr id="4" name="Slide Number Placeholder 3"/>
          <p:cNvSpPr>
            <a:spLocks noGrp="1"/>
          </p:cNvSpPr>
          <p:nvPr>
            <p:ph type="sldNum" sz="quarter" idx="5"/>
          </p:nvPr>
        </p:nvSpPr>
        <p:spPr/>
        <p:txBody>
          <a:bodyPr/>
          <a:lstStyle/>
          <a:p>
            <a:fld id="{97F8FB4C-4A27-0B46-A38F-1198A35AF10F}" type="slidenum">
              <a:rPr lang="en-US" smtClean="0"/>
              <a:t>0</a:t>
            </a:fld>
            <a:endParaRPr lang="en-US"/>
          </a:p>
        </p:txBody>
      </p:sp>
    </p:spTree>
    <p:extLst>
      <p:ext uri="{BB962C8B-B14F-4D97-AF65-F5344CB8AC3E}">
        <p14:creationId xmlns:p14="http://schemas.microsoft.com/office/powerpoint/2010/main" val="124726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back to the base case, none of these patients have to wait. </a:t>
            </a:r>
          </a:p>
          <a:p>
            <a:r>
              <a:rPr lang="en-US" dirty="0"/>
              <a:t>But now even though I’m having the same number of patients, the same amount of work. We can see that the waiting time is actually quite substantial. You see </a:t>
            </a:r>
            <a:r>
              <a:rPr lang="en-US" dirty="0" err="1"/>
              <a:t>specificially</a:t>
            </a:r>
            <a:r>
              <a:rPr lang="en-US" dirty="0"/>
              <a:t> here Patients 4 through 9, they are waiting longer than their actual service time.</a:t>
            </a:r>
          </a:p>
          <a:p>
            <a:endParaRPr lang="en-US" dirty="0"/>
          </a:p>
          <a:p>
            <a:r>
              <a:rPr lang="en-US" dirty="0"/>
              <a:t>Waiting room, we see here at the bottom some of these patients have to wait before getting the service. some times it’s 3-4 patients in the waiting room, although again on average we have enough capacity.</a:t>
            </a:r>
          </a:p>
          <a:p>
            <a:endParaRPr lang="en-US" dirty="0"/>
          </a:p>
          <a:p>
            <a:r>
              <a:rPr lang="en-US" dirty="0"/>
              <a:t>What’s the utilization of Dr. Toyota? Think about that for a moment.</a:t>
            </a:r>
          </a:p>
          <a:p>
            <a:r>
              <a:rPr lang="en-US" dirty="0"/>
              <a:t>Utilization is flow rate divided by capacity. U = FR/CAP</a:t>
            </a:r>
          </a:p>
          <a:p>
            <a:r>
              <a:rPr lang="en-US" dirty="0"/>
              <a:t>FR = patients coming every 5 minutes. 1/5, how many patients coming in per unit time</a:t>
            </a:r>
          </a:p>
          <a:p>
            <a:r>
              <a:rPr lang="en-US" dirty="0"/>
              <a:t>Capacity = number of resources / processing time</a:t>
            </a:r>
          </a:p>
          <a:p>
            <a:r>
              <a:rPr lang="en-US" dirty="0"/>
              <a:t>1 doctor -&gt; 4 minutes :1/5 / ¼ = 80%</a:t>
            </a:r>
          </a:p>
          <a:p>
            <a:r>
              <a:rPr lang="en-US" dirty="0"/>
              <a:t>Doesn’t change in any calculation Still 80% here.</a:t>
            </a:r>
          </a:p>
          <a:p>
            <a:endParaRPr lang="en-US" dirty="0"/>
          </a:p>
          <a:p>
            <a:r>
              <a:rPr lang="en-US" dirty="0"/>
              <a:t>But fair bit of waiting time going. Substantially inventory in the waiting room.</a:t>
            </a:r>
          </a:p>
          <a:p>
            <a:r>
              <a:rPr lang="en-US" dirty="0"/>
              <a:t>You say 80% come on they’re so lazy, no utilized enough</a:t>
            </a:r>
          </a:p>
          <a:p>
            <a:r>
              <a:rPr lang="en-US" dirty="0"/>
              <a:t>But now you look at 80%, say maybe that’s too much. Maybe these services are no longer responsive</a:t>
            </a:r>
          </a:p>
          <a:p>
            <a:r>
              <a:rPr lang="en-US" dirty="0"/>
              <a:t>And that’s really the heart of the matter here in a world of variability I have to rethink, I have to reframe how I think about utilization. And we will see over the coming sessions the idea of lean and </a:t>
            </a:r>
            <a:r>
              <a:rPr lang="en-US" dirty="0" err="1"/>
              <a:t>variaibility</a:t>
            </a:r>
            <a:r>
              <a:rPr lang="en-US" dirty="0"/>
              <a:t>. They don’t like each other. From the lean perspective, 80% utilization = 20% under utilized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variability perspective, it means there’s more waiting time that I want here. And that could be pretty problematic if this is a time critical service We have to think about modeling this variability</a:t>
            </a:r>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19</a:t>
            </a:fld>
            <a:endParaRPr lang="en-US"/>
          </a:p>
        </p:txBody>
      </p:sp>
    </p:spTree>
    <p:extLst>
      <p:ext uri="{BB962C8B-B14F-4D97-AF65-F5344CB8AC3E}">
        <p14:creationId xmlns:p14="http://schemas.microsoft.com/office/powerpoint/2010/main" val="4147270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expand my toolbox to capture the fact that even a utilization of 80% can actually come along with substantial waiting time?</a:t>
            </a:r>
          </a:p>
          <a:p>
            <a:endParaRPr lang="en-US" dirty="0"/>
          </a:p>
          <a:p>
            <a:r>
              <a:rPr lang="en-US" dirty="0"/>
              <a:t>Here emails I got last night from midnight, you can go to your email inbox and I’m sure you have similar thing. You have these timestamps (=arrival rate) and now I’m going to define the difference between 2 timestamps within 2 subsequent email arrivals as the inter-arrival time.</a:t>
            </a:r>
          </a:p>
          <a:p>
            <a:endParaRPr lang="en-US" dirty="0"/>
          </a:p>
          <a:p>
            <a:r>
              <a:rPr lang="en-US" dirty="0"/>
              <a:t>In the spirit of Dr. Toyota, it’s a thought experiment that is kind of weird. There is no real process that operates like Dr. Toyota. And so I want to capture the fact that these interarrival times here are somewhat random or they’re drawn from some distribution. This distribution has a STD and a mean.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Roughly speaking, the </a:t>
            </a:r>
            <a:r>
              <a:rPr lang="en-US" b="1" dirty="0"/>
              <a:t>standard deviation</a:t>
            </a:r>
            <a:r>
              <a:rPr lang="en-US" dirty="0"/>
              <a:t> is a measure of how variable the inter-arrival times are.</a:t>
            </a:r>
          </a:p>
          <a:p>
            <a:endParaRPr lang="en-US" dirty="0"/>
          </a:p>
          <a:p>
            <a:pPr eaLnBrk="1" hangingPunct="1"/>
            <a:r>
              <a:rPr lang="en-US" dirty="0"/>
              <a:t>The standard deviation is an </a:t>
            </a:r>
            <a:r>
              <a:rPr lang="en-US" b="1" dirty="0"/>
              <a:t>absolute</a:t>
            </a:r>
            <a:r>
              <a:rPr lang="en-US" dirty="0"/>
              <a:t> measure of variability. Two processes can have the same standard deviation but one can seem much more variable than the other. Below are random samples from two processes that have the same standard deviation. The left one seems more variable.</a:t>
            </a:r>
          </a:p>
          <a:p>
            <a:pPr eaLnBrk="1" hangingPunct="1"/>
            <a:r>
              <a:rPr lang="en-US" dirty="0"/>
              <a:t>Here, the two are plotted </a:t>
            </a:r>
            <a:r>
              <a:rPr lang="en-US" b="1" dirty="0"/>
              <a:t>relative</a:t>
            </a:r>
            <a:r>
              <a:rPr lang="en-US" dirty="0"/>
              <a:t> to their average and with the same axes.</a:t>
            </a:r>
          </a:p>
          <a:p>
            <a:pPr eaLnBrk="1" hangingPunct="1"/>
            <a:r>
              <a:rPr lang="en-US" dirty="0"/>
              <a:t>Relative to their average, the one on the left is clearly more variable (sometimes more than 400% above the average or less than 25% of the average)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coefficient of variation is a measure of the relative variability of a process – it is the standard deviation divided by the average.</a:t>
            </a:r>
          </a:p>
          <a:p>
            <a:endParaRPr lang="en-US" dirty="0"/>
          </a:p>
          <a:p>
            <a:endParaRPr lang="en-US" dirty="0"/>
          </a:p>
          <a:p>
            <a:endParaRPr lang="en-US" dirty="0"/>
          </a:p>
          <a:p>
            <a:r>
              <a:rPr lang="en-US" dirty="0"/>
              <a:t>Now some of you might have heard about things such as exponential interarrival time and Poisson processes. research shows very clearly that you can have a long and happy life without knowing what a Poisson process is.</a:t>
            </a:r>
          </a:p>
          <a:p>
            <a:r>
              <a:rPr lang="en-US" dirty="0"/>
              <a:t>But if you have heard these terms I want to say that if arrivals are random, the number of arrivals in a time interval is Poisson distributed and the interarrival times are actually exponentially </a:t>
            </a:r>
            <a:r>
              <a:rPr lang="en-US" dirty="0" err="1"/>
              <a:t>disttirbuted</a:t>
            </a:r>
            <a:r>
              <a:rPr lang="en-US" dirty="0"/>
              <a:t>. These arrive randomly rather than scheduled. Randomly people get sick. Randomly people feel like they need to make a new loan. If these things are happening independently from each other, the CVA is going to be converging to 1.</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20</a:t>
            </a:fld>
            <a:endParaRPr lang="en-US"/>
          </a:p>
        </p:txBody>
      </p:sp>
    </p:spTree>
    <p:extLst>
      <p:ext uri="{BB962C8B-B14F-4D97-AF65-F5344CB8AC3E}">
        <p14:creationId xmlns:p14="http://schemas.microsoft.com/office/powerpoint/2010/main" val="1542526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A0D676ED-BA24-4F78-9AB9-6EE7CD949506}" type="slidenum">
              <a:rPr lang="en-US" smtClean="0"/>
              <a:pPr/>
              <a:t>21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A0D676ED-BA24-4F78-9AB9-6EE7CD949506}" type="slidenum">
              <a:rPr lang="en-US" smtClean="0"/>
              <a:pPr/>
              <a:t>22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0384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A0D676ED-BA24-4F78-9AB9-6EE7CD949506}" type="slidenum">
              <a:rPr lang="en-US" smtClean="0"/>
              <a:pPr/>
              <a:t>23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655591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A0D676ED-BA24-4F78-9AB9-6EE7CD949506}" type="slidenum">
              <a:rPr lang="en-US" smtClean="0"/>
              <a:pPr/>
              <a:t>24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a:t>You also have variability in the service process. This is especially an issue when we’re dealing with customers. If you’re at Subway, some want more tomatoes and pickles, they want you to toast the sandwich twice.</a:t>
            </a:r>
          </a:p>
          <a:p>
            <a:r>
              <a:rPr lang="en-US" dirty="0"/>
              <a:t>These variabilities are Outside your control</a:t>
            </a:r>
          </a:p>
          <a:p>
            <a:r>
              <a:rPr lang="en-US" dirty="0"/>
              <a:t>For this hypothetical call center, processing time for a sample of customers. Again you see the world of statistic kind of works,, in the sense that some customers spend short time and some take little bit longer</a:t>
            </a:r>
          </a:p>
          <a:p>
            <a:r>
              <a:rPr lang="en-US" dirty="0"/>
              <a:t>There’s going to some form of distribution.</a:t>
            </a:r>
          </a:p>
          <a:p>
            <a:r>
              <a:rPr lang="en-US" dirty="0"/>
              <a:t>For the purpose of this class, it doesn’t matter.</a:t>
            </a:r>
          </a:p>
          <a:p>
            <a:r>
              <a:rPr lang="en-US" dirty="0"/>
              <a:t>We only need the standard deviation and the mean</a:t>
            </a:r>
          </a:p>
          <a:p>
            <a:r>
              <a:rPr lang="en-US" dirty="0"/>
              <a:t>Then we can compute the COV for the processing time.</a:t>
            </a:r>
          </a:p>
          <a:p>
            <a:pPr eaLnBrk="0" hangingPunct="0"/>
            <a:endParaRPr lang="en-US" sz="1350" dirty="0">
              <a:latin typeface="CMU Sans Serif" panose="02000603000000000000" pitchFamily="2" charset="0"/>
              <a:ea typeface="CMU Sans Serif" panose="02000603000000000000" pitchFamily="2" charset="0"/>
              <a:cs typeface="CMU Sans Serif" panose="02000603000000000000" pitchFamily="2" charset="0"/>
            </a:endParaRPr>
          </a:p>
          <a:p>
            <a:pPr eaLnBrk="0" hangingPunct="0"/>
            <a:r>
              <a:rPr lang="en-US" sz="1350" dirty="0">
                <a:latin typeface="CMU Sans Serif" panose="02000603000000000000" pitchFamily="2" charset="0"/>
                <a:ea typeface="CMU Sans Serif" panose="02000603000000000000" pitchFamily="2" charset="0"/>
                <a:cs typeface="CMU Sans Serif" panose="02000603000000000000" pitchFamily="2" charset="0"/>
              </a:rPr>
              <a:t>Can have many distributions:</a:t>
            </a:r>
          </a:p>
          <a:p>
            <a:pPr eaLnBrk="0" hangingPunct="0"/>
            <a:r>
              <a:rPr lang="en-US" sz="1350" dirty="0">
                <a:latin typeface="CMU Sans Serif" panose="02000603000000000000" pitchFamily="2" charset="0"/>
                <a:ea typeface="CMU Sans Serif" panose="02000603000000000000" pitchFamily="2" charset="0"/>
                <a:cs typeface="CMU Sans Serif" panose="02000603000000000000" pitchFamily="2" charset="0"/>
              </a:rPr>
              <a:t>	CV</a:t>
            </a:r>
            <a:r>
              <a:rPr lang="en-US" sz="825" dirty="0">
                <a:latin typeface="CMU Sans Serif" panose="02000603000000000000" pitchFamily="2" charset="0"/>
                <a:ea typeface="CMU Sans Serif" panose="02000603000000000000" pitchFamily="2" charset="0"/>
                <a:cs typeface="CMU Sans Serif" panose="02000603000000000000" pitchFamily="2" charset="0"/>
              </a:rPr>
              <a:t>p </a:t>
            </a:r>
            <a:r>
              <a:rPr lang="en-US" sz="1350" dirty="0">
                <a:latin typeface="CMU Sans Serif" panose="02000603000000000000" pitchFamily="2" charset="0"/>
                <a:ea typeface="CMU Sans Serif" panose="02000603000000000000" pitchFamily="2" charset="0"/>
                <a:cs typeface="CMU Sans Serif" panose="02000603000000000000" pitchFamily="2" charset="0"/>
              </a:rPr>
              <a:t> depends strongly on standardization</a:t>
            </a:r>
          </a:p>
          <a:p>
            <a:pPr lvl="2" eaLnBrk="0" hangingPunct="0"/>
            <a:r>
              <a:rPr lang="en-US" sz="1350" dirty="0">
                <a:latin typeface="CMU Sans Serif" panose="02000603000000000000" pitchFamily="2" charset="0"/>
                <a:ea typeface="CMU Sans Serif" panose="02000603000000000000" pitchFamily="2" charset="0"/>
                <a:cs typeface="CMU Sans Serif" panose="02000603000000000000" pitchFamily="2" charset="0"/>
              </a:rPr>
              <a:t>Often Beta or LogNormal</a:t>
            </a:r>
          </a:p>
          <a:p>
            <a:endParaRPr lang="en-US" dirty="0"/>
          </a:p>
          <a:p>
            <a:pPr eaLnBrk="1" hangingPunct="1"/>
            <a:endParaRPr lang="en-US" dirty="0"/>
          </a:p>
        </p:txBody>
      </p:sp>
    </p:spTree>
    <p:extLst>
      <p:ext uri="{BB962C8B-B14F-4D97-AF65-F5344CB8AC3E}">
        <p14:creationId xmlns:p14="http://schemas.microsoft.com/office/powerpoint/2010/main" val="319642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B7408F28-BD56-46C1-8BAC-CECB827BED17}" type="slidenum">
              <a:rPr lang="en-US" smtClean="0"/>
              <a:pPr/>
              <a:t>25</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marL="342900" indent="-342900">
              <a:spcBef>
                <a:spcPct val="20000"/>
              </a:spcBef>
              <a:buSzPct val="90000"/>
              <a:buFont typeface="Wingdings" pitchFamily="2" charset="2"/>
              <a:buChar char="§"/>
            </a:pPr>
            <a:r>
              <a:rPr lang="en-US" sz="2000" dirty="0">
                <a:latin typeface="CMU Sans Serif" panose="02000603000000000000" pitchFamily="2" charset="0"/>
                <a:ea typeface="CMU Sans Serif" panose="02000603000000000000" pitchFamily="2" charset="0"/>
                <a:cs typeface="CMU Sans Serif" panose="02000603000000000000" pitchFamily="2" charset="0"/>
              </a:rPr>
              <a:t>So for a general case with any number of servers, but still one queue.</a:t>
            </a:r>
          </a:p>
          <a:p>
            <a:pPr marL="342900" indent="-342900">
              <a:spcBef>
                <a:spcPct val="20000"/>
              </a:spcBef>
              <a:buSzPct val="90000"/>
              <a:buFont typeface="Wingdings" pitchFamily="2" charset="2"/>
              <a:buChar char="§"/>
            </a:pPr>
            <a:r>
              <a:rPr lang="en-US" sz="2000" dirty="0">
                <a:latin typeface="CMU Sans Serif" panose="02000603000000000000" pitchFamily="2" charset="0"/>
                <a:ea typeface="CMU Sans Serif" panose="02000603000000000000" pitchFamily="2" charset="0"/>
                <a:cs typeface="CMU Sans Serif" panose="02000603000000000000" pitchFamily="2" charset="0"/>
              </a:rPr>
              <a:t>Assumptions:</a:t>
            </a:r>
          </a:p>
          <a:p>
            <a:pPr marL="742950" lvl="1" indent="-285750">
              <a:spcBef>
                <a:spcPct val="20000"/>
              </a:spcBef>
              <a:buSzPct val="80000"/>
              <a:buFont typeface="Symbol" pitchFamily="18" charset="2"/>
              <a:buChar char="·"/>
            </a:pPr>
            <a:r>
              <a:rPr lang="en-US" sz="2000" dirty="0">
                <a:latin typeface="CMU Sans Serif" panose="02000603000000000000" pitchFamily="2" charset="0"/>
                <a:ea typeface="CMU Sans Serif" panose="02000603000000000000" pitchFamily="2" charset="0"/>
                <a:cs typeface="CMU Sans Serif" panose="02000603000000000000" pitchFamily="2" charset="0"/>
              </a:rPr>
              <a:t>All servers are equally skilled, i.e., they all take </a:t>
            </a:r>
            <a:r>
              <a:rPr lang="en-US" sz="2000" i="1" dirty="0">
                <a:latin typeface="CMU Sans Serif" panose="02000603000000000000" pitchFamily="2" charset="0"/>
                <a:ea typeface="CMU Sans Serif" panose="02000603000000000000" pitchFamily="2" charset="0"/>
                <a:cs typeface="CMU Sans Serif" panose="02000603000000000000" pitchFamily="2" charset="0"/>
              </a:rPr>
              <a:t>p</a:t>
            </a:r>
            <a:r>
              <a:rPr lang="en-US" sz="2000" dirty="0">
                <a:latin typeface="CMU Sans Serif" panose="02000603000000000000" pitchFamily="2" charset="0"/>
                <a:ea typeface="CMU Sans Serif" panose="02000603000000000000" pitchFamily="2" charset="0"/>
                <a:cs typeface="CMU Sans Serif" panose="02000603000000000000" pitchFamily="2" charset="0"/>
              </a:rPr>
              <a:t> time to process each customer.</a:t>
            </a:r>
          </a:p>
          <a:p>
            <a:pPr marL="742950" lvl="1" indent="-285750">
              <a:spcBef>
                <a:spcPct val="20000"/>
              </a:spcBef>
              <a:buSzPct val="80000"/>
              <a:buFont typeface="Symbol" pitchFamily="18" charset="2"/>
              <a:buChar char="·"/>
            </a:pPr>
            <a:r>
              <a:rPr lang="en-US" sz="2000" dirty="0">
                <a:latin typeface="CMU Sans Serif" panose="02000603000000000000" pitchFamily="2" charset="0"/>
                <a:ea typeface="CMU Sans Serif" panose="02000603000000000000" pitchFamily="2" charset="0"/>
                <a:cs typeface="CMU Sans Serif" panose="02000603000000000000" pitchFamily="2" charset="0"/>
              </a:rPr>
              <a:t>Each customer is served by only one server.</a:t>
            </a:r>
          </a:p>
          <a:p>
            <a:pPr marL="742950" lvl="1" indent="-285750">
              <a:spcBef>
                <a:spcPct val="20000"/>
              </a:spcBef>
              <a:buSzPct val="80000"/>
              <a:buFont typeface="Symbol" pitchFamily="18" charset="2"/>
              <a:buChar char="·"/>
            </a:pPr>
            <a:r>
              <a:rPr lang="en-US" sz="2000" dirty="0">
                <a:latin typeface="CMU Sans Serif" panose="02000603000000000000" pitchFamily="2" charset="0"/>
                <a:ea typeface="CMU Sans Serif" panose="02000603000000000000" pitchFamily="2" charset="0"/>
                <a:cs typeface="CMU Sans Serif" panose="02000603000000000000" pitchFamily="2" charset="0"/>
              </a:rPr>
              <a:t>Customers wait until their service is completed.</a:t>
            </a:r>
          </a:p>
          <a:p>
            <a:pPr marL="742950" lvl="1" indent="-285750">
              <a:spcBef>
                <a:spcPct val="20000"/>
              </a:spcBef>
              <a:buSzPct val="80000"/>
              <a:buFont typeface="Symbol" pitchFamily="18" charset="2"/>
              <a:buChar char="·"/>
            </a:pPr>
            <a:r>
              <a:rPr lang="en-US" sz="2000" dirty="0">
                <a:latin typeface="CMU Sans Serif" panose="02000603000000000000" pitchFamily="2" charset="0"/>
                <a:ea typeface="CMU Sans Serif" panose="02000603000000000000" pitchFamily="2" charset="0"/>
                <a:cs typeface="CMU Sans Serif" panose="02000603000000000000" pitchFamily="2" charset="0"/>
              </a:rPr>
              <a:t>There is sufficient capacity to serve all demand.</a:t>
            </a:r>
          </a:p>
          <a:p>
            <a:pPr eaLnBrk="1" hangingPunct="1"/>
            <a:endParaRPr lang="en-US" dirty="0"/>
          </a:p>
        </p:txBody>
      </p:sp>
    </p:spTree>
    <p:extLst>
      <p:ext uri="{BB962C8B-B14F-4D97-AF65-F5344CB8AC3E}">
        <p14:creationId xmlns:p14="http://schemas.microsoft.com/office/powerpoint/2010/main" val="3424405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B7408F28-BD56-46C1-8BAC-CECB827BED17}" type="slidenum">
              <a:rPr lang="en-US" smtClean="0"/>
              <a:pPr/>
              <a:t>26</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29751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D0348E14-C333-4A5E-8472-22B8878DE576}" type="slidenum">
              <a:rPr lang="en-US" smtClean="0"/>
              <a:pPr/>
              <a:t>27</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2000" dirty="0"/>
              <a:t>A 86% utilization means:</a:t>
            </a:r>
          </a:p>
          <a:p>
            <a:pPr lvl="1"/>
            <a:r>
              <a:rPr lang="en-US" sz="2000" dirty="0"/>
              <a:t>At any given moment, there is a 0.86 probability a server is busy serving a customer and a 1-0.86 = 0.14 probability the server is idle.</a:t>
            </a:r>
          </a:p>
          <a:p>
            <a:pPr lvl="1"/>
            <a:r>
              <a:rPr lang="en-US" sz="2000" dirty="0"/>
              <a:t>At any given moment, on average 86% of the servers are busy serving customers and 100% – 86% = 14% are idle. </a:t>
            </a:r>
          </a:p>
          <a:p>
            <a:pPr lvl="1"/>
            <a:endParaRPr lang="en-US" sz="2000" dirty="0"/>
          </a:p>
          <a:p>
            <a:pPr eaLnBrk="1" hangingPunct="1"/>
            <a:endParaRPr lang="en-US" dirty="0"/>
          </a:p>
        </p:txBody>
      </p:sp>
    </p:spTree>
    <p:extLst>
      <p:ext uri="{BB962C8B-B14F-4D97-AF65-F5344CB8AC3E}">
        <p14:creationId xmlns:p14="http://schemas.microsoft.com/office/powerpoint/2010/main" val="4294313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47387593-950A-4483-A7F7-11E3481EA53B}" type="slidenum">
              <a:rPr lang="en-US" smtClean="0"/>
              <a:pPr/>
              <a:t>28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1</a:t>
            </a:fld>
            <a:endParaRPr lang="en-US"/>
          </a:p>
        </p:txBody>
      </p:sp>
    </p:spTree>
    <p:extLst>
      <p:ext uri="{BB962C8B-B14F-4D97-AF65-F5344CB8AC3E}">
        <p14:creationId xmlns:p14="http://schemas.microsoft.com/office/powerpoint/2010/main" val="39652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B2C9068D-C592-4794-88E9-3FEED4004E2C}" type="slidenum">
              <a:rPr lang="en-US" smtClean="0"/>
              <a:pPr/>
              <a:t>31</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a:t>Wouldn’t be nice if I could have a formula for that</a:t>
            </a:r>
          </a:p>
          <a:p>
            <a:r>
              <a:rPr lang="en-US" dirty="0"/>
              <a:t>Predict how much waiting is it going to be as a function of some inputs. It will have to do with the variability, </a:t>
            </a:r>
            <a:r>
              <a:rPr lang="en-US" dirty="0" err="1"/>
              <a:t>Cva</a:t>
            </a:r>
            <a:r>
              <a:rPr lang="en-US" dirty="0"/>
              <a:t> and CVp. Also the utilization. If utilization is high, we expect more waiting.</a:t>
            </a:r>
          </a:p>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CB5428EE-5BCD-4A5A-A210-B5A03AFF861C}" type="slidenum">
              <a:rPr lang="en-US" smtClean="0"/>
              <a:pPr/>
              <a:t>32</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83449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33</a:t>
            </a:fld>
            <a:endParaRPr lang="en-US"/>
          </a:p>
        </p:txBody>
      </p:sp>
    </p:spTree>
    <p:extLst>
      <p:ext uri="{BB962C8B-B14F-4D97-AF65-F5344CB8AC3E}">
        <p14:creationId xmlns:p14="http://schemas.microsoft.com/office/powerpoint/2010/main" val="186049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67610" indent="-167610">
              <a:buFont typeface="Arial" pitchFamily="34" charset="0"/>
              <a:buChar char="•"/>
            </a:pPr>
            <a:r>
              <a:rPr lang="en-US" dirty="0"/>
              <a:t>Decisions</a:t>
            </a:r>
            <a:r>
              <a:rPr lang="en-US" baseline="0" dirty="0"/>
              <a:t> you need to make in Littlefield</a:t>
            </a:r>
          </a:p>
          <a:p>
            <a:pPr marL="614568" lvl="1" indent="-167610">
              <a:buFont typeface="Arial" pitchFamily="34" charset="0"/>
              <a:buChar char="•"/>
            </a:pPr>
            <a:r>
              <a:rPr lang="en-US" baseline="0" dirty="0"/>
              <a:t>You can use several tools that we have analyzed</a:t>
            </a:r>
          </a:p>
          <a:p>
            <a:pPr marL="614568" lvl="1" indent="-167610">
              <a:buFont typeface="Arial" pitchFamily="34" charset="0"/>
              <a:buChar char="•"/>
            </a:pPr>
            <a:endParaRPr lang="en-US" baseline="0" dirty="0"/>
          </a:p>
          <a:p>
            <a:pPr marL="167610" indent="-167610">
              <a:buFont typeface="Arial" pitchFamily="34" charset="0"/>
              <a:buChar char="•"/>
            </a:pPr>
            <a:r>
              <a:rPr lang="en-US" baseline="0" dirty="0"/>
              <a:t>Machine purchase: capacity decisions. Things that can be considered: queueing, uncertainty in demand, variability in service…</a:t>
            </a:r>
          </a:p>
          <a:p>
            <a:pPr marL="167610" indent="-167610">
              <a:buFont typeface="Arial" pitchFamily="34" charset="0"/>
              <a:buChar char="•"/>
            </a:pPr>
            <a:endParaRPr lang="en-US" baseline="0" dirty="0"/>
          </a:p>
          <a:p>
            <a:pPr marL="167610" indent="-167610">
              <a:buFont typeface="Arial" pitchFamily="34" charset="0"/>
              <a:buChar char="•"/>
            </a:pPr>
            <a:r>
              <a:rPr lang="en-US" baseline="0" dirty="0"/>
              <a:t>Contracts: congestion in system, queueing, capability</a:t>
            </a:r>
          </a:p>
          <a:p>
            <a:pPr marL="167610" indent="-167610">
              <a:buFont typeface="Arial" pitchFamily="34" charset="0"/>
              <a:buChar char="•"/>
            </a:pPr>
            <a:endParaRPr lang="en-US" baseline="0" dirty="0"/>
          </a:p>
          <a:p>
            <a:pPr marL="167610" indent="-167610">
              <a:buFont typeface="Arial" pitchFamily="34" charset="0"/>
              <a:buChar char="•"/>
            </a:pPr>
            <a:r>
              <a:rPr lang="en-US" baseline="0" dirty="0"/>
              <a:t>Order/reorder: already discussed in previous slide</a:t>
            </a:r>
          </a:p>
          <a:p>
            <a:pPr marL="167610" indent="-167610">
              <a:buFont typeface="Arial" pitchFamily="34" charset="0"/>
              <a:buChar char="•"/>
            </a:pPr>
            <a:endParaRPr lang="en-US" baseline="0" dirty="0"/>
          </a:p>
          <a:p>
            <a:pPr marL="167610" indent="-167610">
              <a:buFont typeface="Arial" pitchFamily="34" charset="0"/>
              <a:buChar char="•"/>
            </a:pPr>
            <a:r>
              <a:rPr lang="en-US" baseline="0" dirty="0"/>
              <a:t>End game: you can’t change decisions for the last 100 days of the simulation, decisions need to be made just before  </a:t>
            </a:r>
          </a:p>
          <a:p>
            <a:pPr marL="614568" lvl="1" indent="-167610">
              <a:buFont typeface="Arial" pitchFamily="34" charset="0"/>
              <a:buChar char="•"/>
            </a:pPr>
            <a:r>
              <a:rPr lang="en-US" baseline="0" dirty="0"/>
              <a:t>How much to order? </a:t>
            </a:r>
          </a:p>
          <a:p>
            <a:pPr marL="1061527" lvl="2" indent="-167610">
              <a:buFont typeface="Arial" pitchFamily="34" charset="0"/>
              <a:buChar char="•"/>
            </a:pPr>
            <a:r>
              <a:rPr lang="en-US" baseline="0" dirty="0"/>
              <a:t>One option: one last big order; what tool can be used? </a:t>
            </a:r>
            <a:endParaRPr lang="en-US" dirty="0"/>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5</a:t>
            </a:fld>
            <a:endParaRPr lang="en-US"/>
          </a:p>
        </p:txBody>
      </p:sp>
    </p:spTree>
    <p:extLst>
      <p:ext uri="{BB962C8B-B14F-4D97-AF65-F5344CB8AC3E}">
        <p14:creationId xmlns:p14="http://schemas.microsoft.com/office/powerpoint/2010/main" val="275810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hangingPunct="0"/>
            <a:r>
              <a:rPr lang="en-US" sz="1200" dirty="0"/>
              <a:t>Out of the three fundamental performance measures (I,R,T), two can be chosen by</a:t>
            </a:r>
            <a:br>
              <a:rPr lang="en-US" sz="1200" dirty="0"/>
            </a:br>
            <a:r>
              <a:rPr lang="en-US" sz="1200" dirty="0"/>
              <a:t>   management, the other is GIVEN by nature</a:t>
            </a:r>
          </a:p>
          <a:p>
            <a:pPr eaLnBrk="0" hangingPunct="0"/>
            <a:endParaRPr lang="en-US" sz="1200" dirty="0"/>
          </a:p>
          <a:p>
            <a:pPr eaLnBrk="0" hangingPunct="0"/>
            <a:r>
              <a:rPr lang="en-US" sz="1200" dirty="0"/>
              <a:t>Hold inventory constant: Reducing flow time =&gt; increasing flow rate</a:t>
            </a:r>
          </a:p>
          <a:p>
            <a:pPr eaLnBrk="0" hangingPunct="0"/>
            <a:endParaRPr lang="en-US" sz="1200" dirty="0"/>
          </a:p>
          <a:p>
            <a:pPr eaLnBrk="0" hangingPunct="0"/>
            <a:r>
              <a:rPr lang="en-US" sz="1200" dirty="0"/>
              <a:t>Once you have two out of the three fundamental performance measures, you can compute the third</a:t>
            </a:r>
            <a:br>
              <a:rPr lang="en-US" sz="1200" dirty="0"/>
            </a:br>
            <a:endParaRPr lang="en-US" sz="1200" dirty="0"/>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6</a:t>
            </a:fld>
            <a:endParaRPr lang="en-US"/>
          </a:p>
        </p:txBody>
      </p:sp>
    </p:spTree>
    <p:extLst>
      <p:ext uri="{BB962C8B-B14F-4D97-AF65-F5344CB8AC3E}">
        <p14:creationId xmlns:p14="http://schemas.microsoft.com/office/powerpoint/2010/main" val="170577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8</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3959946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76867">
              <a:defRPr sz="2900">
                <a:solidFill>
                  <a:schemeClr val="tx1"/>
                </a:solidFill>
                <a:latin typeface="Times New Roman" pitchFamily="18" charset="0"/>
              </a:defRPr>
            </a:lvl1pPr>
            <a:lvl2pPr marL="769652" indent="-296019" defTabSz="976867">
              <a:defRPr sz="2900">
                <a:solidFill>
                  <a:schemeClr val="tx1"/>
                </a:solidFill>
                <a:latin typeface="Times New Roman" pitchFamily="18" charset="0"/>
              </a:defRPr>
            </a:lvl2pPr>
            <a:lvl3pPr marL="1184081" indent="-236816" defTabSz="976867">
              <a:defRPr sz="2900">
                <a:solidFill>
                  <a:schemeClr val="tx1"/>
                </a:solidFill>
                <a:latin typeface="Times New Roman" pitchFamily="18" charset="0"/>
              </a:defRPr>
            </a:lvl3pPr>
            <a:lvl4pPr marL="1657712" indent="-236816" defTabSz="976867">
              <a:defRPr sz="2900">
                <a:solidFill>
                  <a:schemeClr val="tx1"/>
                </a:solidFill>
                <a:latin typeface="Times New Roman" pitchFamily="18" charset="0"/>
              </a:defRPr>
            </a:lvl4pPr>
            <a:lvl5pPr marL="2131345" indent="-236816" defTabSz="976867">
              <a:defRPr sz="2900">
                <a:solidFill>
                  <a:schemeClr val="tx1"/>
                </a:solidFill>
                <a:latin typeface="Times New Roman" pitchFamily="18" charset="0"/>
              </a:defRPr>
            </a:lvl5pPr>
            <a:lvl6pPr marL="2604976" indent="-236816" defTabSz="976867" eaLnBrk="0" fontAlgn="base" hangingPunct="0">
              <a:spcBef>
                <a:spcPct val="0"/>
              </a:spcBef>
              <a:spcAft>
                <a:spcPct val="0"/>
              </a:spcAft>
              <a:defRPr sz="2900">
                <a:solidFill>
                  <a:schemeClr val="tx1"/>
                </a:solidFill>
                <a:latin typeface="Times New Roman" pitchFamily="18" charset="0"/>
              </a:defRPr>
            </a:lvl6pPr>
            <a:lvl7pPr marL="3078609" indent="-236816" defTabSz="976867" eaLnBrk="0" fontAlgn="base" hangingPunct="0">
              <a:spcBef>
                <a:spcPct val="0"/>
              </a:spcBef>
              <a:spcAft>
                <a:spcPct val="0"/>
              </a:spcAft>
              <a:defRPr sz="2900">
                <a:solidFill>
                  <a:schemeClr val="tx1"/>
                </a:solidFill>
                <a:latin typeface="Times New Roman" pitchFamily="18" charset="0"/>
              </a:defRPr>
            </a:lvl7pPr>
            <a:lvl8pPr marL="3552241" indent="-236816" defTabSz="976867" eaLnBrk="0" fontAlgn="base" hangingPunct="0">
              <a:spcBef>
                <a:spcPct val="0"/>
              </a:spcBef>
              <a:spcAft>
                <a:spcPct val="0"/>
              </a:spcAft>
              <a:defRPr sz="2900">
                <a:solidFill>
                  <a:schemeClr val="tx1"/>
                </a:solidFill>
                <a:latin typeface="Times New Roman" pitchFamily="18" charset="0"/>
              </a:defRPr>
            </a:lvl8pPr>
            <a:lvl9pPr marL="4025873" indent="-236816" defTabSz="976867" eaLnBrk="0" fontAlgn="base" hangingPunct="0">
              <a:spcBef>
                <a:spcPct val="0"/>
              </a:spcBef>
              <a:spcAft>
                <a:spcPct val="0"/>
              </a:spcAft>
              <a:defRPr sz="2900">
                <a:solidFill>
                  <a:schemeClr val="tx1"/>
                </a:solidFill>
                <a:latin typeface="Times New Roman" pitchFamily="18" charset="0"/>
              </a:defRPr>
            </a:lvl9pPr>
          </a:lstStyle>
          <a:p>
            <a:fld id="{FE31D092-738B-4EDB-B2E4-ED332520C9E0}" type="slidenum">
              <a:rPr lang="en-US" sz="1200"/>
              <a:pPr/>
              <a:t>12</a:t>
            </a:fld>
            <a:endParaRPr lang="en-US" sz="1200"/>
          </a:p>
        </p:txBody>
      </p:sp>
      <p:sp>
        <p:nvSpPr>
          <p:cNvPr id="55299" name="Rectangle 2"/>
          <p:cNvSpPr>
            <a:spLocks noGrp="1" noRot="1" noChangeAspect="1" noChangeArrowheads="1" noTextEdit="1"/>
          </p:cNvSpPr>
          <p:nvPr>
            <p:ph type="sldImg"/>
          </p:nvPr>
        </p:nvSpPr>
        <p:spPr>
          <a:xfrm>
            <a:off x="1255713" y="719138"/>
            <a:ext cx="4803775" cy="3602037"/>
          </a:xfrm>
          <a:ln/>
        </p:spPr>
      </p:sp>
      <p:sp>
        <p:nvSpPr>
          <p:cNvPr id="55300" name="Rectangle 3"/>
          <p:cNvSpPr>
            <a:spLocks noGrp="1" noChangeArrowheads="1"/>
          </p:cNvSpPr>
          <p:nvPr>
            <p:ph type="body" idx="1"/>
          </p:nvPr>
        </p:nvSpPr>
        <p:spPr>
          <a:xfrm>
            <a:off x="976024" y="4561474"/>
            <a:ext cx="5363156" cy="432070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37" tIns="48118" rIns="96237" bIns="48118"/>
          <a:lstStyle/>
          <a:p>
            <a:endParaRPr lang="en-US" dirty="0"/>
          </a:p>
        </p:txBody>
      </p:sp>
    </p:spTree>
    <p:extLst>
      <p:ext uri="{BB962C8B-B14F-4D97-AF65-F5344CB8AC3E}">
        <p14:creationId xmlns:p14="http://schemas.microsoft.com/office/powerpoint/2010/main" val="3943849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CC5C907F-46DD-4A58-A4A8-E357564B333F}" type="slidenum">
              <a:rPr lang="en-US" smtClean="0"/>
              <a:pPr/>
              <a:t>14</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a:t>variability: arrival process and service times.</a:t>
            </a:r>
          </a:p>
          <a:p>
            <a:r>
              <a:rPr lang="en-US" dirty="0"/>
              <a:t>measures: number of customers in queue, number of customers in system, the waiting time before service begins, the total time spent in the system, the prob of delay (take any customer, what is the probability that the customer has to wait?) so on</a:t>
            </a:r>
          </a:p>
          <a:p>
            <a:r>
              <a:rPr lang="en-US" dirty="0"/>
              <a:t>One can simulate either by hand or by computer to determine these performance measures.</a:t>
            </a:r>
          </a:p>
          <a:p>
            <a:r>
              <a:rPr lang="en-US" dirty="0"/>
              <a:t>What we want to do for the rest of the class is not simulation, but to introduce several queueing models that can be used to predict the performance of a queueing system.</a:t>
            </a:r>
          </a:p>
          <a:p>
            <a:pPr eaLnBrk="1" hangingPunct="1"/>
            <a:endParaRPr lang="en-US" dirty="0"/>
          </a:p>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workflow where work just shows up as often as we like it, evenly spaced. In this case, Dr .Toyota gets patients every 5 minutes. And ideally we would spend the same amount of time with each patient, in this case 4 minutes. So essentially, no one has to wait at all to see Dr. Toyota.</a:t>
            </a:r>
          </a:p>
          <a:p>
            <a:endParaRPr lang="en-US" dirty="0"/>
          </a:p>
          <a:p>
            <a:r>
              <a:rPr lang="en-US" dirty="0"/>
              <a:t>Well you can see that this is not very realistic.</a:t>
            </a:r>
          </a:p>
          <a:p>
            <a:r>
              <a:rPr lang="en-US" dirty="0"/>
              <a:t>Life is much more complex than that.</a:t>
            </a:r>
          </a:p>
          <a:p>
            <a:r>
              <a:rPr lang="en-US" dirty="0"/>
              <a:t>Rather than patients or customers arrive exactly every 5 minutes, </a:t>
            </a:r>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17</a:t>
            </a:fld>
            <a:endParaRPr lang="en-US"/>
          </a:p>
        </p:txBody>
      </p:sp>
    </p:spTree>
    <p:extLst>
      <p:ext uri="{BB962C8B-B14F-4D97-AF65-F5344CB8AC3E}">
        <p14:creationId xmlns:p14="http://schemas.microsoft.com/office/powerpoint/2010/main" val="144819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patients or customers arrive exactly every 5 minutes, they might be arriving on average exactly every 5 minutes but there is variation from one customer to another. Right, so, here we’re not talking about scheduled arrivals but rather </a:t>
            </a:r>
            <a:r>
              <a:rPr lang="en-US" dirty="0" err="1"/>
              <a:t>walkins</a:t>
            </a:r>
            <a:r>
              <a:rPr lang="en-US" dirty="0"/>
              <a:t> that you see a lot at most services, coffee shops, restaurants, emergency departments, or theme parks. And even if some arrivals are scheduled, people might run late for example.</a:t>
            </a:r>
          </a:p>
          <a:p>
            <a:endParaRPr lang="en-US" dirty="0"/>
          </a:p>
          <a:p>
            <a:r>
              <a:rPr lang="en-US" dirty="0"/>
              <a:t>12 patients show up over the course of the hour. Same as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it takes us 5 minutes to work on a single case. But again there is variation in service times as well. Some patients want to ask for some tips to sleep better, some want to learn more about diet, or some might just want to come to get a quick prescription. At a Subway restaurant, some might want more tomatoes, more pickles, etc.</a:t>
            </a:r>
          </a:p>
          <a:p>
            <a:endParaRPr lang="en-US" dirty="0"/>
          </a:p>
          <a:p>
            <a:endParaRPr lang="en-US" dirty="0"/>
          </a:p>
        </p:txBody>
      </p:sp>
      <p:sp>
        <p:nvSpPr>
          <p:cNvPr id="4" name="Slide Number Placeholder 3"/>
          <p:cNvSpPr>
            <a:spLocks noGrp="1"/>
          </p:cNvSpPr>
          <p:nvPr>
            <p:ph type="sldNum" sz="quarter" idx="5"/>
          </p:nvPr>
        </p:nvSpPr>
        <p:spPr/>
        <p:txBody>
          <a:bodyPr/>
          <a:lstStyle/>
          <a:p>
            <a:fld id="{97F8FB4C-4A27-0B46-A38F-1198A35AF10F}" type="slidenum">
              <a:rPr lang="en-US" smtClean="0"/>
              <a:t>18</a:t>
            </a:fld>
            <a:endParaRPr lang="en-US"/>
          </a:p>
        </p:txBody>
      </p:sp>
    </p:spTree>
    <p:extLst>
      <p:ext uri="{BB962C8B-B14F-4D97-AF65-F5344CB8AC3E}">
        <p14:creationId xmlns:p14="http://schemas.microsoft.com/office/powerpoint/2010/main" val="126936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2798"/>
            <a:ext cx="6800222" cy="2387600"/>
          </a:xfrm>
        </p:spPr>
        <p:txBody>
          <a:bodyPr lIns="0" bIns="182880" anchor="b">
            <a:normAutofit/>
          </a:bodyPr>
          <a:lstStyle>
            <a:lvl1pPr algn="l">
              <a:defRPr sz="5500" b="1">
                <a:solidFill>
                  <a:srgbClr val="00274C"/>
                </a:solidFill>
              </a:defRPr>
            </a:lvl1pPr>
          </a:lstStyle>
          <a:p>
            <a:r>
              <a:rPr lang="en-US" dirty="0"/>
              <a:t>Click to edit Master title style</a:t>
            </a:r>
          </a:p>
        </p:txBody>
      </p:sp>
      <p:sp>
        <p:nvSpPr>
          <p:cNvPr id="3" name="Subtitle 2"/>
          <p:cNvSpPr>
            <a:spLocks noGrp="1"/>
          </p:cNvSpPr>
          <p:nvPr>
            <p:ph type="subTitle" idx="1"/>
          </p:nvPr>
        </p:nvSpPr>
        <p:spPr>
          <a:xfrm>
            <a:off x="685800" y="3784549"/>
            <a:ext cx="6800222" cy="1340110"/>
          </a:xfrm>
        </p:spPr>
        <p:txBody>
          <a:bodyPr lIns="0" tIns="182880"/>
          <a:lstStyle>
            <a:lvl1pPr marL="0" indent="0" algn="l">
              <a:buNone/>
              <a:defRPr sz="2400">
                <a:solidFill>
                  <a:srgbClr val="54545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7395585" y="6248111"/>
            <a:ext cx="1095271" cy="365125"/>
          </a:xfrm>
        </p:spPr>
        <p:txBody>
          <a:bodyPr/>
          <a:lstStyle>
            <a:lvl1pPr algn="r">
              <a:defRPr>
                <a:solidFill>
                  <a:srgbClr val="545454"/>
                </a:solidFill>
              </a:defRPr>
            </a:lvl1pPr>
          </a:lstStyle>
          <a:p>
            <a:fld id="{891DBA7B-2095-974D-9048-FBA17F396CDB}" type="datetime1">
              <a:rPr lang="en-US" smtClean="0"/>
              <a:t>4/4/22</a:t>
            </a:fld>
            <a:endParaRPr lang="en-US" dirty="0"/>
          </a:p>
        </p:txBody>
      </p:sp>
      <p:sp>
        <p:nvSpPr>
          <p:cNvPr id="5" name="Footer Placeholder 4"/>
          <p:cNvSpPr>
            <a:spLocks noGrp="1"/>
          </p:cNvSpPr>
          <p:nvPr>
            <p:ph type="ftr" sz="quarter" idx="11"/>
          </p:nvPr>
        </p:nvSpPr>
        <p:spPr>
          <a:xfrm>
            <a:off x="4194558" y="6248112"/>
            <a:ext cx="3086100" cy="365125"/>
          </a:xfrm>
        </p:spPr>
        <p:txBody>
          <a:bodyPr/>
          <a:lstStyle>
            <a:lvl1pPr>
              <a:defRPr>
                <a:solidFill>
                  <a:srgbClr val="545454"/>
                </a:solidFill>
              </a:defRPr>
            </a:lvl1pPr>
          </a:lstStyle>
          <a:p>
            <a:pPr algn="r"/>
            <a:r>
              <a:rPr lang="en-US" dirty="0"/>
              <a:t>UGBA 141 | Spring 2022 | Prof. Park Sinchaisri</a:t>
            </a:r>
          </a:p>
        </p:txBody>
      </p:sp>
      <p:sp>
        <p:nvSpPr>
          <p:cNvPr id="7" name="Rectangle 6"/>
          <p:cNvSpPr/>
          <p:nvPr userDrawn="1"/>
        </p:nvSpPr>
        <p:spPr>
          <a:xfrm>
            <a:off x="0" y="5517932"/>
            <a:ext cx="2845676" cy="1340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9" name="Straight Connector 8"/>
          <p:cNvCxnSpPr/>
          <p:nvPr userDrawn="1"/>
        </p:nvCxnSpPr>
        <p:spPr>
          <a:xfrm>
            <a:off x="0" y="3692473"/>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800" y="6141145"/>
            <a:ext cx="2274803" cy="4976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6E7E81-406A-5C46-AB25-C42F929E20B1}" type="datetime1">
              <a:rPr lang="en-US" smtClean="0"/>
              <a:t>4/4/22</a:t>
            </a:fld>
            <a:endParaRPr lang="en-US" dirty="0"/>
          </a:p>
        </p:txBody>
      </p:sp>
      <p:sp>
        <p:nvSpPr>
          <p:cNvPr id="3" name="Footer Placeholder 2"/>
          <p:cNvSpPr>
            <a:spLocks noGrp="1"/>
          </p:cNvSpPr>
          <p:nvPr>
            <p:ph type="ftr" sz="quarter" idx="11"/>
          </p:nvPr>
        </p:nvSpPr>
        <p:spPr/>
        <p:txBody>
          <a:bodyPr/>
          <a:lstStyle/>
          <a:p>
            <a:r>
              <a:rPr lang="en-US" dirty="0"/>
              <a:t>UGBA 141 | Spring 2022 | Prof. Park Sinchaisri</a:t>
            </a:r>
          </a:p>
        </p:txBody>
      </p:sp>
      <p:sp>
        <p:nvSpPr>
          <p:cNvPr id="4" name="Slide Number Placeholder 3"/>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5" name="Straight Connector 4"/>
          <p:cNvCxnSpPr/>
          <p:nvPr userDrawn="1"/>
        </p:nvCxnSpPr>
        <p:spPr>
          <a:xfrm>
            <a:off x="0" y="598228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ctrTitle"/>
          </p:nvPr>
        </p:nvSpPr>
        <p:spPr>
          <a:xfrm>
            <a:off x="744834" y="1122363"/>
            <a:ext cx="7654332" cy="2387600"/>
          </a:xfrm>
        </p:spPr>
        <p:txBody>
          <a:bodyPr lIns="0" bIns="182880" anchor="b">
            <a:normAutofit/>
          </a:bodyPr>
          <a:lstStyle>
            <a:lvl1pPr algn="ctr">
              <a:defRPr sz="5500" b="1"/>
            </a:lvl1pPr>
          </a:lstStyle>
          <a:p>
            <a:r>
              <a:rPr lang="en-US" dirty="0"/>
              <a:t>Click to edit Master title style</a:t>
            </a:r>
          </a:p>
        </p:txBody>
      </p:sp>
      <p:sp>
        <p:nvSpPr>
          <p:cNvPr id="7" name="Subtitle 2"/>
          <p:cNvSpPr>
            <a:spLocks noGrp="1"/>
          </p:cNvSpPr>
          <p:nvPr>
            <p:ph type="subTitle" idx="1"/>
          </p:nvPr>
        </p:nvSpPr>
        <p:spPr>
          <a:xfrm>
            <a:off x="744834" y="3513244"/>
            <a:ext cx="7654332" cy="1159240"/>
          </a:xfrm>
        </p:spPr>
        <p:txBody>
          <a:bodyPr lIns="0" tIns="18288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7D8FAF32-D5C0-45D3-8D01-7DEA69ACAC9C}"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a:t>UGBA 141, Production and Operations Management	  Class N, Spring 2013</a:t>
            </a:r>
            <a:endParaRPr lang="en-US" dirty="0"/>
          </a:p>
        </p:txBody>
      </p:sp>
    </p:spTree>
    <p:extLst>
      <p:ext uri="{BB962C8B-B14F-4D97-AF65-F5344CB8AC3E}">
        <p14:creationId xmlns:p14="http://schemas.microsoft.com/office/powerpoint/2010/main" val="3907059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71E09F-E14E-854A-B4FA-EDAC3AED6509}" type="datetime1">
              <a:rPr lang="en-US" smtClean="0"/>
              <a:t>4/4/22</a:t>
            </a:fld>
            <a:endParaRPr lang="en-US" dirty="0"/>
          </a:p>
        </p:txBody>
      </p:sp>
      <p:sp>
        <p:nvSpPr>
          <p:cNvPr id="5" name="Footer Placeholder 4"/>
          <p:cNvSpPr>
            <a:spLocks noGrp="1"/>
          </p:cNvSpPr>
          <p:nvPr>
            <p:ph type="ftr" sz="quarter" idx="11"/>
          </p:nvPr>
        </p:nvSpPr>
        <p:spPr/>
        <p:txBody>
          <a:bodyPr/>
          <a:lstStyle/>
          <a:p>
            <a:r>
              <a:rPr lang="en-US" dirty="0"/>
              <a:t>UGBA 141 | Spring 2022 | Prof. Park Sinchaisri</a:t>
            </a:r>
          </a:p>
        </p:txBody>
      </p:sp>
      <p:sp>
        <p:nvSpPr>
          <p:cNvPr id="6" name="Slide Number Placeholder 5"/>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7" name="Straight Connector 6"/>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07325"/>
            <a:ext cx="7377112" cy="2852737"/>
          </a:xfrm>
        </p:spPr>
        <p:txBody>
          <a:bodyPr lIns="0" rIns="274320" anchor="b">
            <a:normAutofit/>
          </a:bodyPr>
          <a:lstStyle>
            <a:lvl1pPr>
              <a:defRPr sz="5500"/>
            </a:lvl1pPr>
          </a:lstStyle>
          <a:p>
            <a:r>
              <a:rPr lang="en-US" dirty="0"/>
              <a:t>Click to edit Master title style</a:t>
            </a:r>
          </a:p>
        </p:txBody>
      </p:sp>
      <p:sp>
        <p:nvSpPr>
          <p:cNvPr id="3" name="Text Placeholder 2"/>
          <p:cNvSpPr>
            <a:spLocks noGrp="1"/>
          </p:cNvSpPr>
          <p:nvPr>
            <p:ph type="body" idx="1"/>
          </p:nvPr>
        </p:nvSpPr>
        <p:spPr>
          <a:xfrm>
            <a:off x="623888" y="4087050"/>
            <a:ext cx="7377112" cy="1500187"/>
          </a:xfrm>
        </p:spPr>
        <p:txBody>
          <a:bodyPr lIns="0" rIns="274320"/>
          <a:lstStyle>
            <a:lvl1pPr marL="0" indent="0">
              <a:buNone/>
              <a:defRPr sz="2400">
                <a:solidFill>
                  <a:srgbClr val="54545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D01F71A-D9A5-C740-A401-92B17D03A16D}" type="datetime1">
              <a:rPr lang="en-US" smtClean="0"/>
              <a:t>4/4/22</a:t>
            </a:fld>
            <a:endParaRPr lang="en-US"/>
          </a:p>
        </p:txBody>
      </p:sp>
      <p:sp>
        <p:nvSpPr>
          <p:cNvPr id="5" name="Footer Placeholder 4"/>
          <p:cNvSpPr>
            <a:spLocks noGrp="1"/>
          </p:cNvSpPr>
          <p:nvPr>
            <p:ph type="ftr" sz="quarter" idx="11"/>
          </p:nvPr>
        </p:nvSpPr>
        <p:spPr/>
        <p:txBody>
          <a:bodyPr/>
          <a:lstStyle/>
          <a:p>
            <a:r>
              <a:rPr lang="en-US" dirty="0"/>
              <a:t>UGBA 141 | Spring 2022 | Prof. Park Sinchaisri</a:t>
            </a:r>
          </a:p>
        </p:txBody>
      </p:sp>
      <p:sp>
        <p:nvSpPr>
          <p:cNvPr id="6" name="Slide Number Placeholder 5"/>
          <p:cNvSpPr>
            <a:spLocks noGrp="1"/>
          </p:cNvSpPr>
          <p:nvPr>
            <p:ph type="sldNum" sz="quarter" idx="12"/>
          </p:nvPr>
        </p:nvSpPr>
        <p:spPr/>
        <p:txBody>
          <a:bodyPr/>
          <a:lstStyle/>
          <a:p>
            <a:fld id="{A2EBCFBC-0745-914E-B0B1-4125AF1D8E59}" type="slidenum">
              <a:rPr lang="en-US" smtClean="0"/>
              <a:t>‹#›</a:t>
            </a:fld>
            <a:endParaRPr lang="en-US"/>
          </a:p>
        </p:txBody>
      </p:sp>
      <p:cxnSp>
        <p:nvCxnSpPr>
          <p:cNvPr id="7" name="Straight Connector 6"/>
          <p:cNvCxnSpPr/>
          <p:nvPr userDrawn="1"/>
        </p:nvCxnSpPr>
        <p:spPr>
          <a:xfrm>
            <a:off x="0" y="407011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0E3A7F-0523-AC41-9995-3668E001EE03}" type="datetime1">
              <a:rPr lang="en-US" smtClean="0"/>
              <a:t>4/4/22</a:t>
            </a:fld>
            <a:endParaRPr lang="en-US"/>
          </a:p>
        </p:txBody>
      </p:sp>
      <p:sp>
        <p:nvSpPr>
          <p:cNvPr id="6" name="Footer Placeholder 5"/>
          <p:cNvSpPr>
            <a:spLocks noGrp="1"/>
          </p:cNvSpPr>
          <p:nvPr>
            <p:ph type="ftr" sz="quarter" idx="11"/>
          </p:nvPr>
        </p:nvSpPr>
        <p:spPr/>
        <p:txBody>
          <a:bodyPr/>
          <a:lstStyle/>
          <a:p>
            <a:r>
              <a:rPr lang="en-US" dirty="0"/>
              <a:t>UGBA 141 | Spring 2022 | Prof. Park Sinchaisri</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cxnSp>
        <p:nvCxnSpPr>
          <p:cNvPr id="9" name="Straight Connector 8"/>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88212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703007"/>
            <a:ext cx="3868340" cy="3486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88212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703007"/>
            <a:ext cx="3887391" cy="3486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FF9685-E1BB-C64F-93DF-4965649FA056}" type="datetime1">
              <a:rPr lang="en-US" smtClean="0"/>
              <a:t>4/4/22</a:t>
            </a:fld>
            <a:endParaRPr lang="en-US"/>
          </a:p>
        </p:txBody>
      </p:sp>
      <p:sp>
        <p:nvSpPr>
          <p:cNvPr id="8" name="Footer Placeholder 7"/>
          <p:cNvSpPr>
            <a:spLocks noGrp="1"/>
          </p:cNvSpPr>
          <p:nvPr>
            <p:ph type="ftr" sz="quarter" idx="11"/>
          </p:nvPr>
        </p:nvSpPr>
        <p:spPr/>
        <p:txBody>
          <a:bodyPr/>
          <a:lstStyle/>
          <a:p>
            <a:r>
              <a:rPr lang="en-US" dirty="0"/>
              <a:t>UGBA 141 | Spring 2022 | Prof. Park Sinchaisri</a:t>
            </a:r>
          </a:p>
        </p:txBody>
      </p:sp>
      <p:sp>
        <p:nvSpPr>
          <p:cNvPr id="9" name="Slide Number Placeholder 8"/>
          <p:cNvSpPr>
            <a:spLocks noGrp="1"/>
          </p:cNvSpPr>
          <p:nvPr>
            <p:ph type="sldNum" sz="quarter" idx="12"/>
          </p:nvPr>
        </p:nvSpPr>
        <p:spPr/>
        <p:txBody>
          <a:bodyPr/>
          <a:lstStyle/>
          <a:p>
            <a:fld id="{A2EBCFBC-0745-914E-B0B1-4125AF1D8E59}" type="slidenum">
              <a:rPr lang="en-US" smtClean="0"/>
              <a:t>‹#›</a:t>
            </a:fld>
            <a:endParaRPr lang="en-US"/>
          </a:p>
        </p:txBody>
      </p:sp>
      <p:cxnSp>
        <p:nvCxnSpPr>
          <p:cNvPr id="11" name="Straight Connector 10"/>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597CDA-74B4-AA4B-8CCA-46E281739A97}" type="datetime1">
              <a:rPr lang="en-US" smtClean="0"/>
              <a:t>4/4/22</a:t>
            </a:fld>
            <a:endParaRPr lang="en-US"/>
          </a:p>
        </p:txBody>
      </p:sp>
      <p:sp>
        <p:nvSpPr>
          <p:cNvPr id="4" name="Footer Placeholder 3"/>
          <p:cNvSpPr>
            <a:spLocks noGrp="1"/>
          </p:cNvSpPr>
          <p:nvPr>
            <p:ph type="ftr" sz="quarter" idx="11"/>
          </p:nvPr>
        </p:nvSpPr>
        <p:spPr/>
        <p:txBody>
          <a:bodyPr/>
          <a:lstStyle/>
          <a:p>
            <a:r>
              <a:rPr lang="en-US" dirty="0"/>
              <a:t>UGBA 141 | Spring 2022 | Prof. Park Sinchaisri</a:t>
            </a:r>
          </a:p>
        </p:txBody>
      </p:sp>
      <p:sp>
        <p:nvSpPr>
          <p:cNvPr id="5" name="Slide Number Placeholder 4"/>
          <p:cNvSpPr>
            <a:spLocks noGrp="1"/>
          </p:cNvSpPr>
          <p:nvPr>
            <p:ph type="sldNum" sz="quarter" idx="12"/>
          </p:nvPr>
        </p:nvSpPr>
        <p:spPr/>
        <p:txBody>
          <a:bodyPr/>
          <a:lstStyle/>
          <a:p>
            <a:fld id="{A2EBCFBC-0745-914E-B0B1-4125AF1D8E59}" type="slidenum">
              <a:rPr lang="en-US" smtClean="0"/>
              <a:t>‹#›</a:t>
            </a:fld>
            <a:endParaRPr lang="en-US"/>
          </a:p>
        </p:txBody>
      </p:sp>
      <p:cxnSp>
        <p:nvCxnSpPr>
          <p:cNvPr id="7" name="Straight Connector 6"/>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172EEA-CE42-664C-8BBA-A1A3F0F05575}" type="datetime1">
              <a:rPr lang="en-US" smtClean="0"/>
              <a:t>4/4/22</a:t>
            </a:fld>
            <a:endParaRPr lang="en-US" dirty="0"/>
          </a:p>
        </p:txBody>
      </p:sp>
      <p:sp>
        <p:nvSpPr>
          <p:cNvPr id="3" name="Footer Placeholder 2"/>
          <p:cNvSpPr>
            <a:spLocks noGrp="1"/>
          </p:cNvSpPr>
          <p:nvPr>
            <p:ph type="ftr" sz="quarter" idx="11"/>
          </p:nvPr>
        </p:nvSpPr>
        <p:spPr/>
        <p:txBody>
          <a:bodyPr/>
          <a:lstStyle/>
          <a:p>
            <a:r>
              <a:rPr lang="en-US" dirty="0"/>
              <a:t>UGBA 141 | Spring 2022 | Prof. Park Sinchaisri</a:t>
            </a:r>
          </a:p>
        </p:txBody>
      </p:sp>
      <p:sp>
        <p:nvSpPr>
          <p:cNvPr id="4" name="Slide Number Placeholder 3"/>
          <p:cNvSpPr>
            <a:spLocks noGrp="1"/>
          </p:cNvSpPr>
          <p:nvPr>
            <p:ph type="sldNum" sz="quarter" idx="12"/>
          </p:nvPr>
        </p:nvSpPr>
        <p:spPr/>
        <p:txBody>
          <a:bodyPr/>
          <a:lstStyle/>
          <a:p>
            <a:fld id="{A2EBCFBC-0745-914E-B0B1-4125AF1D8E59}" type="slidenum">
              <a:rPr lang="en-US" smtClean="0"/>
              <a:pPr/>
              <a:t>‹#›</a:t>
            </a:fld>
            <a:endParaRPr lang="en-US" dirty="0"/>
          </a:p>
        </p:txBody>
      </p:sp>
      <p:cxnSp>
        <p:nvCxnSpPr>
          <p:cNvPr id="5" name="Straight Connector 4"/>
          <p:cNvCxnSpPr/>
          <p:nvPr userDrawn="1"/>
        </p:nvCxnSpPr>
        <p:spPr>
          <a:xfrm>
            <a:off x="0" y="5982280"/>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2057400"/>
            <a:ext cx="4629150" cy="3803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7FC677-4670-8147-B3E4-A953045F3DBA}" type="datetime1">
              <a:rPr lang="en-US" smtClean="0"/>
              <a:t>4/4/22</a:t>
            </a:fld>
            <a:endParaRPr lang="en-US"/>
          </a:p>
        </p:txBody>
      </p:sp>
      <p:sp>
        <p:nvSpPr>
          <p:cNvPr id="6" name="Footer Placeholder 5"/>
          <p:cNvSpPr>
            <a:spLocks noGrp="1"/>
          </p:cNvSpPr>
          <p:nvPr>
            <p:ph type="ftr" sz="quarter" idx="11"/>
          </p:nvPr>
        </p:nvSpPr>
        <p:spPr/>
        <p:txBody>
          <a:bodyPr/>
          <a:lstStyle/>
          <a:p>
            <a:r>
              <a:rPr lang="en-US" dirty="0"/>
              <a:t>UGBA 141 | Spring 2022 | Prof. Park Sinchaisri</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cxnSp>
        <p:nvCxnSpPr>
          <p:cNvPr id="9" name="Straight Connector 8"/>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1818752"/>
            <a:ext cx="4629150" cy="40422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818254"/>
            <a:ext cx="2949178" cy="40507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6B03BD5-B1C6-934F-A8C0-EA2F64C452A1}" type="datetime1">
              <a:rPr lang="en-US" smtClean="0"/>
              <a:t>4/4/22</a:t>
            </a:fld>
            <a:endParaRPr lang="en-US"/>
          </a:p>
        </p:txBody>
      </p:sp>
      <p:sp>
        <p:nvSpPr>
          <p:cNvPr id="6" name="Footer Placeholder 5"/>
          <p:cNvSpPr>
            <a:spLocks noGrp="1"/>
          </p:cNvSpPr>
          <p:nvPr>
            <p:ph type="ftr" sz="quarter" idx="11"/>
          </p:nvPr>
        </p:nvSpPr>
        <p:spPr/>
        <p:txBody>
          <a:bodyPr/>
          <a:lstStyle/>
          <a:p>
            <a:r>
              <a:rPr lang="en-US" dirty="0"/>
              <a:t>UGBA 141 | Spring 2022 | Prof. Park Sinchaisri</a:t>
            </a:r>
          </a:p>
        </p:txBody>
      </p:sp>
      <p:sp>
        <p:nvSpPr>
          <p:cNvPr id="7" name="Slide Number Placeholder 6"/>
          <p:cNvSpPr>
            <a:spLocks noGrp="1"/>
          </p:cNvSpPr>
          <p:nvPr>
            <p:ph type="sldNum" sz="quarter" idx="12"/>
          </p:nvPr>
        </p:nvSpPr>
        <p:spPr/>
        <p:txBody>
          <a:bodyPr/>
          <a:lstStyle/>
          <a:p>
            <a:fld id="{A2EBCFBC-0745-914E-B0B1-4125AF1D8E59}" type="slidenum">
              <a:rPr lang="en-US" smtClean="0"/>
              <a:t>‹#›</a:t>
            </a:fld>
            <a:endParaRPr lang="en-US"/>
          </a:p>
        </p:txBody>
      </p:sp>
      <p:sp>
        <p:nvSpPr>
          <p:cNvPr id="1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cxnSp>
        <p:nvCxnSpPr>
          <p:cNvPr id="11" name="Straight Connector 10"/>
          <p:cNvCxnSpPr/>
          <p:nvPr userDrawn="1"/>
        </p:nvCxnSpPr>
        <p:spPr>
          <a:xfrm>
            <a:off x="0" y="1754809"/>
            <a:ext cx="9144000" cy="0"/>
          </a:xfrm>
          <a:prstGeom prst="line">
            <a:avLst/>
          </a:prstGeom>
          <a:ln>
            <a:solidFill>
              <a:srgbClr val="FDB51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0" tIns="45720" rIns="91440" bIns="182880" rtlCol="0" anchor="b" anchorCtr="0">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18288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215472" y="6335382"/>
            <a:ext cx="1095271" cy="365125"/>
          </a:xfrm>
          <a:prstGeom prst="rect">
            <a:avLst/>
          </a:prstGeom>
        </p:spPr>
        <p:txBody>
          <a:bodyPr vert="horz" lIns="91440" tIns="45720" rIns="91440" bIns="45720" rtlCol="0" anchor="ctr"/>
          <a:lstStyle>
            <a:lvl1pPr algn="l">
              <a:defRPr sz="1100">
                <a:solidFill>
                  <a:srgbClr val="545454"/>
                </a:solidFill>
                <a:latin typeface="Univers LT 45 Light" charset="0"/>
                <a:ea typeface="Univers LT 45 Light" charset="0"/>
                <a:cs typeface="Univers LT 45 Light" charset="0"/>
              </a:defRPr>
            </a:lvl1pPr>
          </a:lstStyle>
          <a:p>
            <a:fld id="{F1B48B82-37BD-C449-AD73-DF5BF8C9A477}" type="datetime1">
              <a:rPr lang="en-US" smtClean="0"/>
              <a:t>4/4/22</a:t>
            </a:fld>
            <a:endParaRPr lang="en-US" dirty="0"/>
          </a:p>
        </p:txBody>
      </p:sp>
      <p:sp>
        <p:nvSpPr>
          <p:cNvPr id="5" name="Footer Placeholder 4"/>
          <p:cNvSpPr>
            <a:spLocks noGrp="1"/>
          </p:cNvSpPr>
          <p:nvPr>
            <p:ph type="ftr" sz="quarter" idx="3"/>
          </p:nvPr>
        </p:nvSpPr>
        <p:spPr>
          <a:xfrm>
            <a:off x="4485961" y="6326206"/>
            <a:ext cx="3086100" cy="365125"/>
          </a:xfrm>
          <a:prstGeom prst="rect">
            <a:avLst/>
          </a:prstGeom>
        </p:spPr>
        <p:txBody>
          <a:bodyPr vert="horz" lIns="91440" tIns="45720" rIns="91440" bIns="45720" rtlCol="0" anchor="ctr"/>
          <a:lstStyle>
            <a:lvl1pPr algn="ctr">
              <a:defRPr sz="1100">
                <a:solidFill>
                  <a:srgbClr val="545454"/>
                </a:solidFill>
                <a:latin typeface="Univers LT 45 Light" charset="0"/>
                <a:ea typeface="Univers LT 45 Light" charset="0"/>
                <a:cs typeface="Univers LT 45 Light" charset="0"/>
              </a:defRPr>
            </a:lvl1pPr>
          </a:lstStyle>
          <a:p>
            <a:r>
              <a:rPr lang="en-US" dirty="0"/>
              <a:t>UGBA 141 | Spring 2022 | Prof. Park Sinchaisri</a:t>
            </a:r>
          </a:p>
        </p:txBody>
      </p:sp>
      <p:sp>
        <p:nvSpPr>
          <p:cNvPr id="6" name="Slide Number Placeholder 5"/>
          <p:cNvSpPr>
            <a:spLocks noGrp="1"/>
          </p:cNvSpPr>
          <p:nvPr>
            <p:ph type="sldNum" sz="quarter" idx="4"/>
          </p:nvPr>
        </p:nvSpPr>
        <p:spPr>
          <a:xfrm>
            <a:off x="7747278" y="6326207"/>
            <a:ext cx="768071" cy="365125"/>
          </a:xfrm>
          <a:prstGeom prst="rect">
            <a:avLst/>
          </a:prstGeom>
        </p:spPr>
        <p:txBody>
          <a:bodyPr vert="horz" lIns="91440" tIns="45720" rIns="91440" bIns="45720" rtlCol="0" anchor="ctr"/>
          <a:lstStyle>
            <a:lvl1pPr algn="r">
              <a:defRPr sz="1100">
                <a:solidFill>
                  <a:srgbClr val="545454"/>
                </a:solidFill>
                <a:latin typeface="Univers LT 45 Light" charset="0"/>
                <a:ea typeface="Univers LT 45 Light" charset="0"/>
                <a:cs typeface="Univers LT 45 Light" charset="0"/>
              </a:defRPr>
            </a:lvl1pPr>
          </a:lstStyle>
          <a:p>
            <a:fld id="{A2EBCFBC-0745-914E-B0B1-4125AF1D8E59}" type="slidenum">
              <a:rPr lang="en-US" smtClean="0"/>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28650" y="6305238"/>
            <a:ext cx="1732712" cy="379031"/>
          </a:xfrm>
          <a:prstGeom prst="rect">
            <a:avLst/>
          </a:prstGeom>
        </p:spPr>
      </p:pic>
    </p:spTree>
    <p:extLst>
      <p:ext uri="{BB962C8B-B14F-4D97-AF65-F5344CB8AC3E}">
        <p14:creationId xmlns:p14="http://schemas.microsoft.com/office/powerpoint/2010/main" val="33272334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7" r:id="rId11"/>
  </p:sldLayoutIdLst>
  <p:hf hdr="0" ftr="0" dt="0"/>
  <p:txStyles>
    <p:titleStyle>
      <a:lvl1pPr algn="l" defTabSz="914400" rtl="0" eaLnBrk="1" latinLnBrk="0" hangingPunct="1">
        <a:lnSpc>
          <a:spcPct val="90000"/>
        </a:lnSpc>
        <a:spcBef>
          <a:spcPct val="0"/>
        </a:spcBef>
        <a:buNone/>
        <a:defRPr sz="4400" kern="1200">
          <a:solidFill>
            <a:srgbClr val="00274C"/>
          </a:solidFill>
          <a:latin typeface="Univers LT 45 Light" charset="0"/>
          <a:ea typeface="Univers LT 45 Light" charset="0"/>
          <a:cs typeface="Univers LT 45 Light"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45454"/>
          </a:solidFill>
          <a:latin typeface="Univers LT 45 Light" charset="0"/>
          <a:ea typeface="Univers LT 45 Light" charset="0"/>
          <a:cs typeface="Univers LT 45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45454"/>
          </a:solidFill>
          <a:latin typeface="Univers LT 45 Light" charset="0"/>
          <a:ea typeface="Univers LT 45 Light" charset="0"/>
          <a:cs typeface="Univers LT 45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45454"/>
          </a:solidFill>
          <a:latin typeface="Univers LT 45 Light" charset="0"/>
          <a:ea typeface="Univers LT 45 Light" charset="0"/>
          <a:cs typeface="Univers LT 45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11.xml"/><Relationship Id="rId5" Type="http://schemas.openxmlformats.org/officeDocument/2006/relationships/image" Target="../media/image49.jp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23.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1.wmf"/><Relationship Id="rId5" Type="http://schemas.openxmlformats.org/officeDocument/2006/relationships/image" Target="../media/image6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7.e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4.png"/><Relationship Id="rId5" Type="http://schemas.openxmlformats.org/officeDocument/2006/relationships/image" Target="../media/image68.emf"/><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it.ly/haaslittlefield"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3" Type="http://schemas.openxmlformats.org/officeDocument/2006/relationships/image" Target="../media/image16.emf"/><Relationship Id="rId18" Type="http://schemas.openxmlformats.org/officeDocument/2006/relationships/image" Target="../media/image21.emf"/><Relationship Id="rId26" Type="http://schemas.openxmlformats.org/officeDocument/2006/relationships/image" Target="../media/image29.emf"/><Relationship Id="rId39" Type="http://schemas.openxmlformats.org/officeDocument/2006/relationships/image" Target="../media/image790.png"/><Relationship Id="rId21" Type="http://schemas.openxmlformats.org/officeDocument/2006/relationships/image" Target="../media/image24.emf"/><Relationship Id="rId34" Type="http://schemas.openxmlformats.org/officeDocument/2006/relationships/image" Target="../media/image37.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5" Type="http://schemas.openxmlformats.org/officeDocument/2006/relationships/image" Target="../media/image28.emf"/><Relationship Id="rId33" Type="http://schemas.openxmlformats.org/officeDocument/2006/relationships/image" Target="../media/image36.emf"/><Relationship Id="rId2" Type="http://schemas.openxmlformats.org/officeDocument/2006/relationships/notesSlide" Target="../notesSlides/notesSlide3.xml"/><Relationship Id="rId16" Type="http://schemas.openxmlformats.org/officeDocument/2006/relationships/image" Target="../media/image19.emf"/><Relationship Id="rId20" Type="http://schemas.openxmlformats.org/officeDocument/2006/relationships/image" Target="../media/image23.emf"/><Relationship Id="rId29"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9.emf"/><Relationship Id="rId11" Type="http://schemas.openxmlformats.org/officeDocument/2006/relationships/image" Target="../media/image14.emf"/><Relationship Id="rId24" Type="http://schemas.openxmlformats.org/officeDocument/2006/relationships/image" Target="../media/image27.emf"/><Relationship Id="rId32" Type="http://schemas.openxmlformats.org/officeDocument/2006/relationships/image" Target="../media/image35.emf"/><Relationship Id="rId40" Type="http://schemas.openxmlformats.org/officeDocument/2006/relationships/customXml" Target="../ink/ink2.xml"/><Relationship Id="rId5" Type="http://schemas.openxmlformats.org/officeDocument/2006/relationships/image" Target="../media/image8.emf"/><Relationship Id="rId15" Type="http://schemas.openxmlformats.org/officeDocument/2006/relationships/image" Target="../media/image18.emf"/><Relationship Id="rId23" Type="http://schemas.openxmlformats.org/officeDocument/2006/relationships/image" Target="../media/image26.emf"/><Relationship Id="rId28" Type="http://schemas.openxmlformats.org/officeDocument/2006/relationships/image" Target="../media/image31.emf"/><Relationship Id="rId36" Type="http://schemas.openxmlformats.org/officeDocument/2006/relationships/customXml" Target="../ink/ink1.xml"/><Relationship Id="rId10" Type="http://schemas.openxmlformats.org/officeDocument/2006/relationships/image" Target="../media/image13.emf"/><Relationship Id="rId19" Type="http://schemas.openxmlformats.org/officeDocument/2006/relationships/image" Target="../media/image22.emf"/><Relationship Id="rId31" Type="http://schemas.openxmlformats.org/officeDocument/2006/relationships/image" Target="../media/image34.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openxmlformats.org/officeDocument/2006/relationships/image" Target="../media/image25.emf"/><Relationship Id="rId27" Type="http://schemas.openxmlformats.org/officeDocument/2006/relationships/image" Target="../media/image30.emf"/><Relationship Id="rId30" Type="http://schemas.openxmlformats.org/officeDocument/2006/relationships/image" Target="../media/image33.emf"/><Relationship Id="rId35" Type="http://schemas.openxmlformats.org/officeDocument/2006/relationships/image" Target="../media/image38.emf"/><Relationship Id="rId43" Type="http://schemas.openxmlformats.org/officeDocument/2006/relationships/image" Target="../media/image136.png"/><Relationship Id="rId8" Type="http://schemas.openxmlformats.org/officeDocument/2006/relationships/image" Target="../media/image11.emf"/><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2798"/>
            <a:ext cx="7929880" cy="2387600"/>
          </a:xfrm>
        </p:spPr>
        <p:txBody>
          <a:bodyPr>
            <a:normAutofit fontScale="90000"/>
          </a:bodyPr>
          <a:lstStyle/>
          <a:p>
            <a:r>
              <a:rPr lang="en-US" sz="4400" b="0" dirty="0"/>
              <a:t>UGBA 141</a:t>
            </a:r>
            <a:br>
              <a:rPr lang="en-US" dirty="0"/>
            </a:br>
            <a:r>
              <a:rPr lang="en-US" dirty="0"/>
              <a:t>Production and Operations Management</a:t>
            </a:r>
          </a:p>
        </p:txBody>
      </p:sp>
      <p:sp>
        <p:nvSpPr>
          <p:cNvPr id="3" name="Subtitle 2"/>
          <p:cNvSpPr>
            <a:spLocks noGrp="1"/>
          </p:cNvSpPr>
          <p:nvPr>
            <p:ph type="subTitle" idx="1"/>
          </p:nvPr>
        </p:nvSpPr>
        <p:spPr>
          <a:xfrm>
            <a:off x="685799" y="3784549"/>
            <a:ext cx="8622324" cy="1340110"/>
          </a:xfrm>
        </p:spPr>
        <p:txBody>
          <a:bodyPr>
            <a:normAutofit/>
          </a:bodyPr>
          <a:lstStyle/>
          <a:p>
            <a:r>
              <a:rPr lang="en-US" b="1" dirty="0"/>
              <a:t>Queue I </a:t>
            </a:r>
            <a:r>
              <a:rPr lang="en-US" dirty="0"/>
              <a:t>Little’s Law + Intro to Queueing</a:t>
            </a:r>
            <a:endParaRPr lang="en-US" b="1" dirty="0"/>
          </a:p>
        </p:txBody>
      </p:sp>
      <p:sp>
        <p:nvSpPr>
          <p:cNvPr id="4" name="Subtitle 2">
            <a:extLst>
              <a:ext uri="{FF2B5EF4-FFF2-40B4-BE49-F238E27FC236}">
                <a16:creationId xmlns:a16="http://schemas.microsoft.com/office/drawing/2014/main" id="{EEE89BE4-9948-DA4F-B05B-BC565C577377}"/>
              </a:ext>
            </a:extLst>
          </p:cNvPr>
          <p:cNvSpPr txBox="1">
            <a:spLocks/>
          </p:cNvSpPr>
          <p:nvPr/>
        </p:nvSpPr>
        <p:spPr>
          <a:xfrm>
            <a:off x="4508375" y="6046073"/>
            <a:ext cx="4064620" cy="1340110"/>
          </a:xfrm>
          <a:prstGeom prst="rect">
            <a:avLst/>
          </a:prstGeom>
        </p:spPr>
        <p:txBody>
          <a:bodyPr vert="horz" lIns="0" tIns="18288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545454"/>
                </a:solidFill>
                <a:latin typeface="Univers LT 45 Light" charset="0"/>
                <a:ea typeface="Univers LT 45 Light" charset="0"/>
                <a:cs typeface="Univers LT 45 Light"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545454"/>
                </a:solidFill>
                <a:latin typeface="Univers LT 45 Light" charset="0"/>
                <a:ea typeface="Univers LT 45 Light" charset="0"/>
                <a:cs typeface="Univers LT 45 Light"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545454"/>
                </a:solidFill>
                <a:latin typeface="Univers LT 45 Light" charset="0"/>
                <a:ea typeface="Univers LT 45 Light" charset="0"/>
                <a:cs typeface="Univers LT 45 Light"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545454"/>
                </a:solidFill>
                <a:latin typeface="Univers LT 45 Light" charset="0"/>
                <a:ea typeface="Univers LT 45 Light" charset="0"/>
                <a:cs typeface="Univers LT 45 Light"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545454"/>
                </a:solidFill>
                <a:latin typeface="Univers LT 45 Light" charset="0"/>
                <a:ea typeface="Univers LT 45 Light" charset="0"/>
                <a:cs typeface="Univers LT 45 Light"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t>Professor Park Sinchaisri</a:t>
            </a:r>
          </a:p>
        </p:txBody>
      </p:sp>
    </p:spTree>
    <p:extLst>
      <p:ext uri="{BB962C8B-B14F-4D97-AF65-F5344CB8AC3E}">
        <p14:creationId xmlns:p14="http://schemas.microsoft.com/office/powerpoint/2010/main" val="901204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812" y="1828800"/>
            <a:ext cx="4091698" cy="4866290"/>
          </a:xfrm>
          <a:solidFill>
            <a:schemeClr val="bg1"/>
          </a:solidFill>
        </p:spPr>
        <p:txBody>
          <a:bodyPr>
            <a:noAutofit/>
          </a:bodyPr>
          <a:lstStyle/>
          <a:p>
            <a:pPr marL="0" indent="0">
              <a:buNone/>
            </a:pPr>
            <a:r>
              <a:rPr lang="en-US" sz="1800" dirty="0"/>
              <a:t>RTR’s “unlimited” subscription plan allows customers to have 4 apparel items out (at home or in the mail) </a:t>
            </a:r>
            <a:br>
              <a:rPr lang="en-US" sz="1800" dirty="0"/>
            </a:br>
            <a:r>
              <a:rPr lang="en-US" sz="1800" dirty="0"/>
              <a:t>at-a-time. When customer returns an item, RTR, upon receipt, mails the next item the customer requests.</a:t>
            </a:r>
            <a:endParaRPr lang="en-US" sz="1800" b="1" dirty="0"/>
          </a:p>
          <a:p>
            <a:pPr marL="0" indent="0">
              <a:buNone/>
            </a:pPr>
            <a:r>
              <a:rPr lang="en-US" sz="1800" b="1" dirty="0"/>
              <a:t>Simplifying assumptions:</a:t>
            </a:r>
          </a:p>
          <a:p>
            <a:pPr marL="0" indent="0">
              <a:buNone/>
            </a:pPr>
            <a:r>
              <a:rPr lang="en-US" sz="1800" dirty="0"/>
              <a:t>All RTR customers…</a:t>
            </a:r>
          </a:p>
          <a:p>
            <a:r>
              <a:rPr lang="en-US" sz="1800" dirty="0"/>
              <a:t>…are on “unlimited” plan (i.e., </a:t>
            </a:r>
            <a:br>
              <a:rPr lang="en-US" sz="1800" dirty="0"/>
            </a:br>
            <a:r>
              <a:rPr lang="en-US" sz="1800" dirty="0"/>
              <a:t>ignore other service offerings)</a:t>
            </a:r>
          </a:p>
          <a:p>
            <a:r>
              <a:rPr lang="en-US" sz="1800" dirty="0"/>
              <a:t>…receive and return items via mail</a:t>
            </a:r>
          </a:p>
          <a:p>
            <a:r>
              <a:rPr lang="en-US" sz="1800" dirty="0"/>
              <a:t>…request new item immediately upon notification of Rent the Runway’s receiving a used item.</a:t>
            </a:r>
          </a:p>
          <a:p>
            <a:pPr indent="0"/>
            <a:endParaRPr lang="en-US" sz="1800" dirty="0"/>
          </a:p>
          <a:p>
            <a:pPr indent="0"/>
            <a:endParaRPr lang="en-US" sz="1800" dirty="0"/>
          </a:p>
          <a:p>
            <a:pPr>
              <a:buFontTx/>
              <a:buChar char="-"/>
            </a:pPr>
            <a:endParaRPr lang="en-US" sz="1800" dirty="0"/>
          </a:p>
        </p:txBody>
      </p:sp>
      <p:grpSp>
        <p:nvGrpSpPr>
          <p:cNvPr id="8" name="Group 59"/>
          <p:cNvGrpSpPr>
            <a:grpSpLocks/>
          </p:cNvGrpSpPr>
          <p:nvPr/>
        </p:nvGrpSpPr>
        <p:grpSpPr bwMode="auto">
          <a:xfrm>
            <a:off x="8454709" y="4123644"/>
            <a:ext cx="538282" cy="369332"/>
            <a:chOff x="3395673" y="4876811"/>
            <a:chExt cx="652452" cy="492431"/>
          </a:xfrm>
        </p:grpSpPr>
        <p:sp>
          <p:nvSpPr>
            <p:cNvPr id="9" name="TextBox 60"/>
            <p:cNvSpPr txBox="1">
              <a:spLocks noChangeArrowheads="1"/>
            </p:cNvSpPr>
            <p:nvPr/>
          </p:nvSpPr>
          <p:spPr bwMode="auto">
            <a:xfrm>
              <a:off x="3395673" y="4876811"/>
              <a:ext cx="554832" cy="49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900">
                  <a:latin typeface="Arial" panose="020B0604020202020204" pitchFamily="34" charset="0"/>
                </a:rPr>
                <a:t>MAIL</a:t>
              </a:r>
            </a:p>
          </p:txBody>
        </p:sp>
        <p:cxnSp>
          <p:nvCxnSpPr>
            <p:cNvPr id="10" name="Straight Connector 61"/>
            <p:cNvCxnSpPr>
              <a:cxnSpLocks noChangeShapeType="1"/>
            </p:cNvCxnSpPr>
            <p:nvPr/>
          </p:nvCxnSpPr>
          <p:spPr bwMode="auto">
            <a:xfrm>
              <a:off x="3409950" y="5229225"/>
              <a:ext cx="638175" cy="2381"/>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grpSp>
          <p:nvGrpSpPr>
            <p:cNvPr id="11" name="Group 118"/>
            <p:cNvGrpSpPr>
              <a:grpSpLocks/>
            </p:cNvGrpSpPr>
            <p:nvPr/>
          </p:nvGrpSpPr>
          <p:grpSpPr bwMode="auto">
            <a:xfrm>
              <a:off x="3495675" y="5167313"/>
              <a:ext cx="470706" cy="166687"/>
              <a:chOff x="3495675" y="5167313"/>
              <a:chExt cx="470706" cy="166687"/>
            </a:xfrm>
          </p:grpSpPr>
          <p:sp>
            <p:nvSpPr>
              <p:cNvPr id="18" name="Freeform 81"/>
              <p:cNvSpPr>
                <a:spLocks/>
              </p:cNvSpPr>
              <p:nvPr/>
            </p:nvSpPr>
            <p:spPr bwMode="auto">
              <a:xfrm>
                <a:off x="3495675" y="5167313"/>
                <a:ext cx="168275" cy="166687"/>
              </a:xfrm>
              <a:custGeom>
                <a:avLst/>
                <a:gdLst>
                  <a:gd name="T0" fmla="*/ 2147483646 w 211"/>
                  <a:gd name="T1" fmla="*/ 2147483646 h 211"/>
                  <a:gd name="T2" fmla="*/ 2147483646 w 211"/>
                  <a:gd name="T3" fmla="*/ 2147483646 h 211"/>
                  <a:gd name="T4" fmla="*/ 2147483646 w 211"/>
                  <a:gd name="T5" fmla="*/ 2147483646 h 211"/>
                  <a:gd name="T6" fmla="*/ 2147483646 w 211"/>
                  <a:gd name="T7" fmla="*/ 2147483646 h 211"/>
                  <a:gd name="T8" fmla="*/ 2147483646 w 211"/>
                  <a:gd name="T9" fmla="*/ 2147483646 h 211"/>
                  <a:gd name="T10" fmla="*/ 2147483646 w 211"/>
                  <a:gd name="T11" fmla="*/ 2147483646 h 211"/>
                  <a:gd name="T12" fmla="*/ 2147483646 w 211"/>
                  <a:gd name="T13" fmla="*/ 2147483646 h 211"/>
                  <a:gd name="T14" fmla="*/ 2147483646 w 211"/>
                  <a:gd name="T15" fmla="*/ 2147483646 h 211"/>
                  <a:gd name="T16" fmla="*/ 2147483646 w 211"/>
                  <a:gd name="T17" fmla="*/ 2147483646 h 211"/>
                  <a:gd name="T18" fmla="*/ 2147483646 w 211"/>
                  <a:gd name="T19" fmla="*/ 2147483646 h 211"/>
                  <a:gd name="T20" fmla="*/ 2147483646 w 211"/>
                  <a:gd name="T21" fmla="*/ 2147483646 h 211"/>
                  <a:gd name="T22" fmla="*/ 2147483646 w 211"/>
                  <a:gd name="T23" fmla="*/ 2147483646 h 211"/>
                  <a:gd name="T24" fmla="*/ 2147483646 w 211"/>
                  <a:gd name="T25" fmla="*/ 2147483646 h 211"/>
                  <a:gd name="T26" fmla="*/ 2147483646 w 211"/>
                  <a:gd name="T27" fmla="*/ 2147483646 h 211"/>
                  <a:gd name="T28" fmla="*/ 2147483646 w 211"/>
                  <a:gd name="T29" fmla="*/ 2147483646 h 211"/>
                  <a:gd name="T30" fmla="*/ 2147483646 w 211"/>
                  <a:gd name="T31" fmla="*/ 2147483646 h 211"/>
                  <a:gd name="T32" fmla="*/ 2147483646 w 211"/>
                  <a:gd name="T33" fmla="*/ 2147483646 h 211"/>
                  <a:gd name="T34" fmla="*/ 2147483646 w 211"/>
                  <a:gd name="T35" fmla="*/ 2147483646 h 211"/>
                  <a:gd name="T36" fmla="*/ 2147483646 w 211"/>
                  <a:gd name="T37" fmla="*/ 2147483646 h 211"/>
                  <a:gd name="T38" fmla="*/ 2147483646 w 211"/>
                  <a:gd name="T39" fmla="*/ 2147483646 h 211"/>
                  <a:gd name="T40" fmla="*/ 2147483646 w 211"/>
                  <a:gd name="T41" fmla="*/ 2147483646 h 211"/>
                  <a:gd name="T42" fmla="*/ 2147483646 w 211"/>
                  <a:gd name="T43" fmla="*/ 2147483646 h 211"/>
                  <a:gd name="T44" fmla="*/ 2147483646 w 211"/>
                  <a:gd name="T45" fmla="*/ 2147483646 h 211"/>
                  <a:gd name="T46" fmla="*/ 2147483646 w 211"/>
                  <a:gd name="T47" fmla="*/ 0 h 211"/>
                  <a:gd name="T48" fmla="*/ 2147483646 w 211"/>
                  <a:gd name="T49" fmla="*/ 0 h 211"/>
                  <a:gd name="T50" fmla="*/ 2147483646 w 211"/>
                  <a:gd name="T51" fmla="*/ 2147483646 h 211"/>
                  <a:gd name="T52" fmla="*/ 2147483646 w 211"/>
                  <a:gd name="T53" fmla="*/ 2147483646 h 211"/>
                  <a:gd name="T54" fmla="*/ 2147483646 w 211"/>
                  <a:gd name="T55" fmla="*/ 2147483646 h 211"/>
                  <a:gd name="T56" fmla="*/ 2147483646 w 211"/>
                  <a:gd name="T57" fmla="*/ 2147483646 h 211"/>
                  <a:gd name="T58" fmla="*/ 2147483646 w 211"/>
                  <a:gd name="T59" fmla="*/ 2147483646 h 211"/>
                  <a:gd name="T60" fmla="*/ 2147483646 w 211"/>
                  <a:gd name="T61" fmla="*/ 2147483646 h 211"/>
                  <a:gd name="T62" fmla="*/ 2147483646 w 211"/>
                  <a:gd name="T63" fmla="*/ 2147483646 h 211"/>
                  <a:gd name="T64" fmla="*/ 0 w 211"/>
                  <a:gd name="T65" fmla="*/ 2147483646 h 211"/>
                  <a:gd name="T66" fmla="*/ 2147483646 w 211"/>
                  <a:gd name="T67" fmla="*/ 2147483646 h 211"/>
                  <a:gd name="T68" fmla="*/ 2147483646 w 211"/>
                  <a:gd name="T69" fmla="*/ 2147483646 h 211"/>
                  <a:gd name="T70" fmla="*/ 2147483646 w 211"/>
                  <a:gd name="T71" fmla="*/ 2147483646 h 211"/>
                  <a:gd name="T72" fmla="*/ 2147483646 w 211"/>
                  <a:gd name="T73" fmla="*/ 2147483646 h 211"/>
                  <a:gd name="T74" fmla="*/ 2147483646 w 211"/>
                  <a:gd name="T75" fmla="*/ 2147483646 h 211"/>
                  <a:gd name="T76" fmla="*/ 2147483646 w 211"/>
                  <a:gd name="T77" fmla="*/ 2147483646 h 211"/>
                  <a:gd name="T78" fmla="*/ 2147483646 w 211"/>
                  <a:gd name="T79" fmla="*/ 2147483646 h 211"/>
                  <a:gd name="T80" fmla="*/ 2147483646 w 211"/>
                  <a:gd name="T81" fmla="*/ 2147483646 h 211"/>
                  <a:gd name="T82" fmla="*/ 2147483646 w 211"/>
                  <a:gd name="T83" fmla="*/ 2147483646 h 211"/>
                  <a:gd name="T84" fmla="*/ 2147483646 w 211"/>
                  <a:gd name="T85" fmla="*/ 2147483646 h 211"/>
                  <a:gd name="T86" fmla="*/ 2147483646 w 211"/>
                  <a:gd name="T87" fmla="*/ 2147483646 h 211"/>
                  <a:gd name="T88" fmla="*/ 2147483646 w 211"/>
                  <a:gd name="T89" fmla="*/ 2147483646 h 21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1"/>
                  <a:gd name="T136" fmla="*/ 0 h 211"/>
                  <a:gd name="T137" fmla="*/ 211 w 211"/>
                  <a:gd name="T138" fmla="*/ 211 h 21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1" h="211">
                    <a:moveTo>
                      <a:pt x="106" y="211"/>
                    </a:moveTo>
                    <a:lnTo>
                      <a:pt x="116" y="211"/>
                    </a:lnTo>
                    <a:lnTo>
                      <a:pt x="127" y="209"/>
                    </a:lnTo>
                    <a:lnTo>
                      <a:pt x="136" y="207"/>
                    </a:lnTo>
                    <a:lnTo>
                      <a:pt x="146" y="203"/>
                    </a:lnTo>
                    <a:lnTo>
                      <a:pt x="155" y="198"/>
                    </a:lnTo>
                    <a:lnTo>
                      <a:pt x="163" y="193"/>
                    </a:lnTo>
                    <a:lnTo>
                      <a:pt x="171" y="187"/>
                    </a:lnTo>
                    <a:lnTo>
                      <a:pt x="180" y="180"/>
                    </a:lnTo>
                    <a:lnTo>
                      <a:pt x="193" y="164"/>
                    </a:lnTo>
                    <a:lnTo>
                      <a:pt x="203" y="145"/>
                    </a:lnTo>
                    <a:lnTo>
                      <a:pt x="208" y="126"/>
                    </a:lnTo>
                    <a:lnTo>
                      <a:pt x="211" y="105"/>
                    </a:lnTo>
                    <a:lnTo>
                      <a:pt x="208" y="84"/>
                    </a:lnTo>
                    <a:lnTo>
                      <a:pt x="203" y="65"/>
                    </a:lnTo>
                    <a:lnTo>
                      <a:pt x="193" y="46"/>
                    </a:lnTo>
                    <a:lnTo>
                      <a:pt x="180" y="30"/>
                    </a:lnTo>
                    <a:lnTo>
                      <a:pt x="171" y="23"/>
                    </a:lnTo>
                    <a:lnTo>
                      <a:pt x="163" y="18"/>
                    </a:lnTo>
                    <a:lnTo>
                      <a:pt x="155" y="12"/>
                    </a:lnTo>
                    <a:lnTo>
                      <a:pt x="146" y="8"/>
                    </a:lnTo>
                    <a:lnTo>
                      <a:pt x="136" y="5"/>
                    </a:lnTo>
                    <a:lnTo>
                      <a:pt x="127" y="3"/>
                    </a:lnTo>
                    <a:lnTo>
                      <a:pt x="116" y="0"/>
                    </a:lnTo>
                    <a:lnTo>
                      <a:pt x="106" y="0"/>
                    </a:lnTo>
                    <a:lnTo>
                      <a:pt x="84" y="3"/>
                    </a:lnTo>
                    <a:lnTo>
                      <a:pt x="64" y="8"/>
                    </a:lnTo>
                    <a:lnTo>
                      <a:pt x="46" y="19"/>
                    </a:lnTo>
                    <a:lnTo>
                      <a:pt x="31" y="31"/>
                    </a:lnTo>
                    <a:lnTo>
                      <a:pt x="18" y="46"/>
                    </a:lnTo>
                    <a:lnTo>
                      <a:pt x="8" y="65"/>
                    </a:lnTo>
                    <a:lnTo>
                      <a:pt x="2" y="84"/>
                    </a:lnTo>
                    <a:lnTo>
                      <a:pt x="0" y="105"/>
                    </a:lnTo>
                    <a:lnTo>
                      <a:pt x="2" y="126"/>
                    </a:lnTo>
                    <a:lnTo>
                      <a:pt x="8" y="145"/>
                    </a:lnTo>
                    <a:lnTo>
                      <a:pt x="18" y="164"/>
                    </a:lnTo>
                    <a:lnTo>
                      <a:pt x="31" y="180"/>
                    </a:lnTo>
                    <a:lnTo>
                      <a:pt x="39" y="187"/>
                    </a:lnTo>
                    <a:lnTo>
                      <a:pt x="47" y="193"/>
                    </a:lnTo>
                    <a:lnTo>
                      <a:pt x="55" y="198"/>
                    </a:lnTo>
                    <a:lnTo>
                      <a:pt x="65" y="203"/>
                    </a:lnTo>
                    <a:lnTo>
                      <a:pt x="75" y="207"/>
                    </a:lnTo>
                    <a:lnTo>
                      <a:pt x="85" y="209"/>
                    </a:lnTo>
                    <a:lnTo>
                      <a:pt x="95" y="211"/>
                    </a:lnTo>
                    <a:lnTo>
                      <a:pt x="106"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 name="Freeform 84"/>
              <p:cNvSpPr>
                <a:spLocks/>
              </p:cNvSpPr>
              <p:nvPr/>
            </p:nvSpPr>
            <p:spPr bwMode="auto">
              <a:xfrm>
                <a:off x="3798106" y="5167313"/>
                <a:ext cx="168275" cy="166687"/>
              </a:xfrm>
              <a:custGeom>
                <a:avLst/>
                <a:gdLst>
                  <a:gd name="T0" fmla="*/ 2147483646 w 210"/>
                  <a:gd name="T1" fmla="*/ 2147483646 h 211"/>
                  <a:gd name="T2" fmla="*/ 2147483646 w 210"/>
                  <a:gd name="T3" fmla="*/ 2147483646 h 211"/>
                  <a:gd name="T4" fmla="*/ 2147483646 w 210"/>
                  <a:gd name="T5" fmla="*/ 2147483646 h 211"/>
                  <a:gd name="T6" fmla="*/ 2147483646 w 210"/>
                  <a:gd name="T7" fmla="*/ 2147483646 h 211"/>
                  <a:gd name="T8" fmla="*/ 2147483646 w 210"/>
                  <a:gd name="T9" fmla="*/ 2147483646 h 211"/>
                  <a:gd name="T10" fmla="*/ 2147483646 w 210"/>
                  <a:gd name="T11" fmla="*/ 2147483646 h 211"/>
                  <a:gd name="T12" fmla="*/ 2147483646 w 210"/>
                  <a:gd name="T13" fmla="*/ 2147483646 h 211"/>
                  <a:gd name="T14" fmla="*/ 2147483646 w 210"/>
                  <a:gd name="T15" fmla="*/ 2147483646 h 211"/>
                  <a:gd name="T16" fmla="*/ 2147483646 w 210"/>
                  <a:gd name="T17" fmla="*/ 2147483646 h 211"/>
                  <a:gd name="T18" fmla="*/ 2147483646 w 210"/>
                  <a:gd name="T19" fmla="*/ 2147483646 h 211"/>
                  <a:gd name="T20" fmla="*/ 2147483646 w 210"/>
                  <a:gd name="T21" fmla="*/ 2147483646 h 211"/>
                  <a:gd name="T22" fmla="*/ 2147483646 w 210"/>
                  <a:gd name="T23" fmla="*/ 2147483646 h 211"/>
                  <a:gd name="T24" fmla="*/ 2147483646 w 210"/>
                  <a:gd name="T25" fmla="*/ 2147483646 h 211"/>
                  <a:gd name="T26" fmla="*/ 2147483646 w 210"/>
                  <a:gd name="T27" fmla="*/ 2147483646 h 211"/>
                  <a:gd name="T28" fmla="*/ 2147483646 w 210"/>
                  <a:gd name="T29" fmla="*/ 2147483646 h 211"/>
                  <a:gd name="T30" fmla="*/ 2147483646 w 210"/>
                  <a:gd name="T31" fmla="*/ 2147483646 h 211"/>
                  <a:gd name="T32" fmla="*/ 2147483646 w 210"/>
                  <a:gd name="T33" fmla="*/ 2147483646 h 211"/>
                  <a:gd name="T34" fmla="*/ 2147483646 w 210"/>
                  <a:gd name="T35" fmla="*/ 2147483646 h 211"/>
                  <a:gd name="T36" fmla="*/ 2147483646 w 210"/>
                  <a:gd name="T37" fmla="*/ 2147483646 h 211"/>
                  <a:gd name="T38" fmla="*/ 2147483646 w 210"/>
                  <a:gd name="T39" fmla="*/ 2147483646 h 211"/>
                  <a:gd name="T40" fmla="*/ 2147483646 w 210"/>
                  <a:gd name="T41" fmla="*/ 2147483646 h 211"/>
                  <a:gd name="T42" fmla="*/ 2147483646 w 210"/>
                  <a:gd name="T43" fmla="*/ 2147483646 h 211"/>
                  <a:gd name="T44" fmla="*/ 2147483646 w 210"/>
                  <a:gd name="T45" fmla="*/ 2147483646 h 211"/>
                  <a:gd name="T46" fmla="*/ 2147483646 w 210"/>
                  <a:gd name="T47" fmla="*/ 0 h 211"/>
                  <a:gd name="T48" fmla="*/ 2147483646 w 210"/>
                  <a:gd name="T49" fmla="*/ 0 h 211"/>
                  <a:gd name="T50" fmla="*/ 2147483646 w 210"/>
                  <a:gd name="T51" fmla="*/ 2147483646 h 211"/>
                  <a:gd name="T52" fmla="*/ 2147483646 w 210"/>
                  <a:gd name="T53" fmla="*/ 2147483646 h 211"/>
                  <a:gd name="T54" fmla="*/ 2147483646 w 210"/>
                  <a:gd name="T55" fmla="*/ 2147483646 h 211"/>
                  <a:gd name="T56" fmla="*/ 2147483646 w 210"/>
                  <a:gd name="T57" fmla="*/ 2147483646 h 211"/>
                  <a:gd name="T58" fmla="*/ 2147483646 w 210"/>
                  <a:gd name="T59" fmla="*/ 2147483646 h 211"/>
                  <a:gd name="T60" fmla="*/ 2147483646 w 210"/>
                  <a:gd name="T61" fmla="*/ 2147483646 h 211"/>
                  <a:gd name="T62" fmla="*/ 2147483646 w 210"/>
                  <a:gd name="T63" fmla="*/ 2147483646 h 211"/>
                  <a:gd name="T64" fmla="*/ 0 w 210"/>
                  <a:gd name="T65" fmla="*/ 2147483646 h 211"/>
                  <a:gd name="T66" fmla="*/ 2147483646 w 210"/>
                  <a:gd name="T67" fmla="*/ 2147483646 h 211"/>
                  <a:gd name="T68" fmla="*/ 2147483646 w 210"/>
                  <a:gd name="T69" fmla="*/ 2147483646 h 211"/>
                  <a:gd name="T70" fmla="*/ 2147483646 w 210"/>
                  <a:gd name="T71" fmla="*/ 2147483646 h 211"/>
                  <a:gd name="T72" fmla="*/ 2147483646 w 210"/>
                  <a:gd name="T73" fmla="*/ 2147483646 h 211"/>
                  <a:gd name="T74" fmla="*/ 2147483646 w 210"/>
                  <a:gd name="T75" fmla="*/ 2147483646 h 211"/>
                  <a:gd name="T76" fmla="*/ 2147483646 w 210"/>
                  <a:gd name="T77" fmla="*/ 2147483646 h 211"/>
                  <a:gd name="T78" fmla="*/ 2147483646 w 210"/>
                  <a:gd name="T79" fmla="*/ 2147483646 h 211"/>
                  <a:gd name="T80" fmla="*/ 2147483646 w 210"/>
                  <a:gd name="T81" fmla="*/ 2147483646 h 211"/>
                  <a:gd name="T82" fmla="*/ 2147483646 w 210"/>
                  <a:gd name="T83" fmla="*/ 2147483646 h 211"/>
                  <a:gd name="T84" fmla="*/ 2147483646 w 210"/>
                  <a:gd name="T85" fmla="*/ 2147483646 h 211"/>
                  <a:gd name="T86" fmla="*/ 2147483646 w 210"/>
                  <a:gd name="T87" fmla="*/ 2147483646 h 211"/>
                  <a:gd name="T88" fmla="*/ 2147483646 w 210"/>
                  <a:gd name="T89" fmla="*/ 2147483646 h 21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0"/>
                  <a:gd name="T136" fmla="*/ 0 h 211"/>
                  <a:gd name="T137" fmla="*/ 210 w 210"/>
                  <a:gd name="T138" fmla="*/ 211 h 21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0" h="211">
                    <a:moveTo>
                      <a:pt x="106" y="211"/>
                    </a:moveTo>
                    <a:lnTo>
                      <a:pt x="116" y="211"/>
                    </a:lnTo>
                    <a:lnTo>
                      <a:pt x="126" y="209"/>
                    </a:lnTo>
                    <a:lnTo>
                      <a:pt x="136" y="207"/>
                    </a:lnTo>
                    <a:lnTo>
                      <a:pt x="146" y="203"/>
                    </a:lnTo>
                    <a:lnTo>
                      <a:pt x="155" y="198"/>
                    </a:lnTo>
                    <a:lnTo>
                      <a:pt x="164" y="193"/>
                    </a:lnTo>
                    <a:lnTo>
                      <a:pt x="172" y="187"/>
                    </a:lnTo>
                    <a:lnTo>
                      <a:pt x="180" y="180"/>
                    </a:lnTo>
                    <a:lnTo>
                      <a:pt x="193" y="164"/>
                    </a:lnTo>
                    <a:lnTo>
                      <a:pt x="202" y="145"/>
                    </a:lnTo>
                    <a:lnTo>
                      <a:pt x="208" y="126"/>
                    </a:lnTo>
                    <a:lnTo>
                      <a:pt x="210" y="105"/>
                    </a:lnTo>
                    <a:lnTo>
                      <a:pt x="208" y="84"/>
                    </a:lnTo>
                    <a:lnTo>
                      <a:pt x="202" y="65"/>
                    </a:lnTo>
                    <a:lnTo>
                      <a:pt x="193" y="46"/>
                    </a:lnTo>
                    <a:lnTo>
                      <a:pt x="180" y="30"/>
                    </a:lnTo>
                    <a:lnTo>
                      <a:pt x="172" y="23"/>
                    </a:lnTo>
                    <a:lnTo>
                      <a:pt x="164" y="18"/>
                    </a:lnTo>
                    <a:lnTo>
                      <a:pt x="155" y="12"/>
                    </a:lnTo>
                    <a:lnTo>
                      <a:pt x="146" y="8"/>
                    </a:lnTo>
                    <a:lnTo>
                      <a:pt x="136" y="5"/>
                    </a:lnTo>
                    <a:lnTo>
                      <a:pt x="126" y="3"/>
                    </a:lnTo>
                    <a:lnTo>
                      <a:pt x="116" y="0"/>
                    </a:lnTo>
                    <a:lnTo>
                      <a:pt x="106" y="0"/>
                    </a:lnTo>
                    <a:lnTo>
                      <a:pt x="84" y="3"/>
                    </a:lnTo>
                    <a:lnTo>
                      <a:pt x="64" y="8"/>
                    </a:lnTo>
                    <a:lnTo>
                      <a:pt x="46" y="19"/>
                    </a:lnTo>
                    <a:lnTo>
                      <a:pt x="31" y="31"/>
                    </a:lnTo>
                    <a:lnTo>
                      <a:pt x="18" y="46"/>
                    </a:lnTo>
                    <a:lnTo>
                      <a:pt x="8" y="65"/>
                    </a:lnTo>
                    <a:lnTo>
                      <a:pt x="2" y="84"/>
                    </a:lnTo>
                    <a:lnTo>
                      <a:pt x="0" y="105"/>
                    </a:lnTo>
                    <a:lnTo>
                      <a:pt x="2" y="126"/>
                    </a:lnTo>
                    <a:lnTo>
                      <a:pt x="8" y="145"/>
                    </a:lnTo>
                    <a:lnTo>
                      <a:pt x="18" y="164"/>
                    </a:lnTo>
                    <a:lnTo>
                      <a:pt x="31" y="180"/>
                    </a:lnTo>
                    <a:lnTo>
                      <a:pt x="39" y="187"/>
                    </a:lnTo>
                    <a:lnTo>
                      <a:pt x="47" y="193"/>
                    </a:lnTo>
                    <a:lnTo>
                      <a:pt x="55" y="198"/>
                    </a:lnTo>
                    <a:lnTo>
                      <a:pt x="65" y="203"/>
                    </a:lnTo>
                    <a:lnTo>
                      <a:pt x="74" y="207"/>
                    </a:lnTo>
                    <a:lnTo>
                      <a:pt x="85" y="209"/>
                    </a:lnTo>
                    <a:lnTo>
                      <a:pt x="95" y="211"/>
                    </a:lnTo>
                    <a:lnTo>
                      <a:pt x="106"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 name="Freeform 85"/>
              <p:cNvSpPr>
                <a:spLocks/>
              </p:cNvSpPr>
              <p:nvPr/>
            </p:nvSpPr>
            <p:spPr bwMode="auto">
              <a:xfrm>
                <a:off x="3836206" y="5203825"/>
                <a:ext cx="92075" cy="92075"/>
              </a:xfrm>
              <a:custGeom>
                <a:avLst/>
                <a:gdLst>
                  <a:gd name="T0" fmla="*/ 0 w 115"/>
                  <a:gd name="T1" fmla="*/ 2147483646 h 115"/>
                  <a:gd name="T2" fmla="*/ 2147483646 w 115"/>
                  <a:gd name="T3" fmla="*/ 2147483646 h 115"/>
                  <a:gd name="T4" fmla="*/ 2147483646 w 115"/>
                  <a:gd name="T5" fmla="*/ 2147483646 h 115"/>
                  <a:gd name="T6" fmla="*/ 2147483646 w 115"/>
                  <a:gd name="T7" fmla="*/ 2147483646 h 115"/>
                  <a:gd name="T8" fmla="*/ 2147483646 w 115"/>
                  <a:gd name="T9" fmla="*/ 2147483646 h 115"/>
                  <a:gd name="T10" fmla="*/ 2147483646 w 115"/>
                  <a:gd name="T11" fmla="*/ 2147483646 h 115"/>
                  <a:gd name="T12" fmla="*/ 2147483646 w 115"/>
                  <a:gd name="T13" fmla="*/ 2147483646 h 115"/>
                  <a:gd name="T14" fmla="*/ 2147483646 w 115"/>
                  <a:gd name="T15" fmla="*/ 2147483646 h 115"/>
                  <a:gd name="T16" fmla="*/ 2147483646 w 115"/>
                  <a:gd name="T17" fmla="*/ 2147483646 h 115"/>
                  <a:gd name="T18" fmla="*/ 2147483646 w 115"/>
                  <a:gd name="T19" fmla="*/ 2147483646 h 115"/>
                  <a:gd name="T20" fmla="*/ 2147483646 w 115"/>
                  <a:gd name="T21" fmla="*/ 2147483646 h 115"/>
                  <a:gd name="T22" fmla="*/ 2147483646 w 115"/>
                  <a:gd name="T23" fmla="*/ 0 h 115"/>
                  <a:gd name="T24" fmla="*/ 2147483646 w 115"/>
                  <a:gd name="T25" fmla="*/ 0 h 115"/>
                  <a:gd name="T26" fmla="*/ 2147483646 w 115"/>
                  <a:gd name="T27" fmla="*/ 0 h 115"/>
                  <a:gd name="T28" fmla="*/ 2147483646 w 115"/>
                  <a:gd name="T29" fmla="*/ 2147483646 h 115"/>
                  <a:gd name="T30" fmla="*/ 2147483646 w 115"/>
                  <a:gd name="T31" fmla="*/ 2147483646 h 115"/>
                  <a:gd name="T32" fmla="*/ 2147483646 w 115"/>
                  <a:gd name="T33" fmla="*/ 2147483646 h 115"/>
                  <a:gd name="T34" fmla="*/ 2147483646 w 115"/>
                  <a:gd name="T35" fmla="*/ 2147483646 h 115"/>
                  <a:gd name="T36" fmla="*/ 2147483646 w 115"/>
                  <a:gd name="T37" fmla="*/ 2147483646 h 115"/>
                  <a:gd name="T38" fmla="*/ 2147483646 w 115"/>
                  <a:gd name="T39" fmla="*/ 2147483646 h 115"/>
                  <a:gd name="T40" fmla="*/ 2147483646 w 115"/>
                  <a:gd name="T41" fmla="*/ 2147483646 h 115"/>
                  <a:gd name="T42" fmla="*/ 2147483646 w 115"/>
                  <a:gd name="T43" fmla="*/ 2147483646 h 115"/>
                  <a:gd name="T44" fmla="*/ 2147483646 w 115"/>
                  <a:gd name="T45" fmla="*/ 2147483646 h 115"/>
                  <a:gd name="T46" fmla="*/ 2147483646 w 115"/>
                  <a:gd name="T47" fmla="*/ 2147483646 h 115"/>
                  <a:gd name="T48" fmla="*/ 2147483646 w 115"/>
                  <a:gd name="T49" fmla="*/ 2147483646 h 115"/>
                  <a:gd name="T50" fmla="*/ 2147483646 w 115"/>
                  <a:gd name="T51" fmla="*/ 2147483646 h 115"/>
                  <a:gd name="T52" fmla="*/ 2147483646 w 115"/>
                  <a:gd name="T53" fmla="*/ 2147483646 h 115"/>
                  <a:gd name="T54" fmla="*/ 2147483646 w 115"/>
                  <a:gd name="T55" fmla="*/ 2147483646 h 115"/>
                  <a:gd name="T56" fmla="*/ 2147483646 w 115"/>
                  <a:gd name="T57" fmla="*/ 2147483646 h 115"/>
                  <a:gd name="T58" fmla="*/ 2147483646 w 115"/>
                  <a:gd name="T59" fmla="*/ 2147483646 h 115"/>
                  <a:gd name="T60" fmla="*/ 2147483646 w 115"/>
                  <a:gd name="T61" fmla="*/ 2147483646 h 115"/>
                  <a:gd name="T62" fmla="*/ 2147483646 w 115"/>
                  <a:gd name="T63" fmla="*/ 2147483646 h 115"/>
                  <a:gd name="T64" fmla="*/ 2147483646 w 115"/>
                  <a:gd name="T65" fmla="*/ 2147483646 h 115"/>
                  <a:gd name="T66" fmla="*/ 2147483646 w 115"/>
                  <a:gd name="T67" fmla="*/ 2147483646 h 115"/>
                  <a:gd name="T68" fmla="*/ 2147483646 w 115"/>
                  <a:gd name="T69" fmla="*/ 2147483646 h 115"/>
                  <a:gd name="T70" fmla="*/ 2147483646 w 115"/>
                  <a:gd name="T71" fmla="*/ 2147483646 h 115"/>
                  <a:gd name="T72" fmla="*/ 2147483646 w 115"/>
                  <a:gd name="T73" fmla="*/ 2147483646 h 115"/>
                  <a:gd name="T74" fmla="*/ 2147483646 w 115"/>
                  <a:gd name="T75" fmla="*/ 2147483646 h 115"/>
                  <a:gd name="T76" fmla="*/ 2147483646 w 115"/>
                  <a:gd name="T77" fmla="*/ 2147483646 h 115"/>
                  <a:gd name="T78" fmla="*/ 2147483646 w 115"/>
                  <a:gd name="T79" fmla="*/ 2147483646 h 115"/>
                  <a:gd name="T80" fmla="*/ 2147483646 w 115"/>
                  <a:gd name="T81" fmla="*/ 2147483646 h 115"/>
                  <a:gd name="T82" fmla="*/ 2147483646 w 115"/>
                  <a:gd name="T83" fmla="*/ 2147483646 h 115"/>
                  <a:gd name="T84" fmla="*/ 2147483646 w 115"/>
                  <a:gd name="T85" fmla="*/ 2147483646 h 115"/>
                  <a:gd name="T86" fmla="*/ 2147483646 w 115"/>
                  <a:gd name="T87" fmla="*/ 2147483646 h 115"/>
                  <a:gd name="T88" fmla="*/ 0 w 115"/>
                  <a:gd name="T89" fmla="*/ 2147483646 h 11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5"/>
                  <a:gd name="T136" fmla="*/ 0 h 115"/>
                  <a:gd name="T137" fmla="*/ 115 w 115"/>
                  <a:gd name="T138" fmla="*/ 115 h 11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5" h="115">
                    <a:moveTo>
                      <a:pt x="0" y="57"/>
                    </a:moveTo>
                    <a:lnTo>
                      <a:pt x="1" y="46"/>
                    </a:lnTo>
                    <a:lnTo>
                      <a:pt x="5" y="35"/>
                    </a:lnTo>
                    <a:lnTo>
                      <a:pt x="9" y="25"/>
                    </a:lnTo>
                    <a:lnTo>
                      <a:pt x="17" y="17"/>
                    </a:lnTo>
                    <a:lnTo>
                      <a:pt x="22" y="12"/>
                    </a:lnTo>
                    <a:lnTo>
                      <a:pt x="25" y="9"/>
                    </a:lnTo>
                    <a:lnTo>
                      <a:pt x="30" y="6"/>
                    </a:lnTo>
                    <a:lnTo>
                      <a:pt x="36" y="4"/>
                    </a:lnTo>
                    <a:lnTo>
                      <a:pt x="40" y="2"/>
                    </a:lnTo>
                    <a:lnTo>
                      <a:pt x="46" y="1"/>
                    </a:lnTo>
                    <a:lnTo>
                      <a:pt x="52" y="0"/>
                    </a:lnTo>
                    <a:lnTo>
                      <a:pt x="58" y="0"/>
                    </a:lnTo>
                    <a:lnTo>
                      <a:pt x="63" y="0"/>
                    </a:lnTo>
                    <a:lnTo>
                      <a:pt x="69" y="1"/>
                    </a:lnTo>
                    <a:lnTo>
                      <a:pt x="74" y="2"/>
                    </a:lnTo>
                    <a:lnTo>
                      <a:pt x="79" y="4"/>
                    </a:lnTo>
                    <a:lnTo>
                      <a:pt x="84" y="6"/>
                    </a:lnTo>
                    <a:lnTo>
                      <a:pt x="90" y="9"/>
                    </a:lnTo>
                    <a:lnTo>
                      <a:pt x="93" y="12"/>
                    </a:lnTo>
                    <a:lnTo>
                      <a:pt x="98" y="17"/>
                    </a:lnTo>
                    <a:lnTo>
                      <a:pt x="105" y="25"/>
                    </a:lnTo>
                    <a:lnTo>
                      <a:pt x="111" y="35"/>
                    </a:lnTo>
                    <a:lnTo>
                      <a:pt x="114" y="46"/>
                    </a:lnTo>
                    <a:lnTo>
                      <a:pt x="115" y="57"/>
                    </a:lnTo>
                    <a:lnTo>
                      <a:pt x="114" y="69"/>
                    </a:lnTo>
                    <a:lnTo>
                      <a:pt x="111" y="80"/>
                    </a:lnTo>
                    <a:lnTo>
                      <a:pt x="105" y="89"/>
                    </a:lnTo>
                    <a:lnTo>
                      <a:pt x="98" y="97"/>
                    </a:lnTo>
                    <a:lnTo>
                      <a:pt x="90" y="106"/>
                    </a:lnTo>
                    <a:lnTo>
                      <a:pt x="79" y="110"/>
                    </a:lnTo>
                    <a:lnTo>
                      <a:pt x="69" y="114"/>
                    </a:lnTo>
                    <a:lnTo>
                      <a:pt x="58" y="115"/>
                    </a:lnTo>
                    <a:lnTo>
                      <a:pt x="52" y="115"/>
                    </a:lnTo>
                    <a:lnTo>
                      <a:pt x="46" y="114"/>
                    </a:lnTo>
                    <a:lnTo>
                      <a:pt x="40" y="112"/>
                    </a:lnTo>
                    <a:lnTo>
                      <a:pt x="36" y="110"/>
                    </a:lnTo>
                    <a:lnTo>
                      <a:pt x="30" y="108"/>
                    </a:lnTo>
                    <a:lnTo>
                      <a:pt x="25" y="106"/>
                    </a:lnTo>
                    <a:lnTo>
                      <a:pt x="22" y="102"/>
                    </a:lnTo>
                    <a:lnTo>
                      <a:pt x="17" y="97"/>
                    </a:lnTo>
                    <a:lnTo>
                      <a:pt x="9" y="89"/>
                    </a:lnTo>
                    <a:lnTo>
                      <a:pt x="5" y="79"/>
                    </a:lnTo>
                    <a:lnTo>
                      <a:pt x="1" y="69"/>
                    </a:lnTo>
                    <a:lnTo>
                      <a:pt x="0" y="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 name="Freeform 82"/>
              <p:cNvSpPr>
                <a:spLocks/>
              </p:cNvSpPr>
              <p:nvPr/>
            </p:nvSpPr>
            <p:spPr bwMode="auto">
              <a:xfrm>
                <a:off x="3535363" y="5203825"/>
                <a:ext cx="90488" cy="92075"/>
              </a:xfrm>
              <a:custGeom>
                <a:avLst/>
                <a:gdLst>
                  <a:gd name="T0" fmla="*/ 0 w 114"/>
                  <a:gd name="T1" fmla="*/ 2147483646 h 115"/>
                  <a:gd name="T2" fmla="*/ 2147483646 w 114"/>
                  <a:gd name="T3" fmla="*/ 2147483646 h 115"/>
                  <a:gd name="T4" fmla="*/ 2147483646 w 114"/>
                  <a:gd name="T5" fmla="*/ 2147483646 h 115"/>
                  <a:gd name="T6" fmla="*/ 2147483646 w 114"/>
                  <a:gd name="T7" fmla="*/ 2147483646 h 115"/>
                  <a:gd name="T8" fmla="*/ 2147483646 w 114"/>
                  <a:gd name="T9" fmla="*/ 2147483646 h 115"/>
                  <a:gd name="T10" fmla="*/ 2147483646 w 114"/>
                  <a:gd name="T11" fmla="*/ 2147483646 h 115"/>
                  <a:gd name="T12" fmla="*/ 2147483646 w 114"/>
                  <a:gd name="T13" fmla="*/ 2147483646 h 115"/>
                  <a:gd name="T14" fmla="*/ 2147483646 w 114"/>
                  <a:gd name="T15" fmla="*/ 2147483646 h 115"/>
                  <a:gd name="T16" fmla="*/ 2147483646 w 114"/>
                  <a:gd name="T17" fmla="*/ 2147483646 h 115"/>
                  <a:gd name="T18" fmla="*/ 2147483646 w 114"/>
                  <a:gd name="T19" fmla="*/ 2147483646 h 115"/>
                  <a:gd name="T20" fmla="*/ 2147483646 w 114"/>
                  <a:gd name="T21" fmla="*/ 2147483646 h 115"/>
                  <a:gd name="T22" fmla="*/ 2147483646 w 114"/>
                  <a:gd name="T23" fmla="*/ 0 h 115"/>
                  <a:gd name="T24" fmla="*/ 2147483646 w 114"/>
                  <a:gd name="T25" fmla="*/ 0 h 115"/>
                  <a:gd name="T26" fmla="*/ 2147483646 w 114"/>
                  <a:gd name="T27" fmla="*/ 0 h 115"/>
                  <a:gd name="T28" fmla="*/ 2147483646 w 114"/>
                  <a:gd name="T29" fmla="*/ 2147483646 h 115"/>
                  <a:gd name="T30" fmla="*/ 2147483646 w 114"/>
                  <a:gd name="T31" fmla="*/ 2147483646 h 115"/>
                  <a:gd name="T32" fmla="*/ 2147483646 w 114"/>
                  <a:gd name="T33" fmla="*/ 2147483646 h 115"/>
                  <a:gd name="T34" fmla="*/ 2147483646 w 114"/>
                  <a:gd name="T35" fmla="*/ 2147483646 h 115"/>
                  <a:gd name="T36" fmla="*/ 2147483646 w 114"/>
                  <a:gd name="T37" fmla="*/ 2147483646 h 115"/>
                  <a:gd name="T38" fmla="*/ 2147483646 w 114"/>
                  <a:gd name="T39" fmla="*/ 2147483646 h 115"/>
                  <a:gd name="T40" fmla="*/ 2147483646 w 114"/>
                  <a:gd name="T41" fmla="*/ 2147483646 h 115"/>
                  <a:gd name="T42" fmla="*/ 2147483646 w 114"/>
                  <a:gd name="T43" fmla="*/ 2147483646 h 115"/>
                  <a:gd name="T44" fmla="*/ 2147483646 w 114"/>
                  <a:gd name="T45" fmla="*/ 2147483646 h 115"/>
                  <a:gd name="T46" fmla="*/ 2147483646 w 114"/>
                  <a:gd name="T47" fmla="*/ 2147483646 h 115"/>
                  <a:gd name="T48" fmla="*/ 2147483646 w 114"/>
                  <a:gd name="T49" fmla="*/ 2147483646 h 115"/>
                  <a:gd name="T50" fmla="*/ 2147483646 w 114"/>
                  <a:gd name="T51" fmla="*/ 2147483646 h 115"/>
                  <a:gd name="T52" fmla="*/ 2147483646 w 114"/>
                  <a:gd name="T53" fmla="*/ 2147483646 h 115"/>
                  <a:gd name="T54" fmla="*/ 2147483646 w 114"/>
                  <a:gd name="T55" fmla="*/ 2147483646 h 115"/>
                  <a:gd name="T56" fmla="*/ 2147483646 w 114"/>
                  <a:gd name="T57" fmla="*/ 2147483646 h 115"/>
                  <a:gd name="T58" fmla="*/ 2147483646 w 114"/>
                  <a:gd name="T59" fmla="*/ 2147483646 h 115"/>
                  <a:gd name="T60" fmla="*/ 2147483646 w 114"/>
                  <a:gd name="T61" fmla="*/ 2147483646 h 115"/>
                  <a:gd name="T62" fmla="*/ 2147483646 w 114"/>
                  <a:gd name="T63" fmla="*/ 2147483646 h 115"/>
                  <a:gd name="T64" fmla="*/ 2147483646 w 114"/>
                  <a:gd name="T65" fmla="*/ 2147483646 h 115"/>
                  <a:gd name="T66" fmla="*/ 2147483646 w 114"/>
                  <a:gd name="T67" fmla="*/ 2147483646 h 115"/>
                  <a:gd name="T68" fmla="*/ 2147483646 w 114"/>
                  <a:gd name="T69" fmla="*/ 2147483646 h 115"/>
                  <a:gd name="T70" fmla="*/ 2147483646 w 114"/>
                  <a:gd name="T71" fmla="*/ 2147483646 h 115"/>
                  <a:gd name="T72" fmla="*/ 2147483646 w 114"/>
                  <a:gd name="T73" fmla="*/ 2147483646 h 115"/>
                  <a:gd name="T74" fmla="*/ 2147483646 w 114"/>
                  <a:gd name="T75" fmla="*/ 2147483646 h 115"/>
                  <a:gd name="T76" fmla="*/ 2147483646 w 114"/>
                  <a:gd name="T77" fmla="*/ 2147483646 h 115"/>
                  <a:gd name="T78" fmla="*/ 2147483646 w 114"/>
                  <a:gd name="T79" fmla="*/ 2147483646 h 115"/>
                  <a:gd name="T80" fmla="*/ 2147483646 w 114"/>
                  <a:gd name="T81" fmla="*/ 2147483646 h 115"/>
                  <a:gd name="T82" fmla="*/ 2147483646 w 114"/>
                  <a:gd name="T83" fmla="*/ 2147483646 h 115"/>
                  <a:gd name="T84" fmla="*/ 2147483646 w 114"/>
                  <a:gd name="T85" fmla="*/ 2147483646 h 115"/>
                  <a:gd name="T86" fmla="*/ 2147483646 w 114"/>
                  <a:gd name="T87" fmla="*/ 2147483646 h 115"/>
                  <a:gd name="T88" fmla="*/ 0 w 114"/>
                  <a:gd name="T89" fmla="*/ 2147483646 h 11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4"/>
                  <a:gd name="T136" fmla="*/ 0 h 115"/>
                  <a:gd name="T137" fmla="*/ 114 w 114"/>
                  <a:gd name="T138" fmla="*/ 115 h 11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4" h="115">
                    <a:moveTo>
                      <a:pt x="0" y="57"/>
                    </a:moveTo>
                    <a:lnTo>
                      <a:pt x="1" y="46"/>
                    </a:lnTo>
                    <a:lnTo>
                      <a:pt x="5" y="35"/>
                    </a:lnTo>
                    <a:lnTo>
                      <a:pt x="9" y="25"/>
                    </a:lnTo>
                    <a:lnTo>
                      <a:pt x="16" y="17"/>
                    </a:lnTo>
                    <a:lnTo>
                      <a:pt x="21" y="12"/>
                    </a:lnTo>
                    <a:lnTo>
                      <a:pt x="26" y="9"/>
                    </a:lnTo>
                    <a:lnTo>
                      <a:pt x="30" y="6"/>
                    </a:lnTo>
                    <a:lnTo>
                      <a:pt x="36" y="4"/>
                    </a:lnTo>
                    <a:lnTo>
                      <a:pt x="41" y="2"/>
                    </a:lnTo>
                    <a:lnTo>
                      <a:pt x="46" y="1"/>
                    </a:lnTo>
                    <a:lnTo>
                      <a:pt x="52" y="0"/>
                    </a:lnTo>
                    <a:lnTo>
                      <a:pt x="58" y="0"/>
                    </a:lnTo>
                    <a:lnTo>
                      <a:pt x="64" y="0"/>
                    </a:lnTo>
                    <a:lnTo>
                      <a:pt x="69" y="1"/>
                    </a:lnTo>
                    <a:lnTo>
                      <a:pt x="74" y="2"/>
                    </a:lnTo>
                    <a:lnTo>
                      <a:pt x="80" y="4"/>
                    </a:lnTo>
                    <a:lnTo>
                      <a:pt x="84" y="6"/>
                    </a:lnTo>
                    <a:lnTo>
                      <a:pt x="89" y="9"/>
                    </a:lnTo>
                    <a:lnTo>
                      <a:pt x="94" y="12"/>
                    </a:lnTo>
                    <a:lnTo>
                      <a:pt x="98" y="17"/>
                    </a:lnTo>
                    <a:lnTo>
                      <a:pt x="105" y="25"/>
                    </a:lnTo>
                    <a:lnTo>
                      <a:pt x="110" y="35"/>
                    </a:lnTo>
                    <a:lnTo>
                      <a:pt x="113" y="46"/>
                    </a:lnTo>
                    <a:lnTo>
                      <a:pt x="114" y="57"/>
                    </a:lnTo>
                    <a:lnTo>
                      <a:pt x="113" y="69"/>
                    </a:lnTo>
                    <a:lnTo>
                      <a:pt x="110" y="80"/>
                    </a:lnTo>
                    <a:lnTo>
                      <a:pt x="105" y="89"/>
                    </a:lnTo>
                    <a:lnTo>
                      <a:pt x="98" y="97"/>
                    </a:lnTo>
                    <a:lnTo>
                      <a:pt x="89" y="106"/>
                    </a:lnTo>
                    <a:lnTo>
                      <a:pt x="80" y="110"/>
                    </a:lnTo>
                    <a:lnTo>
                      <a:pt x="69" y="114"/>
                    </a:lnTo>
                    <a:lnTo>
                      <a:pt x="58" y="115"/>
                    </a:lnTo>
                    <a:lnTo>
                      <a:pt x="52" y="115"/>
                    </a:lnTo>
                    <a:lnTo>
                      <a:pt x="46" y="114"/>
                    </a:lnTo>
                    <a:lnTo>
                      <a:pt x="41" y="112"/>
                    </a:lnTo>
                    <a:lnTo>
                      <a:pt x="36" y="110"/>
                    </a:lnTo>
                    <a:lnTo>
                      <a:pt x="30" y="108"/>
                    </a:lnTo>
                    <a:lnTo>
                      <a:pt x="26" y="106"/>
                    </a:lnTo>
                    <a:lnTo>
                      <a:pt x="21" y="102"/>
                    </a:lnTo>
                    <a:lnTo>
                      <a:pt x="16" y="97"/>
                    </a:lnTo>
                    <a:lnTo>
                      <a:pt x="9" y="89"/>
                    </a:lnTo>
                    <a:lnTo>
                      <a:pt x="5" y="79"/>
                    </a:lnTo>
                    <a:lnTo>
                      <a:pt x="1" y="69"/>
                    </a:lnTo>
                    <a:lnTo>
                      <a:pt x="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cxnSp>
          <p:nvCxnSpPr>
            <p:cNvPr id="12" name="Straight Connector 63"/>
            <p:cNvCxnSpPr>
              <a:cxnSpLocks noChangeShapeType="1"/>
            </p:cNvCxnSpPr>
            <p:nvPr/>
          </p:nvCxnSpPr>
          <p:spPr bwMode="auto">
            <a:xfrm rot="5400000" flipH="1" flipV="1">
              <a:off x="3259137" y="5055951"/>
              <a:ext cx="338454" cy="3332"/>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13" name="Straight Connector 64"/>
            <p:cNvCxnSpPr>
              <a:cxnSpLocks noChangeShapeType="1"/>
            </p:cNvCxnSpPr>
            <p:nvPr/>
          </p:nvCxnSpPr>
          <p:spPr bwMode="auto">
            <a:xfrm rot="5400000" flipH="1" flipV="1">
              <a:off x="3950432" y="5148266"/>
              <a:ext cx="169069" cy="2377"/>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14" name="Straight Connector 65"/>
            <p:cNvCxnSpPr>
              <a:cxnSpLocks noChangeShapeType="1"/>
            </p:cNvCxnSpPr>
            <p:nvPr/>
          </p:nvCxnSpPr>
          <p:spPr bwMode="auto">
            <a:xfrm rot="16200000" flipV="1">
              <a:off x="3905223" y="4938747"/>
              <a:ext cx="171453" cy="90421"/>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15" name="Straight Connector 66"/>
            <p:cNvCxnSpPr>
              <a:cxnSpLocks noChangeShapeType="1"/>
            </p:cNvCxnSpPr>
            <p:nvPr/>
          </p:nvCxnSpPr>
          <p:spPr bwMode="auto">
            <a:xfrm rot="5400000" flipH="1" flipV="1">
              <a:off x="3836160" y="4995898"/>
              <a:ext cx="169069" cy="2377"/>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16" name="Straight Connector 67"/>
            <p:cNvCxnSpPr>
              <a:cxnSpLocks noChangeShapeType="1"/>
            </p:cNvCxnSpPr>
            <p:nvPr/>
          </p:nvCxnSpPr>
          <p:spPr bwMode="auto">
            <a:xfrm>
              <a:off x="3902839" y="5064919"/>
              <a:ext cx="135713" cy="2381"/>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68"/>
            <p:cNvCxnSpPr>
              <a:cxnSpLocks noChangeShapeType="1"/>
            </p:cNvCxnSpPr>
            <p:nvPr/>
          </p:nvCxnSpPr>
          <p:spPr bwMode="auto">
            <a:xfrm>
              <a:off x="3412341" y="4900613"/>
              <a:ext cx="542915" cy="2381"/>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grpSp>
      <p:grpSp>
        <p:nvGrpSpPr>
          <p:cNvPr id="50" name="Group 49">
            <a:extLst>
              <a:ext uri="{FF2B5EF4-FFF2-40B4-BE49-F238E27FC236}">
                <a16:creationId xmlns:a16="http://schemas.microsoft.com/office/drawing/2014/main" id="{287CA460-FF45-7F4D-9782-37FC57847B11}"/>
              </a:ext>
            </a:extLst>
          </p:cNvPr>
          <p:cNvGrpSpPr/>
          <p:nvPr/>
        </p:nvGrpSpPr>
        <p:grpSpPr>
          <a:xfrm>
            <a:off x="6268927" y="2082399"/>
            <a:ext cx="526256" cy="416719"/>
            <a:chOff x="7499138" y="1889688"/>
            <a:chExt cx="701675" cy="555625"/>
          </a:xfrm>
        </p:grpSpPr>
        <p:cxnSp>
          <p:nvCxnSpPr>
            <p:cNvPr id="22" name="Straight Connector 73"/>
            <p:cNvCxnSpPr>
              <a:cxnSpLocks noChangeShapeType="1"/>
            </p:cNvCxnSpPr>
            <p:nvPr/>
          </p:nvCxnSpPr>
          <p:spPr bwMode="auto">
            <a:xfrm rot="5400000" flipH="1" flipV="1">
              <a:off x="7458657" y="2266720"/>
              <a:ext cx="338137" cy="3175"/>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23" name="Straight Connector 74"/>
            <p:cNvCxnSpPr>
              <a:cxnSpLocks noChangeShapeType="1"/>
            </p:cNvCxnSpPr>
            <p:nvPr/>
          </p:nvCxnSpPr>
          <p:spPr bwMode="auto">
            <a:xfrm rot="5400000" flipH="1" flipV="1">
              <a:off x="7560256" y="1890482"/>
              <a:ext cx="282575" cy="280988"/>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24" name="Straight Connector 75"/>
            <p:cNvCxnSpPr>
              <a:cxnSpLocks noChangeShapeType="1"/>
            </p:cNvCxnSpPr>
            <p:nvPr/>
          </p:nvCxnSpPr>
          <p:spPr bwMode="auto">
            <a:xfrm>
              <a:off x="7499138" y="2438963"/>
              <a:ext cx="701675" cy="6350"/>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grpSp>
          <p:nvGrpSpPr>
            <p:cNvPr id="25" name="Group 76"/>
            <p:cNvGrpSpPr>
              <a:grpSpLocks/>
            </p:cNvGrpSpPr>
            <p:nvPr/>
          </p:nvGrpSpPr>
          <p:grpSpPr bwMode="auto">
            <a:xfrm flipH="1">
              <a:off x="7827749" y="1889688"/>
              <a:ext cx="280988" cy="539750"/>
              <a:chOff x="3208020" y="3375660"/>
              <a:chExt cx="281940" cy="540544"/>
            </a:xfrm>
          </p:grpSpPr>
          <p:cxnSp>
            <p:nvCxnSpPr>
              <p:cNvPr id="26" name="Straight Connector 77"/>
              <p:cNvCxnSpPr>
                <a:cxnSpLocks noChangeShapeType="1"/>
              </p:cNvCxnSpPr>
              <p:nvPr/>
            </p:nvCxnSpPr>
            <p:spPr bwMode="auto">
              <a:xfrm rot="5400000" flipH="1" flipV="1">
                <a:off x="3106737" y="3745311"/>
                <a:ext cx="338454" cy="3332"/>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27" name="Straight Connector 78"/>
              <p:cNvCxnSpPr>
                <a:cxnSpLocks noChangeShapeType="1"/>
              </p:cNvCxnSpPr>
              <p:nvPr/>
            </p:nvCxnSpPr>
            <p:spPr bwMode="auto">
              <a:xfrm rot="5400000" flipH="1" flipV="1">
                <a:off x="3208020" y="3375660"/>
                <a:ext cx="281940" cy="281940"/>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grpSp>
        <p:cxnSp>
          <p:nvCxnSpPr>
            <p:cNvPr id="28" name="Straight Connector 79"/>
            <p:cNvCxnSpPr>
              <a:cxnSpLocks noChangeShapeType="1"/>
            </p:cNvCxnSpPr>
            <p:nvPr/>
          </p:nvCxnSpPr>
          <p:spPr bwMode="auto">
            <a:xfrm>
              <a:off x="7843625" y="2267514"/>
              <a:ext cx="136525" cy="3175"/>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29" name="Straight Connector 80"/>
            <p:cNvCxnSpPr>
              <a:cxnSpLocks noChangeShapeType="1"/>
            </p:cNvCxnSpPr>
            <p:nvPr/>
          </p:nvCxnSpPr>
          <p:spPr bwMode="auto">
            <a:xfrm rot="5400000" flipH="1" flipV="1">
              <a:off x="7777744" y="2336570"/>
              <a:ext cx="168275" cy="1587"/>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81"/>
            <p:cNvCxnSpPr>
              <a:cxnSpLocks noChangeShapeType="1"/>
            </p:cNvCxnSpPr>
            <p:nvPr/>
          </p:nvCxnSpPr>
          <p:spPr bwMode="auto">
            <a:xfrm rot="5400000" flipH="1" flipV="1">
              <a:off x="7876169" y="2350857"/>
              <a:ext cx="169862" cy="3175"/>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grpSp>
      <p:grpSp>
        <p:nvGrpSpPr>
          <p:cNvPr id="31" name="Group 82"/>
          <p:cNvGrpSpPr>
            <a:grpSpLocks/>
          </p:cNvGrpSpPr>
          <p:nvPr/>
        </p:nvGrpSpPr>
        <p:grpSpPr bwMode="auto">
          <a:xfrm>
            <a:off x="3972579" y="4159703"/>
            <a:ext cx="538282" cy="369332"/>
            <a:chOff x="3395673" y="4876811"/>
            <a:chExt cx="652452" cy="492431"/>
          </a:xfrm>
        </p:grpSpPr>
        <p:sp>
          <p:nvSpPr>
            <p:cNvPr id="32" name="TextBox 83"/>
            <p:cNvSpPr txBox="1">
              <a:spLocks noChangeArrowheads="1"/>
            </p:cNvSpPr>
            <p:nvPr/>
          </p:nvSpPr>
          <p:spPr bwMode="auto">
            <a:xfrm>
              <a:off x="3395673" y="4876811"/>
              <a:ext cx="554832" cy="49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900">
                  <a:latin typeface="Arial" panose="020B0604020202020204" pitchFamily="34" charset="0"/>
                </a:rPr>
                <a:t>MAIL</a:t>
              </a:r>
            </a:p>
          </p:txBody>
        </p:sp>
        <p:cxnSp>
          <p:nvCxnSpPr>
            <p:cNvPr id="33" name="Straight Connector 84"/>
            <p:cNvCxnSpPr>
              <a:cxnSpLocks noChangeShapeType="1"/>
            </p:cNvCxnSpPr>
            <p:nvPr/>
          </p:nvCxnSpPr>
          <p:spPr bwMode="auto">
            <a:xfrm>
              <a:off x="3409950" y="5229225"/>
              <a:ext cx="638175" cy="2381"/>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grpSp>
          <p:nvGrpSpPr>
            <p:cNvPr id="34" name="Group 118"/>
            <p:cNvGrpSpPr>
              <a:grpSpLocks/>
            </p:cNvGrpSpPr>
            <p:nvPr/>
          </p:nvGrpSpPr>
          <p:grpSpPr bwMode="auto">
            <a:xfrm>
              <a:off x="3495675" y="5167313"/>
              <a:ext cx="470706" cy="166687"/>
              <a:chOff x="3495675" y="5167313"/>
              <a:chExt cx="470706" cy="166687"/>
            </a:xfrm>
          </p:grpSpPr>
          <p:sp>
            <p:nvSpPr>
              <p:cNvPr id="41" name="Freeform 81"/>
              <p:cNvSpPr>
                <a:spLocks/>
              </p:cNvSpPr>
              <p:nvPr/>
            </p:nvSpPr>
            <p:spPr bwMode="auto">
              <a:xfrm>
                <a:off x="3495675" y="5167313"/>
                <a:ext cx="168275" cy="166687"/>
              </a:xfrm>
              <a:custGeom>
                <a:avLst/>
                <a:gdLst>
                  <a:gd name="T0" fmla="*/ 2147483646 w 211"/>
                  <a:gd name="T1" fmla="*/ 2147483646 h 211"/>
                  <a:gd name="T2" fmla="*/ 2147483646 w 211"/>
                  <a:gd name="T3" fmla="*/ 2147483646 h 211"/>
                  <a:gd name="T4" fmla="*/ 2147483646 w 211"/>
                  <a:gd name="T5" fmla="*/ 2147483646 h 211"/>
                  <a:gd name="T6" fmla="*/ 2147483646 w 211"/>
                  <a:gd name="T7" fmla="*/ 2147483646 h 211"/>
                  <a:gd name="T8" fmla="*/ 2147483646 w 211"/>
                  <a:gd name="T9" fmla="*/ 2147483646 h 211"/>
                  <a:gd name="T10" fmla="*/ 2147483646 w 211"/>
                  <a:gd name="T11" fmla="*/ 2147483646 h 211"/>
                  <a:gd name="T12" fmla="*/ 2147483646 w 211"/>
                  <a:gd name="T13" fmla="*/ 2147483646 h 211"/>
                  <a:gd name="T14" fmla="*/ 2147483646 w 211"/>
                  <a:gd name="T15" fmla="*/ 2147483646 h 211"/>
                  <a:gd name="T16" fmla="*/ 2147483646 w 211"/>
                  <a:gd name="T17" fmla="*/ 2147483646 h 211"/>
                  <a:gd name="T18" fmla="*/ 2147483646 w 211"/>
                  <a:gd name="T19" fmla="*/ 2147483646 h 211"/>
                  <a:gd name="T20" fmla="*/ 2147483646 w 211"/>
                  <a:gd name="T21" fmla="*/ 2147483646 h 211"/>
                  <a:gd name="T22" fmla="*/ 2147483646 w 211"/>
                  <a:gd name="T23" fmla="*/ 2147483646 h 211"/>
                  <a:gd name="T24" fmla="*/ 2147483646 w 211"/>
                  <a:gd name="T25" fmla="*/ 2147483646 h 211"/>
                  <a:gd name="T26" fmla="*/ 2147483646 w 211"/>
                  <a:gd name="T27" fmla="*/ 2147483646 h 211"/>
                  <a:gd name="T28" fmla="*/ 2147483646 w 211"/>
                  <a:gd name="T29" fmla="*/ 2147483646 h 211"/>
                  <a:gd name="T30" fmla="*/ 2147483646 w 211"/>
                  <a:gd name="T31" fmla="*/ 2147483646 h 211"/>
                  <a:gd name="T32" fmla="*/ 2147483646 w 211"/>
                  <a:gd name="T33" fmla="*/ 2147483646 h 211"/>
                  <a:gd name="T34" fmla="*/ 2147483646 w 211"/>
                  <a:gd name="T35" fmla="*/ 2147483646 h 211"/>
                  <a:gd name="T36" fmla="*/ 2147483646 w 211"/>
                  <a:gd name="T37" fmla="*/ 2147483646 h 211"/>
                  <a:gd name="T38" fmla="*/ 2147483646 w 211"/>
                  <a:gd name="T39" fmla="*/ 2147483646 h 211"/>
                  <a:gd name="T40" fmla="*/ 2147483646 w 211"/>
                  <a:gd name="T41" fmla="*/ 2147483646 h 211"/>
                  <a:gd name="T42" fmla="*/ 2147483646 w 211"/>
                  <a:gd name="T43" fmla="*/ 2147483646 h 211"/>
                  <a:gd name="T44" fmla="*/ 2147483646 w 211"/>
                  <a:gd name="T45" fmla="*/ 2147483646 h 211"/>
                  <a:gd name="T46" fmla="*/ 2147483646 w 211"/>
                  <a:gd name="T47" fmla="*/ 0 h 211"/>
                  <a:gd name="T48" fmla="*/ 2147483646 w 211"/>
                  <a:gd name="T49" fmla="*/ 0 h 211"/>
                  <a:gd name="T50" fmla="*/ 2147483646 w 211"/>
                  <a:gd name="T51" fmla="*/ 2147483646 h 211"/>
                  <a:gd name="T52" fmla="*/ 2147483646 w 211"/>
                  <a:gd name="T53" fmla="*/ 2147483646 h 211"/>
                  <a:gd name="T54" fmla="*/ 2147483646 w 211"/>
                  <a:gd name="T55" fmla="*/ 2147483646 h 211"/>
                  <a:gd name="T56" fmla="*/ 2147483646 w 211"/>
                  <a:gd name="T57" fmla="*/ 2147483646 h 211"/>
                  <a:gd name="T58" fmla="*/ 2147483646 w 211"/>
                  <a:gd name="T59" fmla="*/ 2147483646 h 211"/>
                  <a:gd name="T60" fmla="*/ 2147483646 w 211"/>
                  <a:gd name="T61" fmla="*/ 2147483646 h 211"/>
                  <a:gd name="T62" fmla="*/ 2147483646 w 211"/>
                  <a:gd name="T63" fmla="*/ 2147483646 h 211"/>
                  <a:gd name="T64" fmla="*/ 0 w 211"/>
                  <a:gd name="T65" fmla="*/ 2147483646 h 211"/>
                  <a:gd name="T66" fmla="*/ 2147483646 w 211"/>
                  <a:gd name="T67" fmla="*/ 2147483646 h 211"/>
                  <a:gd name="T68" fmla="*/ 2147483646 w 211"/>
                  <a:gd name="T69" fmla="*/ 2147483646 h 211"/>
                  <a:gd name="T70" fmla="*/ 2147483646 w 211"/>
                  <a:gd name="T71" fmla="*/ 2147483646 h 211"/>
                  <a:gd name="T72" fmla="*/ 2147483646 w 211"/>
                  <a:gd name="T73" fmla="*/ 2147483646 h 211"/>
                  <a:gd name="T74" fmla="*/ 2147483646 w 211"/>
                  <a:gd name="T75" fmla="*/ 2147483646 h 211"/>
                  <a:gd name="T76" fmla="*/ 2147483646 w 211"/>
                  <a:gd name="T77" fmla="*/ 2147483646 h 211"/>
                  <a:gd name="T78" fmla="*/ 2147483646 w 211"/>
                  <a:gd name="T79" fmla="*/ 2147483646 h 211"/>
                  <a:gd name="T80" fmla="*/ 2147483646 w 211"/>
                  <a:gd name="T81" fmla="*/ 2147483646 h 211"/>
                  <a:gd name="T82" fmla="*/ 2147483646 w 211"/>
                  <a:gd name="T83" fmla="*/ 2147483646 h 211"/>
                  <a:gd name="T84" fmla="*/ 2147483646 w 211"/>
                  <a:gd name="T85" fmla="*/ 2147483646 h 211"/>
                  <a:gd name="T86" fmla="*/ 2147483646 w 211"/>
                  <a:gd name="T87" fmla="*/ 2147483646 h 211"/>
                  <a:gd name="T88" fmla="*/ 2147483646 w 211"/>
                  <a:gd name="T89" fmla="*/ 2147483646 h 21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1"/>
                  <a:gd name="T136" fmla="*/ 0 h 211"/>
                  <a:gd name="T137" fmla="*/ 211 w 211"/>
                  <a:gd name="T138" fmla="*/ 211 h 21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1" h="211">
                    <a:moveTo>
                      <a:pt x="106" y="211"/>
                    </a:moveTo>
                    <a:lnTo>
                      <a:pt x="116" y="211"/>
                    </a:lnTo>
                    <a:lnTo>
                      <a:pt x="127" y="209"/>
                    </a:lnTo>
                    <a:lnTo>
                      <a:pt x="136" y="207"/>
                    </a:lnTo>
                    <a:lnTo>
                      <a:pt x="146" y="203"/>
                    </a:lnTo>
                    <a:lnTo>
                      <a:pt x="155" y="198"/>
                    </a:lnTo>
                    <a:lnTo>
                      <a:pt x="163" y="193"/>
                    </a:lnTo>
                    <a:lnTo>
                      <a:pt x="171" y="187"/>
                    </a:lnTo>
                    <a:lnTo>
                      <a:pt x="180" y="180"/>
                    </a:lnTo>
                    <a:lnTo>
                      <a:pt x="193" y="164"/>
                    </a:lnTo>
                    <a:lnTo>
                      <a:pt x="203" y="145"/>
                    </a:lnTo>
                    <a:lnTo>
                      <a:pt x="208" y="126"/>
                    </a:lnTo>
                    <a:lnTo>
                      <a:pt x="211" y="105"/>
                    </a:lnTo>
                    <a:lnTo>
                      <a:pt x="208" y="84"/>
                    </a:lnTo>
                    <a:lnTo>
                      <a:pt x="203" y="65"/>
                    </a:lnTo>
                    <a:lnTo>
                      <a:pt x="193" y="46"/>
                    </a:lnTo>
                    <a:lnTo>
                      <a:pt x="180" y="30"/>
                    </a:lnTo>
                    <a:lnTo>
                      <a:pt x="171" y="23"/>
                    </a:lnTo>
                    <a:lnTo>
                      <a:pt x="163" y="18"/>
                    </a:lnTo>
                    <a:lnTo>
                      <a:pt x="155" y="12"/>
                    </a:lnTo>
                    <a:lnTo>
                      <a:pt x="146" y="8"/>
                    </a:lnTo>
                    <a:lnTo>
                      <a:pt x="136" y="5"/>
                    </a:lnTo>
                    <a:lnTo>
                      <a:pt x="127" y="3"/>
                    </a:lnTo>
                    <a:lnTo>
                      <a:pt x="116" y="0"/>
                    </a:lnTo>
                    <a:lnTo>
                      <a:pt x="106" y="0"/>
                    </a:lnTo>
                    <a:lnTo>
                      <a:pt x="84" y="3"/>
                    </a:lnTo>
                    <a:lnTo>
                      <a:pt x="64" y="8"/>
                    </a:lnTo>
                    <a:lnTo>
                      <a:pt x="46" y="19"/>
                    </a:lnTo>
                    <a:lnTo>
                      <a:pt x="31" y="31"/>
                    </a:lnTo>
                    <a:lnTo>
                      <a:pt x="18" y="46"/>
                    </a:lnTo>
                    <a:lnTo>
                      <a:pt x="8" y="65"/>
                    </a:lnTo>
                    <a:lnTo>
                      <a:pt x="2" y="84"/>
                    </a:lnTo>
                    <a:lnTo>
                      <a:pt x="0" y="105"/>
                    </a:lnTo>
                    <a:lnTo>
                      <a:pt x="2" y="126"/>
                    </a:lnTo>
                    <a:lnTo>
                      <a:pt x="8" y="145"/>
                    </a:lnTo>
                    <a:lnTo>
                      <a:pt x="18" y="164"/>
                    </a:lnTo>
                    <a:lnTo>
                      <a:pt x="31" y="180"/>
                    </a:lnTo>
                    <a:lnTo>
                      <a:pt x="39" y="187"/>
                    </a:lnTo>
                    <a:lnTo>
                      <a:pt x="47" y="193"/>
                    </a:lnTo>
                    <a:lnTo>
                      <a:pt x="55" y="198"/>
                    </a:lnTo>
                    <a:lnTo>
                      <a:pt x="65" y="203"/>
                    </a:lnTo>
                    <a:lnTo>
                      <a:pt x="75" y="207"/>
                    </a:lnTo>
                    <a:lnTo>
                      <a:pt x="85" y="209"/>
                    </a:lnTo>
                    <a:lnTo>
                      <a:pt x="95" y="211"/>
                    </a:lnTo>
                    <a:lnTo>
                      <a:pt x="106"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2" name="Freeform 84"/>
              <p:cNvSpPr>
                <a:spLocks/>
              </p:cNvSpPr>
              <p:nvPr/>
            </p:nvSpPr>
            <p:spPr bwMode="auto">
              <a:xfrm>
                <a:off x="3798106" y="5167313"/>
                <a:ext cx="168275" cy="166687"/>
              </a:xfrm>
              <a:custGeom>
                <a:avLst/>
                <a:gdLst>
                  <a:gd name="T0" fmla="*/ 2147483646 w 210"/>
                  <a:gd name="T1" fmla="*/ 2147483646 h 211"/>
                  <a:gd name="T2" fmla="*/ 2147483646 w 210"/>
                  <a:gd name="T3" fmla="*/ 2147483646 h 211"/>
                  <a:gd name="T4" fmla="*/ 2147483646 w 210"/>
                  <a:gd name="T5" fmla="*/ 2147483646 h 211"/>
                  <a:gd name="T6" fmla="*/ 2147483646 w 210"/>
                  <a:gd name="T7" fmla="*/ 2147483646 h 211"/>
                  <a:gd name="T8" fmla="*/ 2147483646 w 210"/>
                  <a:gd name="T9" fmla="*/ 2147483646 h 211"/>
                  <a:gd name="T10" fmla="*/ 2147483646 w 210"/>
                  <a:gd name="T11" fmla="*/ 2147483646 h 211"/>
                  <a:gd name="T12" fmla="*/ 2147483646 w 210"/>
                  <a:gd name="T13" fmla="*/ 2147483646 h 211"/>
                  <a:gd name="T14" fmla="*/ 2147483646 w 210"/>
                  <a:gd name="T15" fmla="*/ 2147483646 h 211"/>
                  <a:gd name="T16" fmla="*/ 2147483646 w 210"/>
                  <a:gd name="T17" fmla="*/ 2147483646 h 211"/>
                  <a:gd name="T18" fmla="*/ 2147483646 w 210"/>
                  <a:gd name="T19" fmla="*/ 2147483646 h 211"/>
                  <a:gd name="T20" fmla="*/ 2147483646 w 210"/>
                  <a:gd name="T21" fmla="*/ 2147483646 h 211"/>
                  <a:gd name="T22" fmla="*/ 2147483646 w 210"/>
                  <a:gd name="T23" fmla="*/ 2147483646 h 211"/>
                  <a:gd name="T24" fmla="*/ 2147483646 w 210"/>
                  <a:gd name="T25" fmla="*/ 2147483646 h 211"/>
                  <a:gd name="T26" fmla="*/ 2147483646 w 210"/>
                  <a:gd name="T27" fmla="*/ 2147483646 h 211"/>
                  <a:gd name="T28" fmla="*/ 2147483646 w 210"/>
                  <a:gd name="T29" fmla="*/ 2147483646 h 211"/>
                  <a:gd name="T30" fmla="*/ 2147483646 w 210"/>
                  <a:gd name="T31" fmla="*/ 2147483646 h 211"/>
                  <a:gd name="T32" fmla="*/ 2147483646 w 210"/>
                  <a:gd name="T33" fmla="*/ 2147483646 h 211"/>
                  <a:gd name="T34" fmla="*/ 2147483646 w 210"/>
                  <a:gd name="T35" fmla="*/ 2147483646 h 211"/>
                  <a:gd name="T36" fmla="*/ 2147483646 w 210"/>
                  <a:gd name="T37" fmla="*/ 2147483646 h 211"/>
                  <a:gd name="T38" fmla="*/ 2147483646 w 210"/>
                  <a:gd name="T39" fmla="*/ 2147483646 h 211"/>
                  <a:gd name="T40" fmla="*/ 2147483646 w 210"/>
                  <a:gd name="T41" fmla="*/ 2147483646 h 211"/>
                  <a:gd name="T42" fmla="*/ 2147483646 w 210"/>
                  <a:gd name="T43" fmla="*/ 2147483646 h 211"/>
                  <a:gd name="T44" fmla="*/ 2147483646 w 210"/>
                  <a:gd name="T45" fmla="*/ 2147483646 h 211"/>
                  <a:gd name="T46" fmla="*/ 2147483646 w 210"/>
                  <a:gd name="T47" fmla="*/ 0 h 211"/>
                  <a:gd name="T48" fmla="*/ 2147483646 w 210"/>
                  <a:gd name="T49" fmla="*/ 0 h 211"/>
                  <a:gd name="T50" fmla="*/ 2147483646 w 210"/>
                  <a:gd name="T51" fmla="*/ 2147483646 h 211"/>
                  <a:gd name="T52" fmla="*/ 2147483646 w 210"/>
                  <a:gd name="T53" fmla="*/ 2147483646 h 211"/>
                  <a:gd name="T54" fmla="*/ 2147483646 w 210"/>
                  <a:gd name="T55" fmla="*/ 2147483646 h 211"/>
                  <a:gd name="T56" fmla="*/ 2147483646 w 210"/>
                  <a:gd name="T57" fmla="*/ 2147483646 h 211"/>
                  <a:gd name="T58" fmla="*/ 2147483646 w 210"/>
                  <a:gd name="T59" fmla="*/ 2147483646 h 211"/>
                  <a:gd name="T60" fmla="*/ 2147483646 w 210"/>
                  <a:gd name="T61" fmla="*/ 2147483646 h 211"/>
                  <a:gd name="T62" fmla="*/ 2147483646 w 210"/>
                  <a:gd name="T63" fmla="*/ 2147483646 h 211"/>
                  <a:gd name="T64" fmla="*/ 0 w 210"/>
                  <a:gd name="T65" fmla="*/ 2147483646 h 211"/>
                  <a:gd name="T66" fmla="*/ 2147483646 w 210"/>
                  <a:gd name="T67" fmla="*/ 2147483646 h 211"/>
                  <a:gd name="T68" fmla="*/ 2147483646 w 210"/>
                  <a:gd name="T69" fmla="*/ 2147483646 h 211"/>
                  <a:gd name="T70" fmla="*/ 2147483646 w 210"/>
                  <a:gd name="T71" fmla="*/ 2147483646 h 211"/>
                  <a:gd name="T72" fmla="*/ 2147483646 w 210"/>
                  <a:gd name="T73" fmla="*/ 2147483646 h 211"/>
                  <a:gd name="T74" fmla="*/ 2147483646 w 210"/>
                  <a:gd name="T75" fmla="*/ 2147483646 h 211"/>
                  <a:gd name="T76" fmla="*/ 2147483646 w 210"/>
                  <a:gd name="T77" fmla="*/ 2147483646 h 211"/>
                  <a:gd name="T78" fmla="*/ 2147483646 w 210"/>
                  <a:gd name="T79" fmla="*/ 2147483646 h 211"/>
                  <a:gd name="T80" fmla="*/ 2147483646 w 210"/>
                  <a:gd name="T81" fmla="*/ 2147483646 h 211"/>
                  <a:gd name="T82" fmla="*/ 2147483646 w 210"/>
                  <a:gd name="T83" fmla="*/ 2147483646 h 211"/>
                  <a:gd name="T84" fmla="*/ 2147483646 w 210"/>
                  <a:gd name="T85" fmla="*/ 2147483646 h 211"/>
                  <a:gd name="T86" fmla="*/ 2147483646 w 210"/>
                  <a:gd name="T87" fmla="*/ 2147483646 h 211"/>
                  <a:gd name="T88" fmla="*/ 2147483646 w 210"/>
                  <a:gd name="T89" fmla="*/ 2147483646 h 21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0"/>
                  <a:gd name="T136" fmla="*/ 0 h 211"/>
                  <a:gd name="T137" fmla="*/ 210 w 210"/>
                  <a:gd name="T138" fmla="*/ 211 h 21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0" h="211">
                    <a:moveTo>
                      <a:pt x="106" y="211"/>
                    </a:moveTo>
                    <a:lnTo>
                      <a:pt x="116" y="211"/>
                    </a:lnTo>
                    <a:lnTo>
                      <a:pt x="126" y="209"/>
                    </a:lnTo>
                    <a:lnTo>
                      <a:pt x="136" y="207"/>
                    </a:lnTo>
                    <a:lnTo>
                      <a:pt x="146" y="203"/>
                    </a:lnTo>
                    <a:lnTo>
                      <a:pt x="155" y="198"/>
                    </a:lnTo>
                    <a:lnTo>
                      <a:pt x="164" y="193"/>
                    </a:lnTo>
                    <a:lnTo>
                      <a:pt x="172" y="187"/>
                    </a:lnTo>
                    <a:lnTo>
                      <a:pt x="180" y="180"/>
                    </a:lnTo>
                    <a:lnTo>
                      <a:pt x="193" y="164"/>
                    </a:lnTo>
                    <a:lnTo>
                      <a:pt x="202" y="145"/>
                    </a:lnTo>
                    <a:lnTo>
                      <a:pt x="208" y="126"/>
                    </a:lnTo>
                    <a:lnTo>
                      <a:pt x="210" y="105"/>
                    </a:lnTo>
                    <a:lnTo>
                      <a:pt x="208" y="84"/>
                    </a:lnTo>
                    <a:lnTo>
                      <a:pt x="202" y="65"/>
                    </a:lnTo>
                    <a:lnTo>
                      <a:pt x="193" y="46"/>
                    </a:lnTo>
                    <a:lnTo>
                      <a:pt x="180" y="30"/>
                    </a:lnTo>
                    <a:lnTo>
                      <a:pt x="172" y="23"/>
                    </a:lnTo>
                    <a:lnTo>
                      <a:pt x="164" y="18"/>
                    </a:lnTo>
                    <a:lnTo>
                      <a:pt x="155" y="12"/>
                    </a:lnTo>
                    <a:lnTo>
                      <a:pt x="146" y="8"/>
                    </a:lnTo>
                    <a:lnTo>
                      <a:pt x="136" y="5"/>
                    </a:lnTo>
                    <a:lnTo>
                      <a:pt x="126" y="3"/>
                    </a:lnTo>
                    <a:lnTo>
                      <a:pt x="116" y="0"/>
                    </a:lnTo>
                    <a:lnTo>
                      <a:pt x="106" y="0"/>
                    </a:lnTo>
                    <a:lnTo>
                      <a:pt x="84" y="3"/>
                    </a:lnTo>
                    <a:lnTo>
                      <a:pt x="64" y="8"/>
                    </a:lnTo>
                    <a:lnTo>
                      <a:pt x="46" y="19"/>
                    </a:lnTo>
                    <a:lnTo>
                      <a:pt x="31" y="31"/>
                    </a:lnTo>
                    <a:lnTo>
                      <a:pt x="18" y="46"/>
                    </a:lnTo>
                    <a:lnTo>
                      <a:pt x="8" y="65"/>
                    </a:lnTo>
                    <a:lnTo>
                      <a:pt x="2" y="84"/>
                    </a:lnTo>
                    <a:lnTo>
                      <a:pt x="0" y="105"/>
                    </a:lnTo>
                    <a:lnTo>
                      <a:pt x="2" y="126"/>
                    </a:lnTo>
                    <a:lnTo>
                      <a:pt x="8" y="145"/>
                    </a:lnTo>
                    <a:lnTo>
                      <a:pt x="18" y="164"/>
                    </a:lnTo>
                    <a:lnTo>
                      <a:pt x="31" y="180"/>
                    </a:lnTo>
                    <a:lnTo>
                      <a:pt x="39" y="187"/>
                    </a:lnTo>
                    <a:lnTo>
                      <a:pt x="47" y="193"/>
                    </a:lnTo>
                    <a:lnTo>
                      <a:pt x="55" y="198"/>
                    </a:lnTo>
                    <a:lnTo>
                      <a:pt x="65" y="203"/>
                    </a:lnTo>
                    <a:lnTo>
                      <a:pt x="74" y="207"/>
                    </a:lnTo>
                    <a:lnTo>
                      <a:pt x="85" y="209"/>
                    </a:lnTo>
                    <a:lnTo>
                      <a:pt x="95" y="211"/>
                    </a:lnTo>
                    <a:lnTo>
                      <a:pt x="106" y="2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3" name="Freeform 85"/>
              <p:cNvSpPr>
                <a:spLocks/>
              </p:cNvSpPr>
              <p:nvPr/>
            </p:nvSpPr>
            <p:spPr bwMode="auto">
              <a:xfrm>
                <a:off x="3836206" y="5203825"/>
                <a:ext cx="92075" cy="92075"/>
              </a:xfrm>
              <a:custGeom>
                <a:avLst/>
                <a:gdLst>
                  <a:gd name="T0" fmla="*/ 0 w 115"/>
                  <a:gd name="T1" fmla="*/ 2147483646 h 115"/>
                  <a:gd name="T2" fmla="*/ 2147483646 w 115"/>
                  <a:gd name="T3" fmla="*/ 2147483646 h 115"/>
                  <a:gd name="T4" fmla="*/ 2147483646 w 115"/>
                  <a:gd name="T5" fmla="*/ 2147483646 h 115"/>
                  <a:gd name="T6" fmla="*/ 2147483646 w 115"/>
                  <a:gd name="T7" fmla="*/ 2147483646 h 115"/>
                  <a:gd name="T8" fmla="*/ 2147483646 w 115"/>
                  <a:gd name="T9" fmla="*/ 2147483646 h 115"/>
                  <a:gd name="T10" fmla="*/ 2147483646 w 115"/>
                  <a:gd name="T11" fmla="*/ 2147483646 h 115"/>
                  <a:gd name="T12" fmla="*/ 2147483646 w 115"/>
                  <a:gd name="T13" fmla="*/ 2147483646 h 115"/>
                  <a:gd name="T14" fmla="*/ 2147483646 w 115"/>
                  <a:gd name="T15" fmla="*/ 2147483646 h 115"/>
                  <a:gd name="T16" fmla="*/ 2147483646 w 115"/>
                  <a:gd name="T17" fmla="*/ 2147483646 h 115"/>
                  <a:gd name="T18" fmla="*/ 2147483646 w 115"/>
                  <a:gd name="T19" fmla="*/ 2147483646 h 115"/>
                  <a:gd name="T20" fmla="*/ 2147483646 w 115"/>
                  <a:gd name="T21" fmla="*/ 2147483646 h 115"/>
                  <a:gd name="T22" fmla="*/ 2147483646 w 115"/>
                  <a:gd name="T23" fmla="*/ 0 h 115"/>
                  <a:gd name="T24" fmla="*/ 2147483646 w 115"/>
                  <a:gd name="T25" fmla="*/ 0 h 115"/>
                  <a:gd name="T26" fmla="*/ 2147483646 w 115"/>
                  <a:gd name="T27" fmla="*/ 0 h 115"/>
                  <a:gd name="T28" fmla="*/ 2147483646 w 115"/>
                  <a:gd name="T29" fmla="*/ 2147483646 h 115"/>
                  <a:gd name="T30" fmla="*/ 2147483646 w 115"/>
                  <a:gd name="T31" fmla="*/ 2147483646 h 115"/>
                  <a:gd name="T32" fmla="*/ 2147483646 w 115"/>
                  <a:gd name="T33" fmla="*/ 2147483646 h 115"/>
                  <a:gd name="T34" fmla="*/ 2147483646 w 115"/>
                  <a:gd name="T35" fmla="*/ 2147483646 h 115"/>
                  <a:gd name="T36" fmla="*/ 2147483646 w 115"/>
                  <a:gd name="T37" fmla="*/ 2147483646 h 115"/>
                  <a:gd name="T38" fmla="*/ 2147483646 w 115"/>
                  <a:gd name="T39" fmla="*/ 2147483646 h 115"/>
                  <a:gd name="T40" fmla="*/ 2147483646 w 115"/>
                  <a:gd name="T41" fmla="*/ 2147483646 h 115"/>
                  <a:gd name="T42" fmla="*/ 2147483646 w 115"/>
                  <a:gd name="T43" fmla="*/ 2147483646 h 115"/>
                  <a:gd name="T44" fmla="*/ 2147483646 w 115"/>
                  <a:gd name="T45" fmla="*/ 2147483646 h 115"/>
                  <a:gd name="T46" fmla="*/ 2147483646 w 115"/>
                  <a:gd name="T47" fmla="*/ 2147483646 h 115"/>
                  <a:gd name="T48" fmla="*/ 2147483646 w 115"/>
                  <a:gd name="T49" fmla="*/ 2147483646 h 115"/>
                  <a:gd name="T50" fmla="*/ 2147483646 w 115"/>
                  <a:gd name="T51" fmla="*/ 2147483646 h 115"/>
                  <a:gd name="T52" fmla="*/ 2147483646 w 115"/>
                  <a:gd name="T53" fmla="*/ 2147483646 h 115"/>
                  <a:gd name="T54" fmla="*/ 2147483646 w 115"/>
                  <a:gd name="T55" fmla="*/ 2147483646 h 115"/>
                  <a:gd name="T56" fmla="*/ 2147483646 w 115"/>
                  <a:gd name="T57" fmla="*/ 2147483646 h 115"/>
                  <a:gd name="T58" fmla="*/ 2147483646 w 115"/>
                  <a:gd name="T59" fmla="*/ 2147483646 h 115"/>
                  <a:gd name="T60" fmla="*/ 2147483646 w 115"/>
                  <a:gd name="T61" fmla="*/ 2147483646 h 115"/>
                  <a:gd name="T62" fmla="*/ 2147483646 w 115"/>
                  <a:gd name="T63" fmla="*/ 2147483646 h 115"/>
                  <a:gd name="T64" fmla="*/ 2147483646 w 115"/>
                  <a:gd name="T65" fmla="*/ 2147483646 h 115"/>
                  <a:gd name="T66" fmla="*/ 2147483646 w 115"/>
                  <a:gd name="T67" fmla="*/ 2147483646 h 115"/>
                  <a:gd name="T68" fmla="*/ 2147483646 w 115"/>
                  <a:gd name="T69" fmla="*/ 2147483646 h 115"/>
                  <a:gd name="T70" fmla="*/ 2147483646 w 115"/>
                  <a:gd name="T71" fmla="*/ 2147483646 h 115"/>
                  <a:gd name="T72" fmla="*/ 2147483646 w 115"/>
                  <a:gd name="T73" fmla="*/ 2147483646 h 115"/>
                  <a:gd name="T74" fmla="*/ 2147483646 w 115"/>
                  <a:gd name="T75" fmla="*/ 2147483646 h 115"/>
                  <a:gd name="T76" fmla="*/ 2147483646 w 115"/>
                  <a:gd name="T77" fmla="*/ 2147483646 h 115"/>
                  <a:gd name="T78" fmla="*/ 2147483646 w 115"/>
                  <a:gd name="T79" fmla="*/ 2147483646 h 115"/>
                  <a:gd name="T80" fmla="*/ 2147483646 w 115"/>
                  <a:gd name="T81" fmla="*/ 2147483646 h 115"/>
                  <a:gd name="T82" fmla="*/ 2147483646 w 115"/>
                  <a:gd name="T83" fmla="*/ 2147483646 h 115"/>
                  <a:gd name="T84" fmla="*/ 2147483646 w 115"/>
                  <a:gd name="T85" fmla="*/ 2147483646 h 115"/>
                  <a:gd name="T86" fmla="*/ 2147483646 w 115"/>
                  <a:gd name="T87" fmla="*/ 2147483646 h 115"/>
                  <a:gd name="T88" fmla="*/ 0 w 115"/>
                  <a:gd name="T89" fmla="*/ 2147483646 h 11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5"/>
                  <a:gd name="T136" fmla="*/ 0 h 115"/>
                  <a:gd name="T137" fmla="*/ 115 w 115"/>
                  <a:gd name="T138" fmla="*/ 115 h 11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5" h="115">
                    <a:moveTo>
                      <a:pt x="0" y="57"/>
                    </a:moveTo>
                    <a:lnTo>
                      <a:pt x="1" y="46"/>
                    </a:lnTo>
                    <a:lnTo>
                      <a:pt x="5" y="35"/>
                    </a:lnTo>
                    <a:lnTo>
                      <a:pt x="9" y="25"/>
                    </a:lnTo>
                    <a:lnTo>
                      <a:pt x="17" y="17"/>
                    </a:lnTo>
                    <a:lnTo>
                      <a:pt x="22" y="12"/>
                    </a:lnTo>
                    <a:lnTo>
                      <a:pt x="25" y="9"/>
                    </a:lnTo>
                    <a:lnTo>
                      <a:pt x="30" y="6"/>
                    </a:lnTo>
                    <a:lnTo>
                      <a:pt x="36" y="4"/>
                    </a:lnTo>
                    <a:lnTo>
                      <a:pt x="40" y="2"/>
                    </a:lnTo>
                    <a:lnTo>
                      <a:pt x="46" y="1"/>
                    </a:lnTo>
                    <a:lnTo>
                      <a:pt x="52" y="0"/>
                    </a:lnTo>
                    <a:lnTo>
                      <a:pt x="58" y="0"/>
                    </a:lnTo>
                    <a:lnTo>
                      <a:pt x="63" y="0"/>
                    </a:lnTo>
                    <a:lnTo>
                      <a:pt x="69" y="1"/>
                    </a:lnTo>
                    <a:lnTo>
                      <a:pt x="74" y="2"/>
                    </a:lnTo>
                    <a:lnTo>
                      <a:pt x="79" y="4"/>
                    </a:lnTo>
                    <a:lnTo>
                      <a:pt x="84" y="6"/>
                    </a:lnTo>
                    <a:lnTo>
                      <a:pt x="90" y="9"/>
                    </a:lnTo>
                    <a:lnTo>
                      <a:pt x="93" y="12"/>
                    </a:lnTo>
                    <a:lnTo>
                      <a:pt x="98" y="17"/>
                    </a:lnTo>
                    <a:lnTo>
                      <a:pt x="105" y="25"/>
                    </a:lnTo>
                    <a:lnTo>
                      <a:pt x="111" y="35"/>
                    </a:lnTo>
                    <a:lnTo>
                      <a:pt x="114" y="46"/>
                    </a:lnTo>
                    <a:lnTo>
                      <a:pt x="115" y="57"/>
                    </a:lnTo>
                    <a:lnTo>
                      <a:pt x="114" y="69"/>
                    </a:lnTo>
                    <a:lnTo>
                      <a:pt x="111" y="80"/>
                    </a:lnTo>
                    <a:lnTo>
                      <a:pt x="105" y="89"/>
                    </a:lnTo>
                    <a:lnTo>
                      <a:pt x="98" y="97"/>
                    </a:lnTo>
                    <a:lnTo>
                      <a:pt x="90" y="106"/>
                    </a:lnTo>
                    <a:lnTo>
                      <a:pt x="79" y="110"/>
                    </a:lnTo>
                    <a:lnTo>
                      <a:pt x="69" y="114"/>
                    </a:lnTo>
                    <a:lnTo>
                      <a:pt x="58" y="115"/>
                    </a:lnTo>
                    <a:lnTo>
                      <a:pt x="52" y="115"/>
                    </a:lnTo>
                    <a:lnTo>
                      <a:pt x="46" y="114"/>
                    </a:lnTo>
                    <a:lnTo>
                      <a:pt x="40" y="112"/>
                    </a:lnTo>
                    <a:lnTo>
                      <a:pt x="36" y="110"/>
                    </a:lnTo>
                    <a:lnTo>
                      <a:pt x="30" y="108"/>
                    </a:lnTo>
                    <a:lnTo>
                      <a:pt x="25" y="106"/>
                    </a:lnTo>
                    <a:lnTo>
                      <a:pt x="22" y="102"/>
                    </a:lnTo>
                    <a:lnTo>
                      <a:pt x="17" y="97"/>
                    </a:lnTo>
                    <a:lnTo>
                      <a:pt x="9" y="89"/>
                    </a:lnTo>
                    <a:lnTo>
                      <a:pt x="5" y="79"/>
                    </a:lnTo>
                    <a:lnTo>
                      <a:pt x="1" y="69"/>
                    </a:lnTo>
                    <a:lnTo>
                      <a:pt x="0" y="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4" name="Freeform 82"/>
              <p:cNvSpPr>
                <a:spLocks/>
              </p:cNvSpPr>
              <p:nvPr/>
            </p:nvSpPr>
            <p:spPr bwMode="auto">
              <a:xfrm>
                <a:off x="3535363" y="5203825"/>
                <a:ext cx="90488" cy="92075"/>
              </a:xfrm>
              <a:custGeom>
                <a:avLst/>
                <a:gdLst>
                  <a:gd name="T0" fmla="*/ 0 w 114"/>
                  <a:gd name="T1" fmla="*/ 2147483646 h 115"/>
                  <a:gd name="T2" fmla="*/ 2147483646 w 114"/>
                  <a:gd name="T3" fmla="*/ 2147483646 h 115"/>
                  <a:gd name="T4" fmla="*/ 2147483646 w 114"/>
                  <a:gd name="T5" fmla="*/ 2147483646 h 115"/>
                  <a:gd name="T6" fmla="*/ 2147483646 w 114"/>
                  <a:gd name="T7" fmla="*/ 2147483646 h 115"/>
                  <a:gd name="T8" fmla="*/ 2147483646 w 114"/>
                  <a:gd name="T9" fmla="*/ 2147483646 h 115"/>
                  <a:gd name="T10" fmla="*/ 2147483646 w 114"/>
                  <a:gd name="T11" fmla="*/ 2147483646 h 115"/>
                  <a:gd name="T12" fmla="*/ 2147483646 w 114"/>
                  <a:gd name="T13" fmla="*/ 2147483646 h 115"/>
                  <a:gd name="T14" fmla="*/ 2147483646 w 114"/>
                  <a:gd name="T15" fmla="*/ 2147483646 h 115"/>
                  <a:gd name="T16" fmla="*/ 2147483646 w 114"/>
                  <a:gd name="T17" fmla="*/ 2147483646 h 115"/>
                  <a:gd name="T18" fmla="*/ 2147483646 w 114"/>
                  <a:gd name="T19" fmla="*/ 2147483646 h 115"/>
                  <a:gd name="T20" fmla="*/ 2147483646 w 114"/>
                  <a:gd name="T21" fmla="*/ 2147483646 h 115"/>
                  <a:gd name="T22" fmla="*/ 2147483646 w 114"/>
                  <a:gd name="T23" fmla="*/ 0 h 115"/>
                  <a:gd name="T24" fmla="*/ 2147483646 w 114"/>
                  <a:gd name="T25" fmla="*/ 0 h 115"/>
                  <a:gd name="T26" fmla="*/ 2147483646 w 114"/>
                  <a:gd name="T27" fmla="*/ 0 h 115"/>
                  <a:gd name="T28" fmla="*/ 2147483646 w 114"/>
                  <a:gd name="T29" fmla="*/ 2147483646 h 115"/>
                  <a:gd name="T30" fmla="*/ 2147483646 w 114"/>
                  <a:gd name="T31" fmla="*/ 2147483646 h 115"/>
                  <a:gd name="T32" fmla="*/ 2147483646 w 114"/>
                  <a:gd name="T33" fmla="*/ 2147483646 h 115"/>
                  <a:gd name="T34" fmla="*/ 2147483646 w 114"/>
                  <a:gd name="T35" fmla="*/ 2147483646 h 115"/>
                  <a:gd name="T36" fmla="*/ 2147483646 w 114"/>
                  <a:gd name="T37" fmla="*/ 2147483646 h 115"/>
                  <a:gd name="T38" fmla="*/ 2147483646 w 114"/>
                  <a:gd name="T39" fmla="*/ 2147483646 h 115"/>
                  <a:gd name="T40" fmla="*/ 2147483646 w 114"/>
                  <a:gd name="T41" fmla="*/ 2147483646 h 115"/>
                  <a:gd name="T42" fmla="*/ 2147483646 w 114"/>
                  <a:gd name="T43" fmla="*/ 2147483646 h 115"/>
                  <a:gd name="T44" fmla="*/ 2147483646 w 114"/>
                  <a:gd name="T45" fmla="*/ 2147483646 h 115"/>
                  <a:gd name="T46" fmla="*/ 2147483646 w 114"/>
                  <a:gd name="T47" fmla="*/ 2147483646 h 115"/>
                  <a:gd name="T48" fmla="*/ 2147483646 w 114"/>
                  <a:gd name="T49" fmla="*/ 2147483646 h 115"/>
                  <a:gd name="T50" fmla="*/ 2147483646 w 114"/>
                  <a:gd name="T51" fmla="*/ 2147483646 h 115"/>
                  <a:gd name="T52" fmla="*/ 2147483646 w 114"/>
                  <a:gd name="T53" fmla="*/ 2147483646 h 115"/>
                  <a:gd name="T54" fmla="*/ 2147483646 w 114"/>
                  <a:gd name="T55" fmla="*/ 2147483646 h 115"/>
                  <a:gd name="T56" fmla="*/ 2147483646 w 114"/>
                  <a:gd name="T57" fmla="*/ 2147483646 h 115"/>
                  <a:gd name="T58" fmla="*/ 2147483646 w 114"/>
                  <a:gd name="T59" fmla="*/ 2147483646 h 115"/>
                  <a:gd name="T60" fmla="*/ 2147483646 w 114"/>
                  <a:gd name="T61" fmla="*/ 2147483646 h 115"/>
                  <a:gd name="T62" fmla="*/ 2147483646 w 114"/>
                  <a:gd name="T63" fmla="*/ 2147483646 h 115"/>
                  <a:gd name="T64" fmla="*/ 2147483646 w 114"/>
                  <a:gd name="T65" fmla="*/ 2147483646 h 115"/>
                  <a:gd name="T66" fmla="*/ 2147483646 w 114"/>
                  <a:gd name="T67" fmla="*/ 2147483646 h 115"/>
                  <a:gd name="T68" fmla="*/ 2147483646 w 114"/>
                  <a:gd name="T69" fmla="*/ 2147483646 h 115"/>
                  <a:gd name="T70" fmla="*/ 2147483646 w 114"/>
                  <a:gd name="T71" fmla="*/ 2147483646 h 115"/>
                  <a:gd name="T72" fmla="*/ 2147483646 w 114"/>
                  <a:gd name="T73" fmla="*/ 2147483646 h 115"/>
                  <a:gd name="T74" fmla="*/ 2147483646 w 114"/>
                  <a:gd name="T75" fmla="*/ 2147483646 h 115"/>
                  <a:gd name="T76" fmla="*/ 2147483646 w 114"/>
                  <a:gd name="T77" fmla="*/ 2147483646 h 115"/>
                  <a:gd name="T78" fmla="*/ 2147483646 w 114"/>
                  <a:gd name="T79" fmla="*/ 2147483646 h 115"/>
                  <a:gd name="T80" fmla="*/ 2147483646 w 114"/>
                  <a:gd name="T81" fmla="*/ 2147483646 h 115"/>
                  <a:gd name="T82" fmla="*/ 2147483646 w 114"/>
                  <a:gd name="T83" fmla="*/ 2147483646 h 115"/>
                  <a:gd name="T84" fmla="*/ 2147483646 w 114"/>
                  <a:gd name="T85" fmla="*/ 2147483646 h 115"/>
                  <a:gd name="T86" fmla="*/ 2147483646 w 114"/>
                  <a:gd name="T87" fmla="*/ 2147483646 h 115"/>
                  <a:gd name="T88" fmla="*/ 0 w 114"/>
                  <a:gd name="T89" fmla="*/ 2147483646 h 11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4"/>
                  <a:gd name="T136" fmla="*/ 0 h 115"/>
                  <a:gd name="T137" fmla="*/ 114 w 114"/>
                  <a:gd name="T138" fmla="*/ 115 h 11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4" h="115">
                    <a:moveTo>
                      <a:pt x="0" y="57"/>
                    </a:moveTo>
                    <a:lnTo>
                      <a:pt x="1" y="46"/>
                    </a:lnTo>
                    <a:lnTo>
                      <a:pt x="5" y="35"/>
                    </a:lnTo>
                    <a:lnTo>
                      <a:pt x="9" y="25"/>
                    </a:lnTo>
                    <a:lnTo>
                      <a:pt x="16" y="17"/>
                    </a:lnTo>
                    <a:lnTo>
                      <a:pt x="21" y="12"/>
                    </a:lnTo>
                    <a:lnTo>
                      <a:pt x="26" y="9"/>
                    </a:lnTo>
                    <a:lnTo>
                      <a:pt x="30" y="6"/>
                    </a:lnTo>
                    <a:lnTo>
                      <a:pt x="36" y="4"/>
                    </a:lnTo>
                    <a:lnTo>
                      <a:pt x="41" y="2"/>
                    </a:lnTo>
                    <a:lnTo>
                      <a:pt x="46" y="1"/>
                    </a:lnTo>
                    <a:lnTo>
                      <a:pt x="52" y="0"/>
                    </a:lnTo>
                    <a:lnTo>
                      <a:pt x="58" y="0"/>
                    </a:lnTo>
                    <a:lnTo>
                      <a:pt x="64" y="0"/>
                    </a:lnTo>
                    <a:lnTo>
                      <a:pt x="69" y="1"/>
                    </a:lnTo>
                    <a:lnTo>
                      <a:pt x="74" y="2"/>
                    </a:lnTo>
                    <a:lnTo>
                      <a:pt x="80" y="4"/>
                    </a:lnTo>
                    <a:lnTo>
                      <a:pt x="84" y="6"/>
                    </a:lnTo>
                    <a:lnTo>
                      <a:pt x="89" y="9"/>
                    </a:lnTo>
                    <a:lnTo>
                      <a:pt x="94" y="12"/>
                    </a:lnTo>
                    <a:lnTo>
                      <a:pt x="98" y="17"/>
                    </a:lnTo>
                    <a:lnTo>
                      <a:pt x="105" y="25"/>
                    </a:lnTo>
                    <a:lnTo>
                      <a:pt x="110" y="35"/>
                    </a:lnTo>
                    <a:lnTo>
                      <a:pt x="113" y="46"/>
                    </a:lnTo>
                    <a:lnTo>
                      <a:pt x="114" y="57"/>
                    </a:lnTo>
                    <a:lnTo>
                      <a:pt x="113" y="69"/>
                    </a:lnTo>
                    <a:lnTo>
                      <a:pt x="110" y="80"/>
                    </a:lnTo>
                    <a:lnTo>
                      <a:pt x="105" y="89"/>
                    </a:lnTo>
                    <a:lnTo>
                      <a:pt x="98" y="97"/>
                    </a:lnTo>
                    <a:lnTo>
                      <a:pt x="89" y="106"/>
                    </a:lnTo>
                    <a:lnTo>
                      <a:pt x="80" y="110"/>
                    </a:lnTo>
                    <a:lnTo>
                      <a:pt x="69" y="114"/>
                    </a:lnTo>
                    <a:lnTo>
                      <a:pt x="58" y="115"/>
                    </a:lnTo>
                    <a:lnTo>
                      <a:pt x="52" y="115"/>
                    </a:lnTo>
                    <a:lnTo>
                      <a:pt x="46" y="114"/>
                    </a:lnTo>
                    <a:lnTo>
                      <a:pt x="41" y="112"/>
                    </a:lnTo>
                    <a:lnTo>
                      <a:pt x="36" y="110"/>
                    </a:lnTo>
                    <a:lnTo>
                      <a:pt x="30" y="108"/>
                    </a:lnTo>
                    <a:lnTo>
                      <a:pt x="26" y="106"/>
                    </a:lnTo>
                    <a:lnTo>
                      <a:pt x="21" y="102"/>
                    </a:lnTo>
                    <a:lnTo>
                      <a:pt x="16" y="97"/>
                    </a:lnTo>
                    <a:lnTo>
                      <a:pt x="9" y="89"/>
                    </a:lnTo>
                    <a:lnTo>
                      <a:pt x="5" y="79"/>
                    </a:lnTo>
                    <a:lnTo>
                      <a:pt x="1" y="69"/>
                    </a:lnTo>
                    <a:lnTo>
                      <a:pt x="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cxnSp>
          <p:nvCxnSpPr>
            <p:cNvPr id="35" name="Straight Connector 86"/>
            <p:cNvCxnSpPr>
              <a:cxnSpLocks noChangeShapeType="1"/>
            </p:cNvCxnSpPr>
            <p:nvPr/>
          </p:nvCxnSpPr>
          <p:spPr bwMode="auto">
            <a:xfrm rot="5400000" flipH="1" flipV="1">
              <a:off x="3259137" y="5055951"/>
              <a:ext cx="338454" cy="3332"/>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36" name="Straight Connector 87"/>
            <p:cNvCxnSpPr>
              <a:cxnSpLocks noChangeShapeType="1"/>
            </p:cNvCxnSpPr>
            <p:nvPr/>
          </p:nvCxnSpPr>
          <p:spPr bwMode="auto">
            <a:xfrm rot="5400000" flipH="1" flipV="1">
              <a:off x="3950432" y="5148266"/>
              <a:ext cx="169069" cy="2377"/>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37" name="Straight Connector 88"/>
            <p:cNvCxnSpPr>
              <a:cxnSpLocks noChangeShapeType="1"/>
            </p:cNvCxnSpPr>
            <p:nvPr/>
          </p:nvCxnSpPr>
          <p:spPr bwMode="auto">
            <a:xfrm rot="16200000" flipV="1">
              <a:off x="3905223" y="4938747"/>
              <a:ext cx="171453" cy="90421"/>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38" name="Straight Connector 89"/>
            <p:cNvCxnSpPr>
              <a:cxnSpLocks noChangeShapeType="1"/>
            </p:cNvCxnSpPr>
            <p:nvPr/>
          </p:nvCxnSpPr>
          <p:spPr bwMode="auto">
            <a:xfrm rot="5400000" flipH="1" flipV="1">
              <a:off x="3836160" y="4995898"/>
              <a:ext cx="169069" cy="2377"/>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39" name="Straight Connector 90"/>
            <p:cNvCxnSpPr>
              <a:cxnSpLocks noChangeShapeType="1"/>
            </p:cNvCxnSpPr>
            <p:nvPr/>
          </p:nvCxnSpPr>
          <p:spPr bwMode="auto">
            <a:xfrm>
              <a:off x="3902839" y="5064919"/>
              <a:ext cx="135713" cy="2381"/>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40" name="Straight Connector 91"/>
            <p:cNvCxnSpPr>
              <a:cxnSpLocks noChangeShapeType="1"/>
            </p:cNvCxnSpPr>
            <p:nvPr/>
          </p:nvCxnSpPr>
          <p:spPr bwMode="auto">
            <a:xfrm>
              <a:off x="3412341" y="4900613"/>
              <a:ext cx="542915" cy="2381"/>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grpSp>
      <p:sp>
        <p:nvSpPr>
          <p:cNvPr id="47" name="Arc 46"/>
          <p:cNvSpPr/>
          <p:nvPr/>
        </p:nvSpPr>
        <p:spPr bwMode="auto">
          <a:xfrm>
            <a:off x="5568180" y="2707589"/>
            <a:ext cx="3083576" cy="2178211"/>
          </a:xfrm>
          <a:prstGeom prst="arc">
            <a:avLst>
              <a:gd name="adj1" fmla="val 17452429"/>
              <a:gd name="adj2" fmla="val 211498"/>
            </a:avLst>
          </a:prstGeom>
          <a:noFill/>
          <a:ln w="15875" cap="flat" cmpd="sng" algn="ctr">
            <a:solidFill>
              <a:schemeClr val="tx1"/>
            </a:solidFill>
            <a:prstDash val="solid"/>
            <a:round/>
            <a:headEnd type="none" w="med" len="med"/>
            <a:tailEnd type="arrow" w="med" len="med"/>
          </a:ln>
          <a:effectLst/>
        </p:spPr>
        <p:txBody>
          <a:bodyPr/>
          <a:lstStyle/>
          <a:p>
            <a:pPr>
              <a:defRPr/>
            </a:pPr>
            <a:endParaRPr lang="en-US" sz="1350">
              <a:latin typeface="Arial" charset="0"/>
            </a:endParaRPr>
          </a:p>
        </p:txBody>
      </p:sp>
      <p:grpSp>
        <p:nvGrpSpPr>
          <p:cNvPr id="51" name="Group 50">
            <a:extLst>
              <a:ext uri="{FF2B5EF4-FFF2-40B4-BE49-F238E27FC236}">
                <a16:creationId xmlns:a16="http://schemas.microsoft.com/office/drawing/2014/main" id="{7D3EBFC9-EEA7-A544-9552-40980FA28C28}"/>
              </a:ext>
            </a:extLst>
          </p:cNvPr>
          <p:cNvGrpSpPr/>
          <p:nvPr/>
        </p:nvGrpSpPr>
        <p:grpSpPr>
          <a:xfrm>
            <a:off x="5809910" y="5215172"/>
            <a:ext cx="1462097" cy="264259"/>
            <a:chOff x="7095915" y="4918691"/>
            <a:chExt cx="1772238" cy="352345"/>
          </a:xfrm>
        </p:grpSpPr>
        <p:sp>
          <p:nvSpPr>
            <p:cNvPr id="67" name="TextBox 58"/>
            <p:cNvSpPr txBox="1">
              <a:spLocks noChangeArrowheads="1"/>
            </p:cNvSpPr>
            <p:nvPr/>
          </p:nvSpPr>
          <p:spPr bwMode="auto">
            <a:xfrm flipH="1">
              <a:off x="7095915" y="4963260"/>
              <a:ext cx="1772238"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900" dirty="0">
                  <a:latin typeface="Arial" panose="020B0604020202020204" pitchFamily="34" charset="0"/>
                </a:rPr>
                <a:t>RENT THE RUNWAY</a:t>
              </a:r>
            </a:p>
          </p:txBody>
        </p:sp>
        <p:cxnSp>
          <p:nvCxnSpPr>
            <p:cNvPr id="68" name="Straight Connector 99"/>
            <p:cNvCxnSpPr>
              <a:cxnSpLocks noChangeShapeType="1"/>
            </p:cNvCxnSpPr>
            <p:nvPr/>
          </p:nvCxnSpPr>
          <p:spPr bwMode="auto">
            <a:xfrm>
              <a:off x="7180781" y="5258188"/>
              <a:ext cx="1554464" cy="10339"/>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69" name="Straight Connector 100"/>
            <p:cNvCxnSpPr>
              <a:cxnSpLocks noChangeShapeType="1"/>
            </p:cNvCxnSpPr>
            <p:nvPr/>
          </p:nvCxnSpPr>
          <p:spPr bwMode="auto">
            <a:xfrm rot="5400000" flipH="1" flipV="1">
              <a:off x="7048691" y="5106810"/>
              <a:ext cx="293688" cy="6350"/>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70" name="Straight Connector 101"/>
            <p:cNvCxnSpPr>
              <a:cxnSpLocks noChangeShapeType="1"/>
            </p:cNvCxnSpPr>
            <p:nvPr/>
          </p:nvCxnSpPr>
          <p:spPr bwMode="auto">
            <a:xfrm flipV="1">
              <a:off x="7133622" y="4918691"/>
              <a:ext cx="133350" cy="103188"/>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71" name="Straight Connector 102"/>
            <p:cNvCxnSpPr>
              <a:cxnSpLocks noChangeShapeType="1"/>
            </p:cNvCxnSpPr>
            <p:nvPr/>
          </p:nvCxnSpPr>
          <p:spPr bwMode="auto">
            <a:xfrm>
              <a:off x="7266972" y="4926748"/>
              <a:ext cx="1429051" cy="0"/>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72" name="Straight Connector 103"/>
            <p:cNvCxnSpPr>
              <a:cxnSpLocks noChangeShapeType="1"/>
            </p:cNvCxnSpPr>
            <p:nvPr/>
          </p:nvCxnSpPr>
          <p:spPr bwMode="auto">
            <a:xfrm rot="5400000" flipH="1" flipV="1">
              <a:off x="8624586" y="5125185"/>
              <a:ext cx="282575" cy="6350"/>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73" name="Straight Connector 104"/>
            <p:cNvCxnSpPr>
              <a:cxnSpLocks noChangeShapeType="1"/>
            </p:cNvCxnSpPr>
            <p:nvPr/>
          </p:nvCxnSpPr>
          <p:spPr bwMode="auto">
            <a:xfrm flipH="1" flipV="1">
              <a:off x="8688087" y="4926748"/>
              <a:ext cx="134937" cy="104775"/>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grpSp>
      <p:pic>
        <p:nvPicPr>
          <p:cNvPr id="48" name="Picture 47" descr="A picture containing bottle&#10;&#10;Description automatically generated">
            <a:extLst>
              <a:ext uri="{FF2B5EF4-FFF2-40B4-BE49-F238E27FC236}">
                <a16:creationId xmlns:a16="http://schemas.microsoft.com/office/drawing/2014/main" id="{7406806B-F4E1-B040-BD9C-7EC0B522FA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3475" y="2586594"/>
            <a:ext cx="462586" cy="462586"/>
          </a:xfrm>
          <a:prstGeom prst="rect">
            <a:avLst/>
          </a:prstGeom>
        </p:spPr>
      </p:pic>
      <p:sp>
        <p:nvSpPr>
          <p:cNvPr id="75" name="Arc 74">
            <a:extLst>
              <a:ext uri="{FF2B5EF4-FFF2-40B4-BE49-F238E27FC236}">
                <a16:creationId xmlns:a16="http://schemas.microsoft.com/office/drawing/2014/main" id="{BDE0A43F-E428-894F-A03A-DD6A729B8B15}"/>
              </a:ext>
            </a:extLst>
          </p:cNvPr>
          <p:cNvSpPr/>
          <p:nvPr/>
        </p:nvSpPr>
        <p:spPr bwMode="auto">
          <a:xfrm rot="15955304">
            <a:off x="4645739" y="2365311"/>
            <a:ext cx="2477297" cy="3224719"/>
          </a:xfrm>
          <a:prstGeom prst="arc">
            <a:avLst>
              <a:gd name="adj1" fmla="val 16482062"/>
              <a:gd name="adj2" fmla="val 21351362"/>
            </a:avLst>
          </a:prstGeom>
          <a:noFill/>
          <a:ln w="15875" cap="flat" cmpd="sng" algn="ctr">
            <a:solidFill>
              <a:schemeClr val="tx1"/>
            </a:solidFill>
            <a:prstDash val="solid"/>
            <a:round/>
            <a:headEnd type="none" w="med" len="med"/>
            <a:tailEnd type="arrow" w="med" len="med"/>
          </a:ln>
          <a:effectLst/>
        </p:spPr>
        <p:txBody>
          <a:bodyPr/>
          <a:lstStyle/>
          <a:p>
            <a:pPr>
              <a:defRPr/>
            </a:pPr>
            <a:endParaRPr lang="en-US" sz="1350">
              <a:latin typeface="Arial" charset="0"/>
            </a:endParaRPr>
          </a:p>
        </p:txBody>
      </p:sp>
      <p:sp>
        <p:nvSpPr>
          <p:cNvPr id="78" name="Arc 77">
            <a:extLst>
              <a:ext uri="{FF2B5EF4-FFF2-40B4-BE49-F238E27FC236}">
                <a16:creationId xmlns:a16="http://schemas.microsoft.com/office/drawing/2014/main" id="{DD99B237-5B94-9046-8A4E-735C7F05F594}"/>
              </a:ext>
            </a:extLst>
          </p:cNvPr>
          <p:cNvSpPr/>
          <p:nvPr/>
        </p:nvSpPr>
        <p:spPr bwMode="auto">
          <a:xfrm rot="5130913">
            <a:off x="5623149" y="2681786"/>
            <a:ext cx="3319940" cy="2916083"/>
          </a:xfrm>
          <a:prstGeom prst="arc">
            <a:avLst>
              <a:gd name="adj1" fmla="val 17862094"/>
              <a:gd name="adj2" fmla="val 581212"/>
            </a:avLst>
          </a:prstGeom>
          <a:noFill/>
          <a:ln w="15875" cap="flat" cmpd="sng" algn="ctr">
            <a:solidFill>
              <a:schemeClr val="tx1"/>
            </a:solidFill>
            <a:prstDash val="solid"/>
            <a:round/>
            <a:headEnd type="none" w="med" len="med"/>
            <a:tailEnd type="arrow" w="med" len="med"/>
          </a:ln>
          <a:effectLst/>
        </p:spPr>
        <p:txBody>
          <a:bodyPr/>
          <a:lstStyle/>
          <a:p>
            <a:pPr>
              <a:defRPr/>
            </a:pPr>
            <a:endParaRPr lang="en-US" sz="1350">
              <a:latin typeface="Arial" charset="0"/>
            </a:endParaRPr>
          </a:p>
        </p:txBody>
      </p:sp>
      <p:sp>
        <p:nvSpPr>
          <p:cNvPr id="80" name="Arc 79">
            <a:extLst>
              <a:ext uri="{FF2B5EF4-FFF2-40B4-BE49-F238E27FC236}">
                <a16:creationId xmlns:a16="http://schemas.microsoft.com/office/drawing/2014/main" id="{52469B0F-BB7F-C04E-9E41-DFA8C4C46967}"/>
              </a:ext>
            </a:extLst>
          </p:cNvPr>
          <p:cNvSpPr/>
          <p:nvPr/>
        </p:nvSpPr>
        <p:spPr bwMode="auto">
          <a:xfrm rot="10800000">
            <a:off x="4376771" y="3636698"/>
            <a:ext cx="2823363" cy="2178211"/>
          </a:xfrm>
          <a:prstGeom prst="arc">
            <a:avLst>
              <a:gd name="adj1" fmla="val 15933632"/>
              <a:gd name="adj2" fmla="val 21508262"/>
            </a:avLst>
          </a:prstGeom>
          <a:noFill/>
          <a:ln w="15875" cap="flat" cmpd="sng" algn="ctr">
            <a:solidFill>
              <a:schemeClr val="tx1"/>
            </a:solidFill>
            <a:prstDash val="solid"/>
            <a:round/>
            <a:headEnd type="none" w="med" len="med"/>
            <a:tailEnd type="arrow" w="med" len="med"/>
          </a:ln>
          <a:effectLst/>
        </p:spPr>
        <p:txBody>
          <a:bodyPr/>
          <a:lstStyle/>
          <a:p>
            <a:pPr>
              <a:defRPr/>
            </a:pPr>
            <a:endParaRPr lang="en-US" sz="1350">
              <a:latin typeface="Arial" charset="0"/>
            </a:endParaRPr>
          </a:p>
        </p:txBody>
      </p:sp>
      <p:pic>
        <p:nvPicPr>
          <p:cNvPr id="81" name="Picture 80" descr="A picture containing bottle&#10;&#10;Description automatically generated">
            <a:extLst>
              <a:ext uri="{FF2B5EF4-FFF2-40B4-BE49-F238E27FC236}">
                <a16:creationId xmlns:a16="http://schemas.microsoft.com/office/drawing/2014/main" id="{9B309EE7-D36B-FB46-9F32-1EF2BB434F23}"/>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5862513" y="5543437"/>
            <a:ext cx="464044" cy="464044"/>
          </a:xfrm>
          <a:prstGeom prst="rect">
            <a:avLst/>
          </a:prstGeom>
        </p:spPr>
      </p:pic>
      <p:pic>
        <p:nvPicPr>
          <p:cNvPr id="82" name="Picture 81" descr="A picture containing bottle&#10;&#10;Description automatically generated">
            <a:extLst>
              <a:ext uri="{FF2B5EF4-FFF2-40B4-BE49-F238E27FC236}">
                <a16:creationId xmlns:a16="http://schemas.microsoft.com/office/drawing/2014/main" id="{48F424F5-AAA4-A844-8C32-31E1CA048E3D}"/>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5923628" y="5697437"/>
            <a:ext cx="464044" cy="464044"/>
          </a:xfrm>
          <a:prstGeom prst="rect">
            <a:avLst/>
          </a:prstGeom>
        </p:spPr>
      </p:pic>
      <p:pic>
        <p:nvPicPr>
          <p:cNvPr id="83" name="Picture 82" descr="A picture containing bottle&#10;&#10;Description automatically generated">
            <a:extLst>
              <a:ext uri="{FF2B5EF4-FFF2-40B4-BE49-F238E27FC236}">
                <a16:creationId xmlns:a16="http://schemas.microsoft.com/office/drawing/2014/main" id="{A93550DB-61EF-284D-BC82-AA8430BB05A8}"/>
              </a:ext>
            </a:extLst>
          </p:cNvPr>
          <p:cNvPicPr>
            <a:picLocks noChangeAspect="1"/>
          </p:cNvPicPr>
          <p:nvPr/>
        </p:nvPicPr>
        <p:blipFill>
          <a:blip r:embed="rId3"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6241850" y="5542071"/>
            <a:ext cx="464044" cy="464044"/>
          </a:xfrm>
          <a:prstGeom prst="rect">
            <a:avLst/>
          </a:prstGeom>
        </p:spPr>
      </p:pic>
      <p:pic>
        <p:nvPicPr>
          <p:cNvPr id="84" name="Picture 83" descr="A picture containing bottle&#10;&#10;Description automatically generated">
            <a:extLst>
              <a:ext uri="{FF2B5EF4-FFF2-40B4-BE49-F238E27FC236}">
                <a16:creationId xmlns:a16="http://schemas.microsoft.com/office/drawing/2014/main" id="{3AA83E86-926F-1A4D-A6EC-5EFA62826CC5}"/>
              </a:ext>
            </a:extLst>
          </p:cNvPr>
          <p:cNvPicPr>
            <a:picLocks noChangeAspect="1"/>
          </p:cNvPicPr>
          <p:nvPr/>
        </p:nvPicPr>
        <p:blipFill>
          <a:blip r:embed="rId3"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6342703" y="5710158"/>
            <a:ext cx="464044" cy="464044"/>
          </a:xfrm>
          <a:prstGeom prst="rect">
            <a:avLst/>
          </a:prstGeom>
        </p:spPr>
      </p:pic>
      <p:pic>
        <p:nvPicPr>
          <p:cNvPr id="85" name="Picture 84" descr="A picture containing bottle&#10;&#10;Description automatically generated">
            <a:extLst>
              <a:ext uri="{FF2B5EF4-FFF2-40B4-BE49-F238E27FC236}">
                <a16:creationId xmlns:a16="http://schemas.microsoft.com/office/drawing/2014/main" id="{D895F88C-410B-944A-A19A-B8CCBBF2A98C}"/>
              </a:ext>
            </a:extLst>
          </p:cNvPr>
          <p:cNvPicPr>
            <a:picLocks noChangeAspect="1"/>
          </p:cNvPicPr>
          <p:nvPr/>
        </p:nvPicPr>
        <p:blipFill>
          <a:blip r:embed="rId3"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6631997" y="5542070"/>
            <a:ext cx="464044" cy="464044"/>
          </a:xfrm>
          <a:prstGeom prst="rect">
            <a:avLst/>
          </a:prstGeom>
        </p:spPr>
      </p:pic>
      <p:pic>
        <p:nvPicPr>
          <p:cNvPr id="86" name="Picture 85" descr="A picture containing bottle&#10;&#10;Description automatically generated">
            <a:extLst>
              <a:ext uri="{FF2B5EF4-FFF2-40B4-BE49-F238E27FC236}">
                <a16:creationId xmlns:a16="http://schemas.microsoft.com/office/drawing/2014/main" id="{CA614603-B653-9C40-9FB7-9CB5A9062B0B}"/>
              </a:ext>
            </a:extLst>
          </p:cNvPr>
          <p:cNvPicPr>
            <a:picLocks noChangeAspect="1"/>
          </p:cNvPicPr>
          <p:nvPr/>
        </p:nvPicPr>
        <p:blipFill>
          <a:blip r:embed="rId3" cstate="print">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6745632" y="5724350"/>
            <a:ext cx="464044" cy="464044"/>
          </a:xfrm>
          <a:prstGeom prst="rect">
            <a:avLst/>
          </a:prstGeom>
        </p:spPr>
      </p:pic>
      <p:pic>
        <p:nvPicPr>
          <p:cNvPr id="74" name="Picture 73" descr="A picture containing bottle&#10;&#10;Description automatically generated">
            <a:extLst>
              <a:ext uri="{FF2B5EF4-FFF2-40B4-BE49-F238E27FC236}">
                <a16:creationId xmlns:a16="http://schemas.microsoft.com/office/drawing/2014/main" id="{9334D130-FEF9-B444-A7DA-A507AF174990}"/>
              </a:ext>
            </a:extLst>
          </p:cNvPr>
          <p:cNvPicPr>
            <a:picLocks noChangeAspect="1"/>
          </p:cNvPicPr>
          <p:nvPr/>
        </p:nvPicPr>
        <p:blipFill>
          <a:blip r:embed="rId2" cstate="print">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7109968" y="2586594"/>
            <a:ext cx="462586" cy="462586"/>
          </a:xfrm>
          <a:prstGeom prst="rect">
            <a:avLst/>
          </a:prstGeom>
        </p:spPr>
      </p:pic>
      <p:pic>
        <p:nvPicPr>
          <p:cNvPr id="63" name="Picture 62" descr="A picture containing bottle&#10;&#10;Description automatically generated">
            <a:extLst>
              <a:ext uri="{FF2B5EF4-FFF2-40B4-BE49-F238E27FC236}">
                <a16:creationId xmlns:a16="http://schemas.microsoft.com/office/drawing/2014/main" id="{B055296C-82B4-BF45-8AF3-1A73836E4765}"/>
              </a:ext>
            </a:extLst>
          </p:cNvPr>
          <p:cNvPicPr>
            <a:picLocks noChangeAspect="1"/>
          </p:cNvPicPr>
          <p:nvPr/>
        </p:nvPicPr>
        <p:blipFill>
          <a:blip r:embed="rId2" cstate="print">
            <a:duotone>
              <a:prstClr val="black"/>
              <a:srgbClr val="FF40FF">
                <a:tint val="45000"/>
                <a:satMod val="400000"/>
              </a:srgbClr>
            </a:duotone>
            <a:extLst>
              <a:ext uri="{28A0092B-C50C-407E-A947-70E740481C1C}">
                <a14:useLocalDpi xmlns:a14="http://schemas.microsoft.com/office/drawing/2010/main" val="0"/>
              </a:ext>
            </a:extLst>
          </a:blip>
          <a:stretch>
            <a:fillRect/>
          </a:stretch>
        </p:blipFill>
        <p:spPr>
          <a:xfrm>
            <a:off x="6359699" y="2586594"/>
            <a:ext cx="462586" cy="462586"/>
          </a:xfrm>
          <a:prstGeom prst="rect">
            <a:avLst/>
          </a:prstGeom>
        </p:spPr>
      </p:pic>
      <p:pic>
        <p:nvPicPr>
          <p:cNvPr id="64" name="Picture 63" descr="A picture containing bottle&#10;&#10;Description automatically generated">
            <a:extLst>
              <a:ext uri="{FF2B5EF4-FFF2-40B4-BE49-F238E27FC236}">
                <a16:creationId xmlns:a16="http://schemas.microsoft.com/office/drawing/2014/main" id="{8BB2437A-0574-1344-AA36-7616A1AF5988}"/>
              </a:ext>
            </a:extLst>
          </p:cNvPr>
          <p:cNvPicPr>
            <a:picLocks noChangeAspect="1"/>
          </p:cNvPicPr>
          <p:nvPr/>
        </p:nvPicPr>
        <p:blipFill>
          <a:blip r:embed="rId2" cstate="print">
            <a:duotone>
              <a:prstClr val="black"/>
              <a:srgbClr val="FF9300">
                <a:tint val="45000"/>
                <a:satMod val="400000"/>
              </a:srgbClr>
            </a:duotone>
            <a:extLst>
              <a:ext uri="{28A0092B-C50C-407E-A947-70E740481C1C}">
                <a14:useLocalDpi xmlns:a14="http://schemas.microsoft.com/office/drawing/2010/main" val="0"/>
              </a:ext>
            </a:extLst>
          </a:blip>
          <a:stretch>
            <a:fillRect/>
          </a:stretch>
        </p:blipFill>
        <p:spPr>
          <a:xfrm>
            <a:off x="6738802" y="2586594"/>
            <a:ext cx="462586" cy="462586"/>
          </a:xfrm>
          <a:prstGeom prst="rect">
            <a:avLst/>
          </a:prstGeom>
        </p:spPr>
      </p:pic>
      <p:sp>
        <p:nvSpPr>
          <p:cNvPr id="5" name="Title 4">
            <a:extLst>
              <a:ext uri="{FF2B5EF4-FFF2-40B4-BE49-F238E27FC236}">
                <a16:creationId xmlns:a16="http://schemas.microsoft.com/office/drawing/2014/main" id="{BB57CC3F-2A84-1C4A-9FCD-471708C53068}"/>
              </a:ext>
            </a:extLst>
          </p:cNvPr>
          <p:cNvSpPr>
            <a:spLocks noGrp="1"/>
          </p:cNvSpPr>
          <p:nvPr>
            <p:ph type="title"/>
          </p:nvPr>
        </p:nvSpPr>
        <p:spPr/>
        <p:txBody>
          <a:bodyPr/>
          <a:lstStyle/>
          <a:p>
            <a:r>
              <a:rPr lang="en-US" b="1" dirty="0"/>
              <a:t>Rent the Runway</a:t>
            </a:r>
          </a:p>
        </p:txBody>
      </p:sp>
      <p:sp>
        <p:nvSpPr>
          <p:cNvPr id="65" name="Slide Number Placeholder 3">
            <a:extLst>
              <a:ext uri="{FF2B5EF4-FFF2-40B4-BE49-F238E27FC236}">
                <a16:creationId xmlns:a16="http://schemas.microsoft.com/office/drawing/2014/main" id="{FACB8D3D-2D92-744D-9F30-EF56669CA7F0}"/>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9</a:t>
            </a:fld>
            <a:endParaRPr lang="en-US" dirty="0"/>
          </a:p>
        </p:txBody>
      </p:sp>
    </p:spTree>
    <p:extLst>
      <p:ext uri="{BB962C8B-B14F-4D97-AF65-F5344CB8AC3E}">
        <p14:creationId xmlns:p14="http://schemas.microsoft.com/office/powerpoint/2010/main" val="378245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2.77778E-6 1.48148E-6 C 0.00382 0.00046 0.00782 0.00139 0.01163 0.00185 C 0.02309 0.00278 0.03473 0.00278 0.04636 0.0037 C 0.04896 0.00417 0.06285 0.00926 0.06354 0.00972 L 0.06893 0.01157 C 0.07066 0.01227 0.07257 0.01296 0.07413 0.01366 L 0.08629 0.01944 C 0.08629 0.01967 0.0941 0.02361 0.0941 0.02361 C 0.09549 0.025 0.0967 0.02662 0.09809 0.02754 C 0.09931 0.02847 0.10104 0.02847 0.10209 0.0294 C 0.10209 0.02963 0.11198 0.03935 0.11424 0.04143 C 0.11528 0.04259 0.11702 0.04375 0.11806 0.04537 C 0.12084 0.04954 0.12396 0.05254 0.12604 0.05741 C 0.12934 0.06528 0.12743 0.0618 0.13282 0.06713 L 0.14601 0.09722 L 0.14861 0.10301 L 0.15139 0.10903 L 0.1566 0.13264 C 0.15695 0.13472 0.15712 0.1368 0.15782 0.13889 L 0.16059 0.14467 L 0.1632 0.16065 C 0.16354 0.16319 0.16424 0.16574 0.16459 0.16852 C 0.16632 0.18217 0.16563 0.175 0.16719 0.19028 C 0.16893 0.22824 0.16945 0.22268 0.16719 0.26782 C 0.16702 0.27037 0.16632 0.27315 0.16598 0.27569 C 0.16389 0.29097 0.16528 0.28403 0.1632 0.29768 C 0.16233 0.30278 0.16129 0.3081 0.16059 0.31342 C 0.16025 0.3162 0.1592 0.32592 0.15782 0.3294 C 0.15625 0.33356 0.15261 0.34143 0.15261 0.34167 C 0.14931 0.35625 0.15365 0.33796 0.14861 0.35301 C 0.14549 0.36319 0.15035 0.35856 0.14202 0.37106 L 0.12986 0.38912 C 0.12865 0.39097 0.12761 0.39352 0.12604 0.39491 C 0.12466 0.39629 0.12327 0.39722 0.12205 0.39884 C 0.12066 0.40069 0.11962 0.40278 0.11806 0.40486 C 0.11667 0.40648 0.11528 0.40717 0.11424 0.40856 C 0.1125 0.41065 0.11146 0.41296 0.11025 0.41481 C 0.09497 0.43241 0.10782 0.41759 0.09809 0.42477 C 0.08785 0.43241 0.10018 0.42546 0.09011 0.43079 C 0.0875 0.43333 0.08507 0.43704 0.08212 0.43842 L 0.06216 0.44838 L 0.05816 0.45046 C 0.05695 0.45116 0.05556 0.45208 0.05417 0.45254 C 0.05052 0.45324 0.04723 0.4537 0.04358 0.4544 C 0.03837 0.45555 0.03282 0.45579 0.02778 0.45833 C 0.02639 0.45903 0.02518 0.46018 0.02361 0.46042 C 0.01806 0.46111 0.01216 0.46042 0.00643 0.46042 L 0.00643 0.46065 L 0.00643 0.46042 " pathEditMode="relative" rAng="0" ptsTypes="AAAAAAAAAAAAAAAAAAAAAAAAAAAAAAAAAAAAAAAAAAAAAAAAAA">
                                      <p:cBhvr>
                                        <p:cTn id="6" dur="5000" fill="hold"/>
                                        <p:tgtEl>
                                          <p:spTgt spid="74"/>
                                        </p:tgtEl>
                                        <p:attrNameLst>
                                          <p:attrName>ppt_x</p:attrName>
                                          <p:attrName>ppt_y</p:attrName>
                                        </p:attrNameLst>
                                      </p:cBhvr>
                                      <p:rCtr x="8420" y="23032"/>
                                    </p:animMotion>
                                  </p:childTnLst>
                                </p:cTn>
                              </p:par>
                            </p:childTnLst>
                          </p:cTn>
                        </p:par>
                        <p:par>
                          <p:cTn id="7" fill="hold">
                            <p:stCondLst>
                              <p:cond delay="5000"/>
                            </p:stCondLst>
                            <p:childTnLst>
                              <p:par>
                                <p:cTn id="8" presetID="0" presetClass="path" presetSubtype="0" accel="50000" decel="50000" fill="hold" nodeType="afterEffect">
                                  <p:stCondLst>
                                    <p:cond delay="0"/>
                                  </p:stCondLst>
                                  <p:childTnLst>
                                    <p:animMotion origin="layout" path="M -0.04913 -0.02106 L -0.04913 -0.02083 C -0.05295 -0.0199 -0.05677 -0.01736 -0.06094 -0.01689 C -0.06684 -0.01689 -0.07292 -0.01828 -0.07917 -0.01921 C -0.08385 -0.0199 -0.08854 -0.02106 -0.0934 -0.02291 C -0.09861 -0.025 -0.10139 -0.02731 -0.10642 -0.02847 C -0.10955 -0.02916 -0.1125 -0.02963 -0.11562 -0.03032 C -0.11736 -0.03102 -0.1191 -0.03171 -0.12083 -0.03217 C -0.12083 -0.03194 -0.13073 -0.0368 -0.13246 -0.03796 L -0.13646 -0.03958 L -0.14045 -0.04166 C -0.14931 -0.05023 -0.14514 -0.04768 -0.15191 -0.05092 C -0.15781 -0.06365 -0.15104 -0.05139 -0.15851 -0.05856 C -0.16007 -0.05995 -0.16094 -0.0625 -0.1625 -0.06412 C -0.16371 -0.06551 -0.1651 -0.06643 -0.16632 -0.06805 C -0.16736 -0.06967 -0.16788 -0.07199 -0.16892 -0.07361 C -0.17014 -0.07523 -0.17187 -0.07569 -0.17292 -0.07708 C -0.18246 -0.09305 -0.17552 -0.0831 -0.17951 -0.09444 C -0.18021 -0.09606 -0.18125 -0.09814 -0.18194 -0.1 C -0.18542 -0.11412 -0.18073 -0.09652 -0.18594 -0.11134 C -0.18646 -0.11296 -0.18663 -0.11504 -0.18733 -0.11643 C -0.18871 -0.1206 -0.19253 -0.12801 -0.19253 -0.12777 C -0.19722 -0.14861 -0.18941 -0.11736 -0.19618 -0.13935 C -0.1974 -0.14282 -0.19826 -0.14652 -0.19896 -0.15069 C -0.20139 -0.16389 -0.19931 -0.15254 -0.20156 -0.16944 C -0.20191 -0.17245 -0.20243 -0.17523 -0.20295 -0.1787 C -0.20399 -0.18842 -0.20451 -0.19352 -0.20521 -0.20324 C -0.20503 -0.2287 -0.20486 -0.25439 -0.20417 -0.28009 C -0.20399 -0.29421 -0.20295 -0.29699 -0.20017 -0.31018 C -0.19983 -0.3118 -0.19948 -0.31389 -0.19896 -0.31574 C -0.19826 -0.31782 -0.19722 -0.31944 -0.19618 -0.32152 C -0.19306 -0.33564 -0.1974 -0.31805 -0.19253 -0.33264 C -0.19167 -0.33426 -0.19167 -0.33657 -0.19097 -0.33819 C -0.18663 -0.35 -0.18785 -0.34791 -0.18194 -0.35324 C -0.17969 -0.36296 -0.18229 -0.35532 -0.17674 -0.36435 C -0.17153 -0.37407 -0.17743 -0.36689 -0.17031 -0.37407 C -0.16944 -0.37569 -0.16875 -0.37777 -0.16771 -0.37986 C -0.16111 -0.39004 -0.16198 -0.38912 -0.1559 -0.39467 C -0.15521 -0.39629 -0.15451 -0.39884 -0.15347 -0.40023 C -0.15104 -0.40324 -0.14809 -0.40532 -0.14566 -0.40764 L -0.13767 -0.41504 C -0.13646 -0.41643 -0.13524 -0.41828 -0.13385 -0.41921 L -0.12604 -0.42268 C -0.12448 -0.42407 -0.12344 -0.42546 -0.12205 -0.42639 C -0.12101 -0.42731 -0.11944 -0.42754 -0.11823 -0.42847 C -0.10486 -0.43912 -0.11528 -0.43333 -0.10642 -0.43773 C -0.10521 -0.43889 -0.10399 -0.44051 -0.1026 -0.44143 C -0.1 -0.44328 -0.09462 -0.44537 -0.09462 -0.44514 C -0.0934 -0.44676 -0.09219 -0.44814 -0.09062 -0.44907 C -0.08385 -0.45347 -0.08021 -0.4537 -0.0724 -0.45486 C -0.06736 -0.45532 -0.06215 -0.45578 -0.05694 -0.45648 C -0.04045 -0.45902 -0.05521 -0.45856 -0.03837 -0.45856 L -0.03837 -0.45833 " pathEditMode="relative" rAng="0" ptsTypes="AAAAAAAAAAAAAAAAAAAAAAAAAAAAAAAAAAAAAAAAAAAAAAAAAAAAA">
                                      <p:cBhvr>
                                        <p:cTn id="9" dur="5000" fill="hold"/>
                                        <p:tgtEl>
                                          <p:spTgt spid="82"/>
                                        </p:tgtEl>
                                        <p:attrNameLst>
                                          <p:attrName>ppt_x</p:attrName>
                                          <p:attrName>ppt_y</p:attrName>
                                        </p:attrNameLst>
                                      </p:cBhvr>
                                      <p:rCtr x="-7274" y="-2166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0032" y="1685031"/>
            <a:ext cx="4259834" cy="4467332"/>
          </a:xfrm>
        </p:spPr>
        <p:txBody>
          <a:bodyPr>
            <a:noAutofit/>
          </a:bodyPr>
          <a:lstStyle/>
          <a:p>
            <a:pPr marL="0" indent="0">
              <a:buNone/>
              <a:defRPr/>
            </a:pPr>
            <a:r>
              <a:rPr lang="en-US" sz="1600" b="1" dirty="0"/>
              <a:t>Problem Data:</a:t>
            </a:r>
          </a:p>
          <a:p>
            <a:pPr marL="0" indent="0">
              <a:buNone/>
              <a:defRPr/>
            </a:pPr>
            <a:r>
              <a:rPr lang="en-US" sz="1600" dirty="0"/>
              <a:t>Subscriber base is 100,000</a:t>
            </a:r>
          </a:p>
          <a:p>
            <a:pPr marL="0" indent="0">
              <a:buNone/>
              <a:defRPr/>
            </a:pPr>
            <a:r>
              <a:rPr lang="en-US" sz="1600" dirty="0"/>
              <a:t>Subscription plan is 4 apparel items out </a:t>
            </a:r>
            <a:br>
              <a:rPr lang="en-US" sz="1600" dirty="0"/>
            </a:br>
            <a:r>
              <a:rPr lang="en-US" sz="1600" dirty="0"/>
              <a:t>(at home or in the mail) at-a-time</a:t>
            </a:r>
          </a:p>
          <a:p>
            <a:pPr marL="0" indent="0">
              <a:buNone/>
              <a:defRPr/>
            </a:pPr>
            <a:r>
              <a:rPr lang="en-US" sz="1600" dirty="0"/>
              <a:t>Average shipping time = 2 days each way</a:t>
            </a:r>
          </a:p>
          <a:p>
            <a:pPr marL="0" indent="0">
              <a:buNone/>
              <a:defRPr/>
            </a:pPr>
            <a:r>
              <a:rPr lang="en-US" sz="1600" dirty="0"/>
              <a:t>RTR ships 15,000 items per day on average from its processing facility/warehouse</a:t>
            </a:r>
          </a:p>
          <a:p>
            <a:pPr marL="0" indent="0">
              <a:buNone/>
              <a:defRPr/>
            </a:pPr>
            <a:r>
              <a:rPr lang="en-US" sz="1600" dirty="0"/>
              <a:t>Total RTR inventory is 700,000 items</a:t>
            </a:r>
          </a:p>
          <a:p>
            <a:endParaRPr lang="en-US" sz="1600" dirty="0"/>
          </a:p>
        </p:txBody>
      </p:sp>
      <p:sp>
        <p:nvSpPr>
          <p:cNvPr id="4" name="Content Placeholder 3"/>
          <p:cNvSpPr>
            <a:spLocks noGrp="1"/>
          </p:cNvSpPr>
          <p:nvPr>
            <p:ph sz="half" idx="2"/>
          </p:nvPr>
        </p:nvSpPr>
        <p:spPr>
          <a:xfrm>
            <a:off x="4622892" y="1708548"/>
            <a:ext cx="4126345" cy="3054766"/>
          </a:xfrm>
        </p:spPr>
        <p:txBody>
          <a:bodyPr>
            <a:noAutofit/>
          </a:bodyPr>
          <a:lstStyle/>
          <a:p>
            <a:pPr marL="0" indent="0">
              <a:buNone/>
              <a:defRPr/>
            </a:pPr>
            <a:r>
              <a:rPr lang="en-US" sz="1600" b="1" dirty="0"/>
              <a:t>Questions:</a:t>
            </a:r>
          </a:p>
          <a:p>
            <a:pPr marL="0" indent="0">
              <a:buNone/>
              <a:defRPr/>
            </a:pPr>
            <a:r>
              <a:rPr lang="en-US" sz="1600" dirty="0"/>
              <a:t>1. How much inventory on average is in transit, with customers, and in RTR’s processing facility/warehouse?</a:t>
            </a:r>
          </a:p>
          <a:p>
            <a:pPr marL="0" indent="0">
              <a:buNone/>
              <a:defRPr/>
            </a:pPr>
            <a:r>
              <a:rPr lang="en-US" sz="1600" dirty="0"/>
              <a:t>2. How long does a customer keep an apparel item on average?</a:t>
            </a:r>
          </a:p>
          <a:p>
            <a:pPr marL="0" indent="0">
              <a:buNone/>
              <a:defRPr/>
            </a:pPr>
            <a:r>
              <a:rPr lang="en-US" sz="1600" dirty="0"/>
              <a:t>3. What is the average time an apparel item spends in their processing facility?</a:t>
            </a:r>
          </a:p>
          <a:p>
            <a:endParaRPr lang="en-US" sz="1600" dirty="0"/>
          </a:p>
        </p:txBody>
      </p:sp>
      <p:sp>
        <p:nvSpPr>
          <p:cNvPr id="11" name="Title 10">
            <a:extLst>
              <a:ext uri="{FF2B5EF4-FFF2-40B4-BE49-F238E27FC236}">
                <a16:creationId xmlns:a16="http://schemas.microsoft.com/office/drawing/2014/main" id="{F4669185-1717-1D4E-AF6F-C012CA4A339F}"/>
              </a:ext>
            </a:extLst>
          </p:cNvPr>
          <p:cNvSpPr>
            <a:spLocks noGrp="1"/>
          </p:cNvSpPr>
          <p:nvPr>
            <p:ph type="title"/>
          </p:nvPr>
        </p:nvSpPr>
        <p:spPr/>
        <p:txBody>
          <a:bodyPr/>
          <a:lstStyle/>
          <a:p>
            <a:r>
              <a:rPr lang="en-US" b="1" dirty="0"/>
              <a:t>RTR </a:t>
            </a:r>
            <a:r>
              <a:rPr lang="en-US" dirty="0"/>
              <a:t>Process Analysis</a:t>
            </a:r>
            <a:endParaRPr lang="en-US" b="1" dirty="0"/>
          </a:p>
        </p:txBody>
      </p:sp>
      <p:sp>
        <p:nvSpPr>
          <p:cNvPr id="80" name="Slide Number Placeholder 3">
            <a:extLst>
              <a:ext uri="{FF2B5EF4-FFF2-40B4-BE49-F238E27FC236}">
                <a16:creationId xmlns:a16="http://schemas.microsoft.com/office/drawing/2014/main" id="{8F2D3B34-7388-DE4B-9448-5B8C4BD9E689}"/>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10</a:t>
            </a:fld>
            <a:endParaRPr lang="en-US" dirty="0"/>
          </a:p>
        </p:txBody>
      </p:sp>
      <p:pic>
        <p:nvPicPr>
          <p:cNvPr id="81" name="Picture 80">
            <a:extLst>
              <a:ext uri="{FF2B5EF4-FFF2-40B4-BE49-F238E27FC236}">
                <a16:creationId xmlns:a16="http://schemas.microsoft.com/office/drawing/2014/main" id="{9515ECB0-68D9-E54F-96D3-0087BAAAC6AE}"/>
              </a:ext>
            </a:extLst>
          </p:cNvPr>
          <p:cNvPicPr>
            <a:picLocks noChangeAspect="1"/>
          </p:cNvPicPr>
          <p:nvPr/>
        </p:nvPicPr>
        <p:blipFill>
          <a:blip r:embed="rId2"/>
          <a:stretch>
            <a:fillRect/>
          </a:stretch>
        </p:blipFill>
        <p:spPr>
          <a:xfrm>
            <a:off x="0" y="4375041"/>
            <a:ext cx="9144000" cy="2339439"/>
          </a:xfrm>
          <a:prstGeom prst="rect">
            <a:avLst/>
          </a:prstGeom>
        </p:spPr>
      </p:pic>
    </p:spTree>
    <p:extLst>
      <p:ext uri="{BB962C8B-B14F-4D97-AF65-F5344CB8AC3E}">
        <p14:creationId xmlns:p14="http://schemas.microsoft.com/office/powerpoint/2010/main" val="2409574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B99943A7-AEEB-BC4D-BA07-11647776A9BD}"/>
              </a:ext>
            </a:extLst>
          </p:cNvPr>
          <p:cNvSpPr/>
          <p:nvPr/>
        </p:nvSpPr>
        <p:spPr>
          <a:xfrm>
            <a:off x="463545" y="6139543"/>
            <a:ext cx="2010994" cy="58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5" name="Content Placeholder 2"/>
          <p:cNvSpPr>
            <a:spLocks noGrp="1"/>
          </p:cNvSpPr>
          <p:nvPr>
            <p:ph sz="half" idx="1"/>
          </p:nvPr>
        </p:nvSpPr>
        <p:spPr>
          <a:xfrm>
            <a:off x="187187" y="1771457"/>
            <a:ext cx="4318777" cy="2507049"/>
          </a:xfrm>
        </p:spPr>
        <p:txBody>
          <a:bodyPr>
            <a:noAutofit/>
          </a:bodyPr>
          <a:lstStyle/>
          <a:p>
            <a:pPr marL="0" indent="0">
              <a:buNone/>
              <a:defRPr/>
            </a:pPr>
            <a:r>
              <a:rPr lang="en-US" sz="1600" b="1" dirty="0"/>
              <a:t>“Quick Return” Proposal: </a:t>
            </a:r>
          </a:p>
          <a:p>
            <a:pPr marL="0" indent="0">
              <a:buNone/>
              <a:defRPr/>
            </a:pPr>
            <a:r>
              <a:rPr lang="en-US" sz="1600" dirty="0"/>
              <a:t>A newly hired RTR manager is concerned that, without imposing limits on the time a customer could keep an apparel item, the subscription business will never be profitable. The manager proposes offering $10 off the monthly subscription price to any customer who returns all items within 14 days. </a:t>
            </a:r>
          </a:p>
          <a:p>
            <a:endParaRPr lang="en-US" sz="1600" dirty="0"/>
          </a:p>
        </p:txBody>
      </p:sp>
      <p:sp>
        <p:nvSpPr>
          <p:cNvPr id="6" name="Content Placeholder 3"/>
          <p:cNvSpPr txBox="1">
            <a:spLocks/>
          </p:cNvSpPr>
          <p:nvPr/>
        </p:nvSpPr>
        <p:spPr>
          <a:xfrm>
            <a:off x="4528080" y="1887687"/>
            <a:ext cx="4599635" cy="1751025"/>
          </a:xfrm>
          <a:prstGeom prst="rect">
            <a:avLst/>
          </a:prstGeom>
        </p:spPr>
        <p:txBody>
          <a:bodyPr/>
          <a:lstStyle>
            <a:lvl1pPr marL="0" indent="-349861" algn="l" defTabSz="913526" rtl="0" eaLnBrk="1" fontAlgn="base" hangingPunct="1">
              <a:spcBef>
                <a:spcPct val="0"/>
              </a:spcBef>
              <a:spcAft>
                <a:spcPct val="0"/>
              </a:spcAft>
              <a:buClr>
                <a:schemeClr val="tx2"/>
              </a:buClr>
              <a:defRPr sz="2600">
                <a:solidFill>
                  <a:schemeClr val="tx1"/>
                </a:solidFill>
                <a:latin typeface="+mn-lt"/>
                <a:ea typeface="+mn-ea"/>
                <a:cs typeface="+mn-cs"/>
              </a:defRPr>
            </a:lvl1pPr>
            <a:lvl2pPr marL="45720" indent="-45720" algn="l" defTabSz="913526" rtl="0" eaLnBrk="1" fontAlgn="base" hangingPunct="1">
              <a:spcBef>
                <a:spcPct val="0"/>
              </a:spcBef>
              <a:spcAft>
                <a:spcPct val="0"/>
              </a:spcAft>
              <a:buClrTx/>
              <a:buSzPct val="125000"/>
              <a:buFont typeface="Arial" panose="020B0604020202020204" pitchFamily="34" charset="0"/>
              <a:buChar char="▪"/>
              <a:defRPr sz="2600">
                <a:solidFill>
                  <a:schemeClr val="tx1"/>
                </a:solidFill>
                <a:latin typeface="+mn-lt"/>
              </a:defRPr>
            </a:lvl2pPr>
            <a:lvl3pPr marL="466481" indent="-267255" algn="l" defTabSz="913526" rtl="0" eaLnBrk="1" fontAlgn="base" hangingPunct="1">
              <a:spcBef>
                <a:spcPct val="0"/>
              </a:spcBef>
              <a:spcAft>
                <a:spcPct val="0"/>
              </a:spcAft>
              <a:buClrTx/>
              <a:buSzPct val="120000"/>
              <a:buFont typeface="Arial" panose="020B0604020202020204" pitchFamily="34" charset="0"/>
              <a:buChar char="–"/>
              <a:defRPr sz="2600">
                <a:solidFill>
                  <a:schemeClr val="tx1"/>
                </a:solidFill>
                <a:latin typeface="+mn-lt"/>
              </a:defRPr>
            </a:lvl3pPr>
            <a:lvl4pPr marL="626835" indent="-158733" algn="l" defTabSz="913526" rtl="0" eaLnBrk="1" fontAlgn="base" hangingPunct="1">
              <a:spcBef>
                <a:spcPct val="0"/>
              </a:spcBef>
              <a:spcAft>
                <a:spcPct val="0"/>
              </a:spcAft>
              <a:buClrTx/>
              <a:buSzPct val="120000"/>
              <a:buFont typeface="Arial" panose="020B0604020202020204" pitchFamily="34" charset="0"/>
              <a:buChar char="▫"/>
              <a:defRPr sz="2600">
                <a:solidFill>
                  <a:schemeClr val="tx1"/>
                </a:solidFill>
                <a:latin typeface="+mn-lt"/>
              </a:defRPr>
            </a:lvl4pPr>
            <a:lvl5pPr marL="761271" indent="-132818" algn="l" defTabSz="913526" rtl="0" eaLnBrk="1" fontAlgn="base" hangingPunct="1">
              <a:spcBef>
                <a:spcPct val="0"/>
              </a:spcBef>
              <a:spcAft>
                <a:spcPct val="0"/>
              </a:spcAft>
              <a:buClrTx/>
              <a:buSzPct val="89000"/>
              <a:buFont typeface="Arial" panose="020B0604020202020204" pitchFamily="34" charset="0"/>
              <a:buChar char="-"/>
              <a:defRPr sz="2600">
                <a:solidFill>
                  <a:schemeClr val="tx1"/>
                </a:solidFill>
                <a:latin typeface="+mn-lt"/>
              </a:defRPr>
            </a:lvl5pPr>
            <a:lvl6pPr marL="1227752" indent="-132818" algn="l" defTabSz="913526" rtl="0" eaLnBrk="1" fontAlgn="base" hangingPunct="1">
              <a:spcBef>
                <a:spcPct val="0"/>
              </a:spcBef>
              <a:spcAft>
                <a:spcPct val="0"/>
              </a:spcAft>
              <a:buClr>
                <a:schemeClr val="tx2"/>
              </a:buClr>
              <a:buSzPct val="89000"/>
              <a:buFont typeface="Arial" charset="0"/>
              <a:buChar char="-"/>
              <a:defRPr sz="1632">
                <a:solidFill>
                  <a:schemeClr val="tx1"/>
                </a:solidFill>
                <a:latin typeface="+mn-lt"/>
              </a:defRPr>
            </a:lvl6pPr>
            <a:lvl7pPr marL="1694234" indent="-132818" algn="l" defTabSz="913526" rtl="0" eaLnBrk="1" fontAlgn="base" hangingPunct="1">
              <a:spcBef>
                <a:spcPct val="0"/>
              </a:spcBef>
              <a:spcAft>
                <a:spcPct val="0"/>
              </a:spcAft>
              <a:buClr>
                <a:schemeClr val="tx2"/>
              </a:buClr>
              <a:buSzPct val="89000"/>
              <a:buFont typeface="Arial" charset="0"/>
              <a:buChar char="-"/>
              <a:defRPr sz="1632">
                <a:solidFill>
                  <a:schemeClr val="tx1"/>
                </a:solidFill>
                <a:latin typeface="+mn-lt"/>
              </a:defRPr>
            </a:lvl7pPr>
            <a:lvl8pPr marL="2160715" indent="-132818" algn="l" defTabSz="913526" rtl="0" eaLnBrk="1" fontAlgn="base" hangingPunct="1">
              <a:spcBef>
                <a:spcPct val="0"/>
              </a:spcBef>
              <a:spcAft>
                <a:spcPct val="0"/>
              </a:spcAft>
              <a:buClr>
                <a:schemeClr val="tx2"/>
              </a:buClr>
              <a:buSzPct val="89000"/>
              <a:buFont typeface="Arial" charset="0"/>
              <a:buChar char="-"/>
              <a:defRPr sz="1632">
                <a:solidFill>
                  <a:schemeClr val="tx1"/>
                </a:solidFill>
                <a:latin typeface="+mn-lt"/>
              </a:defRPr>
            </a:lvl8pPr>
            <a:lvl9pPr marL="2627196" indent="-132818" algn="l" defTabSz="913526" rtl="0" eaLnBrk="1" fontAlgn="base" hangingPunct="1">
              <a:spcBef>
                <a:spcPct val="0"/>
              </a:spcBef>
              <a:spcAft>
                <a:spcPct val="0"/>
              </a:spcAft>
              <a:buClr>
                <a:schemeClr val="tx2"/>
              </a:buClr>
              <a:buSzPct val="89000"/>
              <a:buFont typeface="Arial" charset="0"/>
              <a:buChar char="-"/>
              <a:defRPr sz="1632">
                <a:solidFill>
                  <a:schemeClr val="tx1"/>
                </a:solidFill>
                <a:latin typeface="+mn-lt"/>
              </a:defRPr>
            </a:lvl9pPr>
          </a:lstStyle>
          <a:p>
            <a:pPr>
              <a:defRPr/>
            </a:pPr>
            <a:r>
              <a:rPr lang="en-US" sz="1600" b="1" kern="0" dirty="0">
                <a:solidFill>
                  <a:srgbClr val="545454"/>
                </a:solidFill>
                <a:latin typeface="Univers LT 45 Light" panose="02000403030000020003" pitchFamily="2" charset="0"/>
              </a:rPr>
              <a:t>Task:</a:t>
            </a:r>
          </a:p>
          <a:p>
            <a:pPr>
              <a:defRPr/>
            </a:pPr>
            <a:r>
              <a:rPr lang="en-US" sz="1600" dirty="0">
                <a:solidFill>
                  <a:srgbClr val="545454"/>
                </a:solidFill>
                <a:latin typeface="Univers LT 45 Light" panose="02000403030000020003" pitchFamily="2" charset="0"/>
              </a:rPr>
              <a:t>Analyze the impact of the “Quick Return” Proposal on RTR’s profitability assuming:</a:t>
            </a:r>
          </a:p>
          <a:p>
            <a:pPr>
              <a:defRPr/>
            </a:pPr>
            <a:r>
              <a:rPr lang="en-US" sz="1600" dirty="0">
                <a:solidFill>
                  <a:srgbClr val="545454"/>
                </a:solidFill>
                <a:latin typeface="Univers LT 45 Light" panose="02000403030000020003" pitchFamily="2" charset="0"/>
              </a:rPr>
              <a:t>- All customer avail themselves of the discount</a:t>
            </a:r>
          </a:p>
          <a:p>
            <a:pPr indent="0">
              <a:defRPr/>
            </a:pPr>
            <a:r>
              <a:rPr lang="en-US" sz="1600" dirty="0">
                <a:solidFill>
                  <a:srgbClr val="545454"/>
                </a:solidFill>
                <a:latin typeface="Univers LT 45 Light" panose="02000403030000020003" pitchFamily="2" charset="0"/>
              </a:rPr>
              <a:t>- The customer base size is unchanged</a:t>
            </a:r>
          </a:p>
          <a:p>
            <a:pPr indent="0">
              <a:defRPr/>
            </a:pPr>
            <a:r>
              <a:rPr lang="en-US" sz="1600" dirty="0">
                <a:solidFill>
                  <a:srgbClr val="545454"/>
                </a:solidFill>
                <a:latin typeface="Univers LT 45 Light" panose="02000403030000020003" pitchFamily="2" charset="0"/>
              </a:rPr>
              <a:t>- The average time a customer keeps an apparel  </a:t>
            </a:r>
          </a:p>
          <a:p>
            <a:pPr indent="0">
              <a:defRPr/>
            </a:pPr>
            <a:r>
              <a:rPr lang="en-US" sz="1600" dirty="0">
                <a:solidFill>
                  <a:srgbClr val="545454"/>
                </a:solidFill>
                <a:latin typeface="Univers LT 45 Light" panose="02000403030000020003" pitchFamily="2" charset="0"/>
              </a:rPr>
              <a:t>  item drops to 14 days.</a:t>
            </a:r>
          </a:p>
        </p:txBody>
      </p:sp>
      <p:sp>
        <p:nvSpPr>
          <p:cNvPr id="7" name="Title 6">
            <a:extLst>
              <a:ext uri="{FF2B5EF4-FFF2-40B4-BE49-F238E27FC236}">
                <a16:creationId xmlns:a16="http://schemas.microsoft.com/office/drawing/2014/main" id="{13551BE0-D646-2D4A-8B32-7902EA8C4248}"/>
              </a:ext>
            </a:extLst>
          </p:cNvPr>
          <p:cNvSpPr>
            <a:spLocks noGrp="1"/>
          </p:cNvSpPr>
          <p:nvPr>
            <p:ph type="title"/>
          </p:nvPr>
        </p:nvSpPr>
        <p:spPr/>
        <p:txBody>
          <a:bodyPr/>
          <a:lstStyle/>
          <a:p>
            <a:r>
              <a:rPr lang="en-US" b="1" dirty="0"/>
              <a:t>RTR </a:t>
            </a:r>
            <a:r>
              <a:rPr lang="en-US" dirty="0"/>
              <a:t>Quick Return Proposal</a:t>
            </a:r>
            <a:endParaRPr lang="en-US" b="1" dirty="0"/>
          </a:p>
        </p:txBody>
      </p:sp>
      <p:sp>
        <p:nvSpPr>
          <p:cNvPr id="58" name="Slide Number Placeholder 3">
            <a:extLst>
              <a:ext uri="{FF2B5EF4-FFF2-40B4-BE49-F238E27FC236}">
                <a16:creationId xmlns:a16="http://schemas.microsoft.com/office/drawing/2014/main" id="{4987CA8A-C3CE-1143-A678-47F620F928B8}"/>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11</a:t>
            </a:fld>
            <a:endParaRPr lang="en-US" dirty="0"/>
          </a:p>
        </p:txBody>
      </p:sp>
      <p:pic>
        <p:nvPicPr>
          <p:cNvPr id="4" name="Picture 3">
            <a:extLst>
              <a:ext uri="{FF2B5EF4-FFF2-40B4-BE49-F238E27FC236}">
                <a16:creationId xmlns:a16="http://schemas.microsoft.com/office/drawing/2014/main" id="{B1CD1CEF-DD3D-3C48-9B1A-9BC5C2CD6179}"/>
              </a:ext>
            </a:extLst>
          </p:cNvPr>
          <p:cNvPicPr>
            <a:picLocks noChangeAspect="1"/>
          </p:cNvPicPr>
          <p:nvPr/>
        </p:nvPicPr>
        <p:blipFill>
          <a:blip r:embed="rId2"/>
          <a:stretch>
            <a:fillRect/>
          </a:stretch>
        </p:blipFill>
        <p:spPr>
          <a:xfrm>
            <a:off x="0" y="3995383"/>
            <a:ext cx="9144000" cy="2330824"/>
          </a:xfrm>
          <a:prstGeom prst="rect">
            <a:avLst/>
          </a:prstGeom>
        </p:spPr>
      </p:pic>
    </p:spTree>
    <p:extLst>
      <p:ext uri="{BB962C8B-B14F-4D97-AF65-F5344CB8AC3E}">
        <p14:creationId xmlns:p14="http://schemas.microsoft.com/office/powerpoint/2010/main" val="2113980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a:extLst>
              <a:ext uri="{FF2B5EF4-FFF2-40B4-BE49-F238E27FC236}">
                <a16:creationId xmlns:a16="http://schemas.microsoft.com/office/drawing/2014/main" id="{A58CAD63-6492-B949-B4EA-41705678E3DD}"/>
              </a:ext>
            </a:extLst>
          </p:cNvPr>
          <p:cNvSpPr>
            <a:spLocks noGrp="1" noChangeArrowheads="1"/>
          </p:cNvSpPr>
          <p:nvPr>
            <p:ph type="title"/>
          </p:nvPr>
        </p:nvSpPr>
        <p:spPr>
          <a:xfrm>
            <a:off x="533648" y="3429000"/>
            <a:ext cx="7886700" cy="1325563"/>
          </a:xfrm>
        </p:spPr>
        <p:txBody>
          <a:bodyPr/>
          <a:lstStyle/>
          <a:p>
            <a:pPr>
              <a:defRPr/>
            </a:pPr>
            <a:r>
              <a:rPr lang="en-US" b="1" dirty="0">
                <a:solidFill>
                  <a:schemeClr val="tx1"/>
                </a:solidFill>
              </a:rPr>
              <a:t>Intro to Queueing</a:t>
            </a:r>
          </a:p>
        </p:txBody>
      </p:sp>
      <p:sp>
        <p:nvSpPr>
          <p:cNvPr id="10" name="Line 7">
            <a:extLst>
              <a:ext uri="{FF2B5EF4-FFF2-40B4-BE49-F238E27FC236}">
                <a16:creationId xmlns:a16="http://schemas.microsoft.com/office/drawing/2014/main" id="{3A105589-9965-F244-A454-335ECED72902}"/>
              </a:ext>
            </a:extLst>
          </p:cNvPr>
          <p:cNvSpPr>
            <a:spLocks noChangeShapeType="1"/>
          </p:cNvSpPr>
          <p:nvPr/>
        </p:nvSpPr>
        <p:spPr bwMode="auto">
          <a:xfrm>
            <a:off x="463798" y="4664075"/>
            <a:ext cx="8178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65915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DF4ADE-6578-DE40-B345-8563A71861E4}"/>
              </a:ext>
            </a:extLst>
          </p:cNvPr>
          <p:cNvSpPr>
            <a:spLocks noGrp="1"/>
          </p:cNvSpPr>
          <p:nvPr>
            <p:ph type="sldNum" sz="quarter" idx="10"/>
          </p:nvPr>
        </p:nvSpPr>
        <p:spPr/>
        <p:txBody>
          <a:bodyPr/>
          <a:lstStyle/>
          <a:p>
            <a:pPr>
              <a:defRPr/>
            </a:pPr>
            <a:fld id="{7D8FAF32-D5C0-45D3-8D01-7DEA69ACAC9C}" type="slidenum">
              <a:rPr lang="en-US" smtClean="0"/>
              <a:pPr>
                <a:defRPr/>
              </a:pPr>
              <a:t>13</a:t>
            </a:fld>
            <a:endParaRPr lang="en-US" dirty="0"/>
          </a:p>
        </p:txBody>
      </p:sp>
      <p:pic>
        <p:nvPicPr>
          <p:cNvPr id="4" name="Picture 3">
            <a:extLst>
              <a:ext uri="{FF2B5EF4-FFF2-40B4-BE49-F238E27FC236}">
                <a16:creationId xmlns:a16="http://schemas.microsoft.com/office/drawing/2014/main" id="{BBEC3452-400F-3142-BAD5-0032CEFDF99C}"/>
              </a:ext>
            </a:extLst>
          </p:cNvPr>
          <p:cNvPicPr>
            <a:picLocks noChangeAspect="1"/>
          </p:cNvPicPr>
          <p:nvPr/>
        </p:nvPicPr>
        <p:blipFill>
          <a:blip r:embed="rId2"/>
          <a:stretch>
            <a:fillRect/>
          </a:stretch>
        </p:blipFill>
        <p:spPr>
          <a:xfrm>
            <a:off x="482600" y="781864"/>
            <a:ext cx="8178800" cy="2739898"/>
          </a:xfrm>
          <a:prstGeom prst="rect">
            <a:avLst/>
          </a:prstGeom>
        </p:spPr>
      </p:pic>
      <p:sp>
        <p:nvSpPr>
          <p:cNvPr id="5" name="TextBox 4">
            <a:extLst>
              <a:ext uri="{FF2B5EF4-FFF2-40B4-BE49-F238E27FC236}">
                <a16:creationId xmlns:a16="http://schemas.microsoft.com/office/drawing/2014/main" id="{C8E680E9-1A04-D543-9273-32C1BA25F0FE}"/>
              </a:ext>
            </a:extLst>
          </p:cNvPr>
          <p:cNvSpPr txBox="1"/>
          <p:nvPr/>
        </p:nvSpPr>
        <p:spPr>
          <a:xfrm>
            <a:off x="194365" y="6259630"/>
            <a:ext cx="6991626" cy="536750"/>
          </a:xfrm>
          <a:prstGeom prst="rect">
            <a:avLst/>
          </a:prstGeom>
          <a:solidFill>
            <a:schemeClr val="bg1"/>
          </a:solidFill>
        </p:spPr>
        <p:txBody>
          <a:bodyPr wrap="square" rtlCol="0">
            <a:spAutoFit/>
          </a:bodyPr>
          <a:lstStyle/>
          <a:p>
            <a:endParaRPr lang="en-US" sz="1050" dirty="0">
              <a:solidFill>
                <a:schemeClr val="tx1">
                  <a:lumMod val="50000"/>
                  <a:lumOff val="50000"/>
                </a:schemeClr>
              </a:solidFill>
              <a:latin typeface="Univers LT 45 Light" panose="02000403030000020003" pitchFamily="2" charset="0"/>
            </a:endParaRPr>
          </a:p>
          <a:p>
            <a:r>
              <a:rPr lang="en-US" sz="1050" dirty="0">
                <a:solidFill>
                  <a:schemeClr val="tx1">
                    <a:lumMod val="50000"/>
                    <a:lumOff val="50000"/>
                  </a:schemeClr>
                </a:solidFill>
                <a:latin typeface="Univers LT 45 Light" panose="02000403030000020003" pitchFamily="2" charset="0"/>
              </a:rPr>
              <a:t>Source: Bendik </a:t>
            </a:r>
            <a:r>
              <a:rPr lang="en-US" sz="1050" dirty="0" err="1">
                <a:solidFill>
                  <a:schemeClr val="tx1">
                    <a:lumMod val="50000"/>
                    <a:lumOff val="50000"/>
                  </a:schemeClr>
                </a:solidFill>
                <a:latin typeface="Univers LT 45 Light" panose="02000403030000020003" pitchFamily="2" charset="0"/>
              </a:rPr>
              <a:t>Kaltenborn</a:t>
            </a:r>
            <a:r>
              <a:rPr lang="en-US" sz="1050" dirty="0">
                <a:solidFill>
                  <a:schemeClr val="tx1">
                    <a:lumMod val="50000"/>
                    <a:lumOff val="50000"/>
                  </a:schemeClr>
                </a:solidFill>
                <a:latin typeface="Univers LT 45 Light" panose="02000403030000020003" pitchFamily="2" charset="0"/>
              </a:rPr>
              <a:t>, NYTimes </a:t>
            </a:r>
            <a:r>
              <a:rPr lang="en-US" sz="1050" dirty="0" err="1">
                <a:solidFill>
                  <a:schemeClr val="tx1">
                    <a:lumMod val="50000"/>
                    <a:lumOff val="50000"/>
                  </a:schemeClr>
                </a:solidFill>
                <a:latin typeface="Univers LT 45 Light" panose="02000403030000020003" pitchFamily="2" charset="0"/>
              </a:rPr>
              <a:t>SundayReview</a:t>
            </a:r>
            <a:r>
              <a:rPr lang="en-US" sz="1050" dirty="0">
                <a:solidFill>
                  <a:schemeClr val="tx1">
                    <a:lumMod val="50000"/>
                    <a:lumOff val="50000"/>
                  </a:schemeClr>
                </a:solidFill>
                <a:latin typeface="Univers LT 45 Light" panose="02000403030000020003" pitchFamily="2" charset="0"/>
              </a:rPr>
              <a:t> “Why Waiting is Torture” by Alex Stone on August 18, 2012</a:t>
            </a:r>
          </a:p>
          <a:p>
            <a:r>
              <a:rPr lang="en-US" sz="788" dirty="0">
                <a:solidFill>
                  <a:schemeClr val="tx1">
                    <a:lumMod val="50000"/>
                    <a:lumOff val="50000"/>
                  </a:schemeClr>
                </a:solidFill>
                <a:latin typeface="Univers LT 45 Light" panose="02000403030000020003" pitchFamily="2" charset="0"/>
              </a:rPr>
              <a:t>https://</a:t>
            </a:r>
            <a:r>
              <a:rPr lang="en-US" sz="788" dirty="0" err="1">
                <a:solidFill>
                  <a:schemeClr val="tx1">
                    <a:lumMod val="50000"/>
                    <a:lumOff val="50000"/>
                  </a:schemeClr>
                </a:solidFill>
                <a:latin typeface="Univers LT 45 Light" panose="02000403030000020003" pitchFamily="2" charset="0"/>
              </a:rPr>
              <a:t>www.nytimes.com</a:t>
            </a:r>
            <a:r>
              <a:rPr lang="en-US" sz="788" dirty="0">
                <a:solidFill>
                  <a:schemeClr val="tx1">
                    <a:lumMod val="50000"/>
                    <a:lumOff val="50000"/>
                  </a:schemeClr>
                </a:solidFill>
                <a:latin typeface="Univers LT 45 Light" panose="02000403030000020003" pitchFamily="2" charset="0"/>
              </a:rPr>
              <a:t>/2012/08/19/opinion/</a:t>
            </a:r>
            <a:r>
              <a:rPr lang="en-US" sz="788" dirty="0" err="1">
                <a:solidFill>
                  <a:schemeClr val="tx1">
                    <a:lumMod val="50000"/>
                    <a:lumOff val="50000"/>
                  </a:schemeClr>
                </a:solidFill>
                <a:latin typeface="Univers LT 45 Light" panose="02000403030000020003" pitchFamily="2" charset="0"/>
              </a:rPr>
              <a:t>sunday</a:t>
            </a:r>
            <a:r>
              <a:rPr lang="en-US" sz="788" dirty="0">
                <a:solidFill>
                  <a:schemeClr val="tx1">
                    <a:lumMod val="50000"/>
                    <a:lumOff val="50000"/>
                  </a:schemeClr>
                </a:solidFill>
                <a:latin typeface="Univers LT 45 Light" panose="02000403030000020003" pitchFamily="2" charset="0"/>
              </a:rPr>
              <a:t>/why-waiting-in-line-is-</a:t>
            </a:r>
            <a:r>
              <a:rPr lang="en-US" sz="788" dirty="0" err="1">
                <a:solidFill>
                  <a:schemeClr val="tx1">
                    <a:lumMod val="50000"/>
                    <a:lumOff val="50000"/>
                  </a:schemeClr>
                </a:solidFill>
                <a:latin typeface="Univers LT 45 Light" panose="02000403030000020003" pitchFamily="2" charset="0"/>
              </a:rPr>
              <a:t>torture.html</a:t>
            </a:r>
            <a:endParaRPr lang="en-US" sz="788" dirty="0">
              <a:solidFill>
                <a:schemeClr val="tx1">
                  <a:lumMod val="50000"/>
                  <a:lumOff val="50000"/>
                </a:schemeClr>
              </a:solidFill>
              <a:latin typeface="Univers LT 45 Light" panose="02000403030000020003" pitchFamily="2" charset="0"/>
            </a:endParaRPr>
          </a:p>
        </p:txBody>
      </p:sp>
      <p:pic>
        <p:nvPicPr>
          <p:cNvPr id="6" name="Content Placeholder 5">
            <a:extLst>
              <a:ext uri="{FF2B5EF4-FFF2-40B4-BE49-F238E27FC236}">
                <a16:creationId xmlns:a16="http://schemas.microsoft.com/office/drawing/2014/main" id="{011C820F-227B-FC46-B074-1AD655DE9766}"/>
              </a:ext>
            </a:extLst>
          </p:cNvPr>
          <p:cNvPicPr>
            <a:picLocks noChangeAspect="1"/>
          </p:cNvPicPr>
          <p:nvPr/>
        </p:nvPicPr>
        <p:blipFill rotWithShape="1">
          <a:blip r:embed="rId3"/>
          <a:srcRect l="64466" r="8564" b="91987"/>
          <a:stretch/>
        </p:blipFill>
        <p:spPr>
          <a:xfrm>
            <a:off x="6441059" y="166668"/>
            <a:ext cx="2220341" cy="450601"/>
          </a:xfrm>
          <a:prstGeom prst="rect">
            <a:avLst/>
          </a:prstGeom>
          <a:ln>
            <a:noFill/>
          </a:ln>
        </p:spPr>
      </p:pic>
      <p:pic>
        <p:nvPicPr>
          <p:cNvPr id="7" name="Picture 6">
            <a:extLst>
              <a:ext uri="{FF2B5EF4-FFF2-40B4-BE49-F238E27FC236}">
                <a16:creationId xmlns:a16="http://schemas.microsoft.com/office/drawing/2014/main" id="{4E52D05F-2670-7547-8E44-2831C1F70305}"/>
              </a:ext>
            </a:extLst>
          </p:cNvPr>
          <p:cNvPicPr>
            <a:picLocks noChangeAspect="1"/>
          </p:cNvPicPr>
          <p:nvPr/>
        </p:nvPicPr>
        <p:blipFill rotWithShape="1">
          <a:blip r:embed="rId4"/>
          <a:srcRect r="62033" b="57684"/>
          <a:stretch/>
        </p:blipFill>
        <p:spPr>
          <a:xfrm>
            <a:off x="577076" y="166668"/>
            <a:ext cx="2207942" cy="304801"/>
          </a:xfrm>
          <a:prstGeom prst="rect">
            <a:avLst/>
          </a:prstGeom>
        </p:spPr>
      </p:pic>
      <p:pic>
        <p:nvPicPr>
          <p:cNvPr id="8" name="Picture 7">
            <a:extLst>
              <a:ext uri="{FF2B5EF4-FFF2-40B4-BE49-F238E27FC236}">
                <a16:creationId xmlns:a16="http://schemas.microsoft.com/office/drawing/2014/main" id="{42F3E378-E887-E14E-B21F-C6EE95AFCBDB}"/>
              </a:ext>
            </a:extLst>
          </p:cNvPr>
          <p:cNvPicPr>
            <a:picLocks noChangeAspect="1"/>
          </p:cNvPicPr>
          <p:nvPr/>
        </p:nvPicPr>
        <p:blipFill rotWithShape="1">
          <a:blip r:embed="rId4"/>
          <a:srcRect t="54419" r="78427" b="2488"/>
          <a:stretch/>
        </p:blipFill>
        <p:spPr>
          <a:xfrm>
            <a:off x="577075" y="471468"/>
            <a:ext cx="1254514" cy="310396"/>
          </a:xfrm>
          <a:prstGeom prst="rect">
            <a:avLst/>
          </a:prstGeom>
        </p:spPr>
      </p:pic>
      <p:sp>
        <p:nvSpPr>
          <p:cNvPr id="9" name="TextBox 8">
            <a:extLst>
              <a:ext uri="{FF2B5EF4-FFF2-40B4-BE49-F238E27FC236}">
                <a16:creationId xmlns:a16="http://schemas.microsoft.com/office/drawing/2014/main" id="{82941AB2-41C8-2F49-9075-B5CDC545D96B}"/>
              </a:ext>
            </a:extLst>
          </p:cNvPr>
          <p:cNvSpPr txBox="1"/>
          <p:nvPr/>
        </p:nvSpPr>
        <p:spPr>
          <a:xfrm>
            <a:off x="1511617" y="2001771"/>
            <a:ext cx="6120767" cy="323165"/>
          </a:xfrm>
          <a:prstGeom prst="rect">
            <a:avLst/>
          </a:prstGeom>
          <a:solidFill>
            <a:schemeClr val="bg1">
              <a:alpha val="93000"/>
            </a:schemeClr>
          </a:solidFill>
        </p:spPr>
        <p:txBody>
          <a:bodyPr wrap="square" rtlCol="0">
            <a:spAutoFit/>
          </a:bodyPr>
          <a:lstStyle/>
          <a:p>
            <a:pPr algn="ctr"/>
            <a:r>
              <a:rPr lang="en-US" sz="1500" dirty="0">
                <a:latin typeface="Univers LT 45 Light" panose="02000403030000020003" pitchFamily="2" charset="0"/>
              </a:rPr>
              <a:t>“Americans spend roughly 37 billion hours each year waiting in line.”</a:t>
            </a:r>
          </a:p>
        </p:txBody>
      </p:sp>
      <p:pic>
        <p:nvPicPr>
          <p:cNvPr id="10" name="Picture 9">
            <a:extLst>
              <a:ext uri="{FF2B5EF4-FFF2-40B4-BE49-F238E27FC236}">
                <a16:creationId xmlns:a16="http://schemas.microsoft.com/office/drawing/2014/main" id="{7AC1F8F6-3491-AD45-941F-0917E7F6AE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292" y="3751704"/>
            <a:ext cx="4458554" cy="2507936"/>
          </a:xfrm>
          <a:prstGeom prst="rect">
            <a:avLst/>
          </a:prstGeom>
        </p:spPr>
      </p:pic>
      <p:sp>
        <p:nvSpPr>
          <p:cNvPr id="11" name="Rectangle 10">
            <a:extLst>
              <a:ext uri="{FF2B5EF4-FFF2-40B4-BE49-F238E27FC236}">
                <a16:creationId xmlns:a16="http://schemas.microsoft.com/office/drawing/2014/main" id="{35945D04-B7C3-4E4A-8125-B341E0C031EF}"/>
              </a:ext>
            </a:extLst>
          </p:cNvPr>
          <p:cNvSpPr/>
          <p:nvPr/>
        </p:nvSpPr>
        <p:spPr>
          <a:xfrm>
            <a:off x="5084791" y="5372984"/>
            <a:ext cx="3718793" cy="86177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45454"/>
                </a:solidFill>
                <a:effectLst/>
                <a:uLnTx/>
                <a:uFillTx/>
                <a:latin typeface="Univers LT 45 Light" panose="02000403030000020003" pitchFamily="2" charset="0"/>
              </a:rPr>
              <a:t>An Englishman, even if he is alone, forms an orderly queue of</a:t>
            </a:r>
            <a:r>
              <a:rPr kumimoji="0" lang="en-US" sz="1800" b="0" i="0" u="none" strike="noStrike" kern="1200" cap="none" spc="0" normalizeH="0" noProof="0" dirty="0">
                <a:ln>
                  <a:noFill/>
                </a:ln>
                <a:solidFill>
                  <a:srgbClr val="545454"/>
                </a:solidFill>
                <a:effectLst/>
                <a:uLnTx/>
                <a:uFillTx/>
                <a:latin typeface="Univers LT 45 Light" panose="02000403030000020003" pitchFamily="2" charset="0"/>
              </a:rPr>
              <a:t> </a:t>
            </a:r>
            <a:r>
              <a:rPr kumimoji="0" lang="en-US" sz="1800" b="0" i="0" u="none" strike="noStrike" kern="1200" cap="none" spc="0" normalizeH="0" baseline="0" noProof="0" dirty="0">
                <a:ln>
                  <a:noFill/>
                </a:ln>
                <a:solidFill>
                  <a:srgbClr val="545454"/>
                </a:solidFill>
                <a:effectLst/>
                <a:uLnTx/>
                <a:uFillTx/>
                <a:latin typeface="Univers LT 45 Light" panose="02000403030000020003" pitchFamily="2" charset="0"/>
              </a:rPr>
              <a:t>1</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45454"/>
                </a:solidFill>
                <a:effectLst/>
                <a:uLnTx/>
                <a:uFillTx/>
                <a:latin typeface="Univers LT 45 Light" panose="02000403030000020003" pitchFamily="2" charset="0"/>
              </a:rPr>
              <a:t>(George Mikes)</a:t>
            </a:r>
            <a:endParaRPr kumimoji="0" lang="en-US" sz="1800" b="0" i="0" u="none" strike="noStrike" kern="1200" cap="none" spc="0" normalizeH="0" baseline="0" noProof="0" dirty="0">
              <a:ln>
                <a:noFill/>
              </a:ln>
              <a:solidFill>
                <a:srgbClr val="545454"/>
              </a:solidFill>
              <a:effectLst/>
              <a:uLnTx/>
              <a:uFillTx/>
              <a:latin typeface="Univers LT 45 Light" panose="02000403030000020003" pitchFamily="2" charset="0"/>
            </a:endParaRPr>
          </a:p>
        </p:txBody>
      </p:sp>
      <p:sp>
        <p:nvSpPr>
          <p:cNvPr id="12" name="Rectangle 11">
            <a:extLst>
              <a:ext uri="{FF2B5EF4-FFF2-40B4-BE49-F238E27FC236}">
                <a16:creationId xmlns:a16="http://schemas.microsoft.com/office/drawing/2014/main" id="{4A47334E-9F8C-F644-B3C2-631AB3694866}"/>
              </a:ext>
            </a:extLst>
          </p:cNvPr>
          <p:cNvSpPr/>
          <p:nvPr/>
        </p:nvSpPr>
        <p:spPr>
          <a:xfrm>
            <a:off x="5084790" y="4091243"/>
            <a:ext cx="3430559" cy="1138773"/>
          </a:xfrm>
          <a:prstGeom prst="rect">
            <a:avLst/>
          </a:prstGeom>
        </p:spPr>
        <p:txBody>
          <a:bodyPr wrap="square">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45454"/>
                </a:solidFill>
                <a:effectLst/>
                <a:uLnTx/>
                <a:uFillTx/>
                <a:latin typeface="Univers LT 45 Light" panose="02000403030000020003" pitchFamily="2" charset="0"/>
              </a:rPr>
              <a:t>The average adult in the UK wastes 5 hours and 35 minutes queueing each month </a:t>
            </a:r>
            <a:endParaRPr lang="en-US" dirty="0">
              <a:solidFill>
                <a:srgbClr val="545454"/>
              </a:solidFill>
              <a:latin typeface="Univers LT 45 Light" panose="02000403030000020003" pitchFamily="2" charset="0"/>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45454"/>
                </a:solidFill>
                <a:effectLst/>
                <a:uLnTx/>
                <a:uFillTx/>
                <a:latin typeface="Univers LT 45 Light" panose="02000403030000020003" pitchFamily="2" charset="0"/>
              </a:rPr>
              <a:t>(The Telegraph, 2009)</a:t>
            </a:r>
            <a:endParaRPr kumimoji="0" lang="en-US" sz="1800" b="0" i="0" u="none" strike="noStrike" kern="1200" cap="none" spc="0" normalizeH="0" baseline="0" noProof="0" dirty="0">
              <a:ln>
                <a:noFill/>
              </a:ln>
              <a:solidFill>
                <a:srgbClr val="545454"/>
              </a:solidFill>
              <a:effectLst/>
              <a:uLnTx/>
              <a:uFillTx/>
              <a:latin typeface="Univers LT 45 Light" panose="02000403030000020003" pitchFamily="2" charset="0"/>
            </a:endParaRPr>
          </a:p>
        </p:txBody>
      </p:sp>
      <p:sp>
        <p:nvSpPr>
          <p:cNvPr id="13" name="Rounded Rectangle 12">
            <a:extLst>
              <a:ext uri="{FF2B5EF4-FFF2-40B4-BE49-F238E27FC236}">
                <a16:creationId xmlns:a16="http://schemas.microsoft.com/office/drawing/2014/main" id="{82B4250E-8557-4347-B93E-F221FFFB29E7}"/>
              </a:ext>
            </a:extLst>
          </p:cNvPr>
          <p:cNvSpPr/>
          <p:nvPr/>
        </p:nvSpPr>
        <p:spPr>
          <a:xfrm>
            <a:off x="4681420" y="3614892"/>
            <a:ext cx="32845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45454"/>
                </a:solidFill>
                <a:effectLst/>
                <a:uLnTx/>
                <a:uFillTx/>
                <a:latin typeface="Univers LT 45 Light" panose="02000403030000020003" pitchFamily="2" charset="0"/>
                <a:sym typeface="Wingdings" pitchFamily="2" charset="2"/>
              </a:rPr>
              <a:t> </a:t>
            </a:r>
            <a:r>
              <a:rPr kumimoji="0" lang="en-US" sz="1600" b="1" i="0" u="none" strike="noStrike" kern="1200" cap="none" spc="0" normalizeH="0" baseline="0" noProof="0" dirty="0">
                <a:ln>
                  <a:noFill/>
                </a:ln>
                <a:solidFill>
                  <a:srgbClr val="545454"/>
                </a:solidFill>
                <a:effectLst/>
                <a:uLnTx/>
                <a:uFillTx/>
                <a:latin typeface="Univers LT 45 Light" panose="02000403030000020003" pitchFamily="2" charset="0"/>
              </a:rPr>
              <a:t>Queue at Wimbledon 2013</a:t>
            </a:r>
          </a:p>
        </p:txBody>
      </p:sp>
    </p:spTree>
    <p:extLst>
      <p:ext uri="{BB962C8B-B14F-4D97-AF65-F5344CB8AC3E}">
        <p14:creationId xmlns:p14="http://schemas.microsoft.com/office/powerpoint/2010/main" val="230912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t>Why Do </a:t>
            </a:r>
            <a:r>
              <a:rPr lang="en-US" b="1" dirty="0"/>
              <a:t>Queues </a:t>
            </a:r>
            <a:r>
              <a:rPr lang="en-US" dirty="0"/>
              <a:t>Exist?</a:t>
            </a:r>
          </a:p>
        </p:txBody>
      </p:sp>
      <p:pic>
        <p:nvPicPr>
          <p:cNvPr id="7" name="Picture 2">
            <a:extLst>
              <a:ext uri="{FF2B5EF4-FFF2-40B4-BE49-F238E27FC236}">
                <a16:creationId xmlns:a16="http://schemas.microsoft.com/office/drawing/2014/main" id="{017A6BE6-4204-4745-9784-004E43791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42" y="1797410"/>
            <a:ext cx="3525408" cy="18288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he ultimate Trader Joe's shopping hack: Don't shop at Trader Joe's.">
            <a:extLst>
              <a:ext uri="{FF2B5EF4-FFF2-40B4-BE49-F238E27FC236}">
                <a16:creationId xmlns:a16="http://schemas.microsoft.com/office/drawing/2014/main" id="{7AACD96B-18A0-6646-A957-84AE69C4E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2834" y="3890122"/>
            <a:ext cx="3204916" cy="228684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7BB745F3-7AF2-5848-BFAF-D88F21ED5034}"/>
              </a:ext>
            </a:extLst>
          </p:cNvPr>
          <p:cNvSpPr>
            <a:spLocks noGrp="1"/>
          </p:cNvSpPr>
          <p:nvPr>
            <p:ph idx="1"/>
          </p:nvPr>
        </p:nvSpPr>
        <p:spPr>
          <a:xfrm>
            <a:off x="628650" y="1825625"/>
            <a:ext cx="4752242" cy="4351338"/>
          </a:xfrm>
        </p:spPr>
        <p:txBody>
          <a:bodyPr>
            <a:noAutofit/>
          </a:bodyPr>
          <a:lstStyle/>
          <a:p>
            <a:pPr marL="0" indent="0">
              <a:buNone/>
            </a:pPr>
            <a:r>
              <a:rPr lang="en-US" sz="2000" b="1" dirty="0"/>
              <a:t>Seasonality: </a:t>
            </a:r>
            <a:r>
              <a:rPr lang="en-US" sz="2000" dirty="0"/>
              <a:t>An arrival rate that predictably exceeds the service rate (i.e., capacity) of a process.</a:t>
            </a:r>
          </a:p>
          <a:p>
            <a:pPr marL="457200" lvl="1" indent="0">
              <a:buNone/>
            </a:pPr>
            <a:r>
              <a:rPr lang="en-US" sz="1800" dirty="0"/>
              <a:t>E.g., line at Apple Store on the day the new iPhone launches</a:t>
            </a:r>
          </a:p>
          <a:p>
            <a:pPr marL="457200" lvl="1" indent="0">
              <a:buNone/>
            </a:pPr>
            <a:endParaRPr lang="en-US" sz="1800" dirty="0"/>
          </a:p>
          <a:p>
            <a:pPr marL="0" indent="0">
              <a:buNone/>
            </a:pPr>
            <a:r>
              <a:rPr lang="en-US" sz="2000" b="1" dirty="0"/>
              <a:t>Variability: </a:t>
            </a:r>
            <a:r>
              <a:rPr lang="en-US" sz="2000" dirty="0"/>
              <a:t>Variation in the arrival and service rates in a process where the average service rate is more than adequate to process average arrival rate.</a:t>
            </a:r>
          </a:p>
          <a:p>
            <a:pPr marL="457200" lvl="1" indent="0">
              <a:buNone/>
            </a:pPr>
            <a:r>
              <a:rPr lang="en-US" sz="1800" dirty="0"/>
              <a:t>E.g., visits to a grocery store are unusually high during a particular hour relative to the same hour in other weeks (i.e., visits are high by random chance). </a:t>
            </a:r>
          </a:p>
        </p:txBody>
      </p:sp>
      <p:sp>
        <p:nvSpPr>
          <p:cNvPr id="6" name="Slide Number Placeholder 3">
            <a:extLst>
              <a:ext uri="{FF2B5EF4-FFF2-40B4-BE49-F238E27FC236}">
                <a16:creationId xmlns:a16="http://schemas.microsoft.com/office/drawing/2014/main" id="{F773A1C6-51F7-7042-A77D-5FEA07BE83AB}"/>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Predictable Demand</a:t>
            </a: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3108601675"/>
              </p:ext>
            </p:extLst>
          </p:nvPr>
        </p:nvGraphicFramePr>
        <p:xfrm>
          <a:off x="1481301" y="2603651"/>
          <a:ext cx="6181397" cy="1112520"/>
        </p:xfrm>
        <a:graphic>
          <a:graphicData uri="http://schemas.openxmlformats.org/drawingml/2006/table">
            <a:tbl>
              <a:tblPr firstRow="1" bandRow="1">
                <a:tableStyleId>{21E4AEA4-8DFA-4A89-87EB-49C32662AFE0}</a:tableStyleId>
              </a:tblPr>
              <a:tblGrid>
                <a:gridCol w="3438197">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370840">
                <a:tc>
                  <a:txBody>
                    <a:bodyPr/>
                    <a:lstStyle/>
                    <a:p>
                      <a:r>
                        <a:rPr lang="en-US" sz="1600" dirty="0">
                          <a:latin typeface="Univers LT 45 Light" panose="02000403030000020003" pitchFamily="2" charset="0"/>
                        </a:rPr>
                        <a:t>Rental shop parameters (8-10am)</a:t>
                      </a:r>
                    </a:p>
                  </a:txBody>
                  <a:tcPr/>
                </a:tc>
                <a:tc>
                  <a:txBody>
                    <a:bodyPr/>
                    <a:lstStyle/>
                    <a:p>
                      <a:r>
                        <a:rPr lang="en-US" sz="1600" dirty="0">
                          <a:latin typeface="Univers LT 45 Light" panose="02000403030000020003" pitchFamily="2" charset="0"/>
                        </a:rPr>
                        <a:t>Customers</a:t>
                      </a:r>
                      <a:r>
                        <a:rPr lang="en-US" sz="1600" baseline="0" dirty="0">
                          <a:latin typeface="Univers LT 45 Light" panose="02000403030000020003" pitchFamily="2" charset="0"/>
                        </a:rPr>
                        <a:t> per minute</a:t>
                      </a:r>
                      <a:endParaRPr lang="en-US" sz="1600" dirty="0">
                        <a:latin typeface="Univers LT 45 Light" panose="02000403030000020003" pitchFamily="2" charset="0"/>
                      </a:endParaRPr>
                    </a:p>
                  </a:txBody>
                  <a:tcPr/>
                </a:tc>
                <a:extLst>
                  <a:ext uri="{0D108BD9-81ED-4DB2-BD59-A6C34878D82A}">
                    <a16:rowId xmlns:a16="http://schemas.microsoft.com/office/drawing/2014/main" val="10000"/>
                  </a:ext>
                </a:extLst>
              </a:tr>
              <a:tr h="370840">
                <a:tc>
                  <a:txBody>
                    <a:bodyPr/>
                    <a:lstStyle/>
                    <a:p>
                      <a:r>
                        <a:rPr lang="en-US" sz="1600" dirty="0">
                          <a:latin typeface="Univers LT 45 Light" panose="02000403030000020003" pitchFamily="2" charset="0"/>
                        </a:rPr>
                        <a:t>Demand</a:t>
                      </a:r>
                    </a:p>
                  </a:txBody>
                  <a:tcPr/>
                </a:tc>
                <a:tc>
                  <a:txBody>
                    <a:bodyPr/>
                    <a:lstStyle/>
                    <a:p>
                      <a:r>
                        <a:rPr lang="en-US" sz="1600" dirty="0">
                          <a:latin typeface="Univers LT 45 Light" panose="02000403030000020003" pitchFamily="2" charset="0"/>
                        </a:rPr>
                        <a:t>1.50</a:t>
                      </a:r>
                    </a:p>
                  </a:txBody>
                  <a:tcPr/>
                </a:tc>
                <a:extLst>
                  <a:ext uri="{0D108BD9-81ED-4DB2-BD59-A6C34878D82A}">
                    <a16:rowId xmlns:a16="http://schemas.microsoft.com/office/drawing/2014/main" val="10001"/>
                  </a:ext>
                </a:extLst>
              </a:tr>
              <a:tr h="370840">
                <a:tc>
                  <a:txBody>
                    <a:bodyPr/>
                    <a:lstStyle/>
                    <a:p>
                      <a:r>
                        <a:rPr lang="en-US" sz="1600" dirty="0">
                          <a:latin typeface="Univers LT 45 Light" panose="02000403030000020003" pitchFamily="2" charset="0"/>
                        </a:rPr>
                        <a:t>Capacity </a:t>
                      </a:r>
                    </a:p>
                  </a:txBody>
                  <a:tcPr/>
                </a:tc>
                <a:tc>
                  <a:txBody>
                    <a:bodyPr/>
                    <a:lstStyle/>
                    <a:p>
                      <a:r>
                        <a:rPr lang="en-US" sz="1600" dirty="0">
                          <a:latin typeface="Univers LT 45 Light" panose="02000403030000020003" pitchFamily="2" charset="0"/>
                        </a:rPr>
                        <a:t>1.25</a:t>
                      </a:r>
                    </a:p>
                  </a:txBody>
                  <a:tcPr/>
                </a:tc>
                <a:extLst>
                  <a:ext uri="{0D108BD9-81ED-4DB2-BD59-A6C34878D82A}">
                    <a16:rowId xmlns:a16="http://schemas.microsoft.com/office/drawing/2014/main" val="10002"/>
                  </a:ext>
                </a:extLst>
              </a:tr>
            </a:tbl>
          </a:graphicData>
        </a:graphic>
      </p:graphicFrame>
      <p:sp>
        <p:nvSpPr>
          <p:cNvPr id="16" name="Text Placeholder 15"/>
          <p:cNvSpPr>
            <a:spLocks noGrp="1"/>
          </p:cNvSpPr>
          <p:nvPr>
            <p:ph type="body" idx="4294967295"/>
          </p:nvPr>
        </p:nvSpPr>
        <p:spPr>
          <a:xfrm>
            <a:off x="419100" y="3824705"/>
            <a:ext cx="3585341" cy="2668169"/>
          </a:xfrm>
        </p:spPr>
        <p:txBody>
          <a:bodyPr>
            <a:normAutofit/>
          </a:bodyPr>
          <a:lstStyle/>
          <a:p>
            <a:pPr marL="0" indent="0">
              <a:buNone/>
            </a:pPr>
            <a:r>
              <a:rPr lang="en-US" sz="2000" b="1" dirty="0"/>
              <a:t>Demand exceeds capacity:</a:t>
            </a:r>
          </a:p>
          <a:p>
            <a:pPr marL="457200" lvl="1" indent="0">
              <a:buNone/>
            </a:pPr>
            <a:r>
              <a:rPr lang="en-US" sz="2000" dirty="0"/>
              <a:t>Queue growth rate </a:t>
            </a:r>
          </a:p>
          <a:p>
            <a:pPr marL="457200" lvl="1" indent="0">
              <a:buNone/>
            </a:pPr>
            <a:r>
              <a:rPr lang="en-US" sz="2000" dirty="0"/>
              <a:t>= Demand – Capacity</a:t>
            </a:r>
          </a:p>
          <a:p>
            <a:pPr marL="457200" lvl="1" indent="0">
              <a:buNone/>
            </a:pPr>
            <a:r>
              <a:rPr lang="en-US" sz="2000" dirty="0"/>
              <a:t>= 1.5 – 1.25 </a:t>
            </a:r>
          </a:p>
          <a:p>
            <a:pPr marL="457200" lvl="1" indent="0">
              <a:buNone/>
            </a:pPr>
            <a:r>
              <a:rPr lang="en-US" sz="2000" dirty="0"/>
              <a:t>= 0.25 cust/min</a:t>
            </a:r>
          </a:p>
        </p:txBody>
      </p:sp>
      <p:pic>
        <p:nvPicPr>
          <p:cNvPr id="14" name="Picture 13"/>
          <p:cNvPicPr/>
          <p:nvPr/>
        </p:nvPicPr>
        <p:blipFill>
          <a:blip r:embed="rId2">
            <a:extLst>
              <a:ext uri="{28A0092B-C50C-407E-A947-70E740481C1C}">
                <a14:useLocalDpi xmlns:a14="http://schemas.microsoft.com/office/drawing/2010/main" val="0"/>
              </a:ext>
            </a:extLst>
          </a:blip>
          <a:srcRect/>
          <a:stretch>
            <a:fillRect/>
          </a:stretch>
        </p:blipFill>
        <p:spPr bwMode="auto">
          <a:xfrm>
            <a:off x="1942465" y="1896813"/>
            <a:ext cx="5259070" cy="597535"/>
          </a:xfrm>
          <a:prstGeom prst="rect">
            <a:avLst/>
          </a:prstGeom>
          <a:noFill/>
          <a:ln>
            <a:noFill/>
          </a:ln>
        </p:spPr>
      </p:pic>
      <p:pic>
        <p:nvPicPr>
          <p:cNvPr id="39938" name="Picture 2" descr="Dodge Ridge Ski Area closest California Snow to the Bay Area &amp; Central  Valley">
            <a:extLst>
              <a:ext uri="{FF2B5EF4-FFF2-40B4-BE49-F238E27FC236}">
                <a16:creationId xmlns:a16="http://schemas.microsoft.com/office/drawing/2014/main" id="{ABA9F0A9-CFB1-364D-A54B-B63059C5F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100" y="798357"/>
            <a:ext cx="2189001" cy="5438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564A657-0C21-AA40-9871-EB2A998CBEFB}"/>
              </a:ext>
            </a:extLst>
          </p:cNvPr>
          <p:cNvPicPr>
            <a:picLocks noChangeAspect="1"/>
          </p:cNvPicPr>
          <p:nvPr/>
        </p:nvPicPr>
        <p:blipFill>
          <a:blip r:embed="rId4"/>
          <a:stretch>
            <a:fillRect/>
          </a:stretch>
        </p:blipFill>
        <p:spPr>
          <a:xfrm>
            <a:off x="4401983" y="3911539"/>
            <a:ext cx="3917492" cy="2803642"/>
          </a:xfrm>
          <a:prstGeom prst="rect">
            <a:avLst/>
          </a:prstGeom>
        </p:spPr>
      </p:pic>
      <p:sp>
        <p:nvSpPr>
          <p:cNvPr id="4" name="TextBox 3">
            <a:extLst>
              <a:ext uri="{FF2B5EF4-FFF2-40B4-BE49-F238E27FC236}">
                <a16:creationId xmlns:a16="http://schemas.microsoft.com/office/drawing/2014/main" id="{E2E0E8E2-B67D-F647-B9EF-3FC7E7CDDF31}"/>
              </a:ext>
            </a:extLst>
          </p:cNvPr>
          <p:cNvSpPr txBox="1"/>
          <p:nvPr/>
        </p:nvSpPr>
        <p:spPr>
          <a:xfrm>
            <a:off x="4960883" y="5004900"/>
            <a:ext cx="1269899" cy="307777"/>
          </a:xfrm>
          <a:prstGeom prst="rect">
            <a:avLst/>
          </a:prstGeom>
          <a:noFill/>
        </p:spPr>
        <p:txBody>
          <a:bodyPr wrap="none" rtlCol="0">
            <a:spAutoFit/>
          </a:bodyPr>
          <a:lstStyle/>
          <a:p>
            <a:r>
              <a:rPr lang="en-US" sz="1400" dirty="0">
                <a:solidFill>
                  <a:srgbClr val="545454"/>
                </a:solidFill>
                <a:latin typeface="Univers LT 45 Light" panose="02000403030000020003" pitchFamily="2" charset="0"/>
              </a:rPr>
              <a:t>0.25 cust/min</a:t>
            </a:r>
          </a:p>
        </p:txBody>
      </p:sp>
      <p:sp>
        <p:nvSpPr>
          <p:cNvPr id="11" name="TextBox 10">
            <a:extLst>
              <a:ext uri="{FF2B5EF4-FFF2-40B4-BE49-F238E27FC236}">
                <a16:creationId xmlns:a16="http://schemas.microsoft.com/office/drawing/2014/main" id="{FE2D5AAC-EFDC-C742-9628-F918085D15A2}"/>
              </a:ext>
            </a:extLst>
          </p:cNvPr>
          <p:cNvSpPr txBox="1"/>
          <p:nvPr/>
        </p:nvSpPr>
        <p:spPr>
          <a:xfrm>
            <a:off x="6184567" y="3873183"/>
            <a:ext cx="2187458" cy="523220"/>
          </a:xfrm>
          <a:prstGeom prst="rect">
            <a:avLst/>
          </a:prstGeom>
          <a:noFill/>
        </p:spPr>
        <p:txBody>
          <a:bodyPr wrap="none" rtlCol="0">
            <a:spAutoFit/>
          </a:bodyPr>
          <a:lstStyle/>
          <a:p>
            <a:r>
              <a:rPr lang="en-US" sz="1400" dirty="0">
                <a:solidFill>
                  <a:srgbClr val="545454"/>
                </a:solidFill>
                <a:latin typeface="Univers LT 45 Light" panose="02000403030000020003" pitchFamily="2" charset="0"/>
              </a:rPr>
              <a:t>120 mins x 0.25 cust/min</a:t>
            </a:r>
            <a:br>
              <a:rPr lang="en-US" sz="1400" dirty="0">
                <a:solidFill>
                  <a:srgbClr val="545454"/>
                </a:solidFill>
                <a:latin typeface="Univers LT 45 Light" panose="02000403030000020003" pitchFamily="2" charset="0"/>
              </a:rPr>
            </a:br>
            <a:r>
              <a:rPr lang="en-US" sz="1400" dirty="0">
                <a:solidFill>
                  <a:srgbClr val="545454"/>
                </a:solidFill>
                <a:latin typeface="Univers LT 45 Light" panose="02000403030000020003" pitchFamily="2" charset="0"/>
              </a:rPr>
              <a:t> = 30 customers</a:t>
            </a:r>
          </a:p>
        </p:txBody>
      </p:sp>
      <p:sp>
        <p:nvSpPr>
          <p:cNvPr id="10" name="Slide Number Placeholder 3">
            <a:extLst>
              <a:ext uri="{FF2B5EF4-FFF2-40B4-BE49-F238E27FC236}">
                <a16:creationId xmlns:a16="http://schemas.microsoft.com/office/drawing/2014/main" id="{6132290A-ED5C-9D47-95AB-B98A194C298B}"/>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15</a:t>
            </a:fld>
            <a:endParaRPr lang="en-US" dirty="0"/>
          </a:p>
        </p:txBody>
      </p:sp>
    </p:spTree>
    <p:extLst>
      <p:ext uri="{BB962C8B-B14F-4D97-AF65-F5344CB8AC3E}">
        <p14:creationId xmlns:p14="http://schemas.microsoft.com/office/powerpoint/2010/main" val="61694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EA0A-218C-9048-BF54-188EB4326002}"/>
              </a:ext>
            </a:extLst>
          </p:cNvPr>
          <p:cNvSpPr>
            <a:spLocks noGrp="1"/>
          </p:cNvSpPr>
          <p:nvPr>
            <p:ph type="title"/>
          </p:nvPr>
        </p:nvSpPr>
        <p:spPr/>
        <p:txBody>
          <a:bodyPr/>
          <a:lstStyle/>
          <a:p>
            <a:r>
              <a:rPr lang="en-US" dirty="0"/>
              <a:t>What Can Dodge Ridge Do?</a:t>
            </a:r>
          </a:p>
        </p:txBody>
      </p:sp>
      <p:sp>
        <p:nvSpPr>
          <p:cNvPr id="3" name="Content Placeholder 2">
            <a:extLst>
              <a:ext uri="{FF2B5EF4-FFF2-40B4-BE49-F238E27FC236}">
                <a16:creationId xmlns:a16="http://schemas.microsoft.com/office/drawing/2014/main" id="{12ADEAA2-93B1-FD4E-A842-0FA49F589B75}"/>
              </a:ext>
            </a:extLst>
          </p:cNvPr>
          <p:cNvSpPr>
            <a:spLocks noGrp="1"/>
          </p:cNvSpPr>
          <p:nvPr>
            <p:ph idx="1"/>
          </p:nvPr>
        </p:nvSpPr>
        <p:spPr>
          <a:xfrm>
            <a:off x="628650" y="1825625"/>
            <a:ext cx="7886700" cy="4351338"/>
          </a:xfrm>
        </p:spPr>
        <p:txBody>
          <a:bodyPr>
            <a:normAutofit/>
          </a:bodyPr>
          <a:lstStyle/>
          <a:p>
            <a:r>
              <a:rPr lang="en-US" sz="2000" b="1" dirty="0"/>
              <a:t>Peak-load pricing </a:t>
            </a:r>
            <a:r>
              <a:rPr lang="en-US" sz="2000" dirty="0"/>
              <a:t>(also known as congestion pricing):</a:t>
            </a:r>
          </a:p>
          <a:p>
            <a:pPr lvl="1"/>
            <a:r>
              <a:rPr lang="en-US" sz="1800" dirty="0"/>
              <a:t>Charge more during the peak demand period </a:t>
            </a:r>
            <a:br>
              <a:rPr lang="en-US" sz="1800" dirty="0"/>
            </a:br>
            <a:r>
              <a:rPr lang="en-US" sz="1800" dirty="0"/>
              <a:t>(or give a discount during the off-peak demand period).</a:t>
            </a:r>
          </a:p>
          <a:p>
            <a:pPr lvl="1"/>
            <a:r>
              <a:rPr lang="en-US" sz="1800" dirty="0"/>
              <a:t>The goal is to reduce Demand during the peak time.</a:t>
            </a:r>
          </a:p>
          <a:p>
            <a:r>
              <a:rPr lang="en-US" sz="2000" b="1" dirty="0"/>
              <a:t>Temporary capacity </a:t>
            </a:r>
            <a:r>
              <a:rPr lang="en-US" sz="2000" dirty="0"/>
              <a:t>for the peak period:</a:t>
            </a:r>
          </a:p>
          <a:p>
            <a:pPr lvl="1"/>
            <a:r>
              <a:rPr lang="en-US" sz="1800" dirty="0"/>
              <a:t>Increase staffing/equipment during the peak period.</a:t>
            </a:r>
          </a:p>
          <a:p>
            <a:pPr lvl="1"/>
            <a:r>
              <a:rPr lang="en-US" sz="1800" dirty="0"/>
              <a:t>For example, part-time or temp workers.</a:t>
            </a:r>
          </a:p>
          <a:p>
            <a:r>
              <a:rPr lang="en-US" sz="2000" b="1" dirty="0"/>
              <a:t>Pre-processing</a:t>
            </a:r>
            <a:r>
              <a:rPr lang="en-US" sz="2000" dirty="0"/>
              <a:t> strategies:</a:t>
            </a:r>
          </a:p>
          <a:p>
            <a:pPr lvl="1"/>
            <a:r>
              <a:rPr lang="en-US" sz="1800" dirty="0"/>
              <a:t>Design the process so that some of the work can be done </a:t>
            </a:r>
            <a:br>
              <a:rPr lang="en-US" sz="1800" dirty="0"/>
            </a:br>
            <a:r>
              <a:rPr lang="en-US" sz="1800" dirty="0"/>
              <a:t>off-peak, thereby increasing peak period capacity by </a:t>
            </a:r>
            <a:br>
              <a:rPr lang="en-US" sz="1800" dirty="0"/>
            </a:br>
            <a:r>
              <a:rPr lang="en-US" sz="1800" dirty="0"/>
              <a:t>reducing processing times.</a:t>
            </a:r>
          </a:p>
          <a:p>
            <a:pPr lvl="1"/>
            <a:r>
              <a:rPr lang="en-US" sz="1800" dirty="0"/>
              <a:t>For example, have customers fill out waiver forms </a:t>
            </a:r>
            <a:br>
              <a:rPr lang="en-US" sz="1800" dirty="0"/>
            </a:br>
            <a:r>
              <a:rPr lang="en-US" sz="1800" dirty="0"/>
              <a:t>on-line before they arrive. </a:t>
            </a:r>
          </a:p>
        </p:txBody>
      </p:sp>
      <p:sp>
        <p:nvSpPr>
          <p:cNvPr id="4" name="Slide Number Placeholder 3">
            <a:extLst>
              <a:ext uri="{FF2B5EF4-FFF2-40B4-BE49-F238E27FC236}">
                <a16:creationId xmlns:a16="http://schemas.microsoft.com/office/drawing/2014/main" id="{BEB169DC-6C49-D74B-BFD7-0DC1C54FC68C}"/>
              </a:ext>
            </a:extLst>
          </p:cNvPr>
          <p:cNvSpPr>
            <a:spLocks noGrp="1"/>
          </p:cNvSpPr>
          <p:nvPr>
            <p:ph type="sldNum" sz="quarter" idx="12"/>
          </p:nvPr>
        </p:nvSpPr>
        <p:spPr/>
        <p:txBody>
          <a:bodyPr/>
          <a:lstStyle/>
          <a:p>
            <a:fld id="{A2EBCFBC-0745-914E-B0B1-4125AF1D8E59}" type="slidenum">
              <a:rPr lang="en-US" smtClean="0"/>
              <a:pPr/>
              <a:t>16</a:t>
            </a:fld>
            <a:endParaRPr lang="en-US" dirty="0"/>
          </a:p>
        </p:txBody>
      </p:sp>
      <p:pic>
        <p:nvPicPr>
          <p:cNvPr id="50178" name="Picture 2" descr="The potential boundary runs along Van Ness, Fulton, Laguna, 14th St, Division St, Townsend St, 7th St, and Mariposa St">
            <a:extLst>
              <a:ext uri="{FF2B5EF4-FFF2-40B4-BE49-F238E27FC236}">
                <a16:creationId xmlns:a16="http://schemas.microsoft.com/office/drawing/2014/main" id="{A948E180-992C-504E-A9CB-D12E3A2FD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0482" y="1676381"/>
            <a:ext cx="1370405" cy="1641750"/>
          </a:xfrm>
          <a:prstGeom prst="rect">
            <a:avLst/>
          </a:prstGeom>
          <a:noFill/>
          <a:extLst>
            <a:ext uri="{909E8E84-426E-40DD-AFC4-6F175D3DCCD1}">
              <a14:hiddenFill xmlns:a14="http://schemas.microsoft.com/office/drawing/2010/main">
                <a:solidFill>
                  <a:srgbClr val="FFFFFF"/>
                </a:solidFill>
              </a14:hiddenFill>
            </a:ext>
          </a:extLst>
        </p:spPr>
      </p:pic>
      <p:pic>
        <p:nvPicPr>
          <p:cNvPr id="50180" name="Picture 4" descr="This Thanksgiving, forgo Black Friday &amp; shop in your pyjamas">
            <a:extLst>
              <a:ext uri="{FF2B5EF4-FFF2-40B4-BE49-F238E27FC236}">
                <a16:creationId xmlns:a16="http://schemas.microsoft.com/office/drawing/2014/main" id="{DCABD705-B597-0641-A862-E08D29F92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683" y="3097955"/>
            <a:ext cx="1990001" cy="1240987"/>
          </a:xfrm>
          <a:prstGeom prst="rect">
            <a:avLst/>
          </a:prstGeom>
          <a:noFill/>
          <a:extLst>
            <a:ext uri="{909E8E84-426E-40DD-AFC4-6F175D3DCCD1}">
              <a14:hiddenFill xmlns:a14="http://schemas.microsoft.com/office/drawing/2010/main">
                <a:solidFill>
                  <a:srgbClr val="FFFFFF"/>
                </a:solidFill>
              </a14:hiddenFill>
            </a:ext>
          </a:extLst>
        </p:spPr>
      </p:pic>
      <p:pic>
        <p:nvPicPr>
          <p:cNvPr id="50182" name="Picture 6" descr="Liability Waivers | CenterEdge Software">
            <a:extLst>
              <a:ext uri="{FF2B5EF4-FFF2-40B4-BE49-F238E27FC236}">
                <a16:creationId xmlns:a16="http://schemas.microsoft.com/office/drawing/2014/main" id="{7ED81D7E-C898-B447-B25D-F0FE83C76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790" y="4725397"/>
            <a:ext cx="1333045" cy="1333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99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5DB1155B-75B7-E04A-B73E-83AC5C75AE9A}"/>
              </a:ext>
            </a:extLst>
          </p:cNvPr>
          <p:cNvSpPr/>
          <p:nvPr/>
        </p:nvSpPr>
        <p:spPr>
          <a:xfrm>
            <a:off x="463545" y="6139543"/>
            <a:ext cx="2010994" cy="58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2" name="Title 1">
            <a:extLst>
              <a:ext uri="{FF2B5EF4-FFF2-40B4-BE49-F238E27FC236}">
                <a16:creationId xmlns:a16="http://schemas.microsoft.com/office/drawing/2014/main" id="{DF2C087F-0B75-A441-B807-7409F52A26C7}"/>
              </a:ext>
            </a:extLst>
          </p:cNvPr>
          <p:cNvSpPr>
            <a:spLocks noGrp="1"/>
          </p:cNvSpPr>
          <p:nvPr>
            <p:ph type="title"/>
          </p:nvPr>
        </p:nvSpPr>
        <p:spPr/>
        <p:txBody>
          <a:bodyPr/>
          <a:lstStyle/>
          <a:p>
            <a:r>
              <a:rPr lang="en-US" b="1" dirty="0"/>
              <a:t>Dr Toyota </a:t>
            </a:r>
            <a:r>
              <a:rPr lang="en-US" dirty="0"/>
              <a:t>The Perfect Doctor?</a:t>
            </a:r>
            <a:endParaRPr lang="en-US" b="1" dirty="0"/>
          </a:p>
        </p:txBody>
      </p:sp>
      <p:sp>
        <p:nvSpPr>
          <p:cNvPr id="4" name="Slide Number Placeholder 3">
            <a:extLst>
              <a:ext uri="{FF2B5EF4-FFF2-40B4-BE49-F238E27FC236}">
                <a16:creationId xmlns:a16="http://schemas.microsoft.com/office/drawing/2014/main" id="{FA02D28E-C568-0B4B-97B2-8B4F6C328F7A}"/>
              </a:ext>
            </a:extLst>
          </p:cNvPr>
          <p:cNvSpPr>
            <a:spLocks noGrp="1"/>
          </p:cNvSpPr>
          <p:nvPr>
            <p:ph type="sldNum" sz="quarter" idx="12"/>
          </p:nvPr>
        </p:nvSpPr>
        <p:spPr/>
        <p:txBody>
          <a:bodyPr/>
          <a:lstStyle/>
          <a:p>
            <a:fld id="{A2EBCFBC-0745-914E-B0B1-4125AF1D8E59}" type="slidenum">
              <a:rPr lang="en-US" smtClean="0"/>
              <a:pPr/>
              <a:t>17</a:t>
            </a:fld>
            <a:endParaRPr lang="en-US" dirty="0"/>
          </a:p>
        </p:txBody>
      </p:sp>
      <p:grpSp>
        <p:nvGrpSpPr>
          <p:cNvPr id="5" name="Group 128">
            <a:extLst>
              <a:ext uri="{FF2B5EF4-FFF2-40B4-BE49-F238E27FC236}">
                <a16:creationId xmlns:a16="http://schemas.microsoft.com/office/drawing/2014/main" id="{9D0C005A-88C7-8B4D-B61C-6BFFF2346324}"/>
              </a:ext>
            </a:extLst>
          </p:cNvPr>
          <p:cNvGrpSpPr>
            <a:grpSpLocks/>
          </p:cNvGrpSpPr>
          <p:nvPr/>
        </p:nvGrpSpPr>
        <p:grpSpPr bwMode="auto">
          <a:xfrm>
            <a:off x="3604811" y="2173677"/>
            <a:ext cx="5095875" cy="3669541"/>
            <a:chOff x="879" y="866"/>
            <a:chExt cx="4280" cy="2462"/>
          </a:xfrm>
        </p:grpSpPr>
        <p:sp>
          <p:nvSpPr>
            <p:cNvPr id="6" name="Rectangle 35">
              <a:extLst>
                <a:ext uri="{FF2B5EF4-FFF2-40B4-BE49-F238E27FC236}">
                  <a16:creationId xmlns:a16="http://schemas.microsoft.com/office/drawing/2014/main" id="{9C1B173B-0F3D-5C4C-ADF9-2B9565E88A04}"/>
                </a:ext>
              </a:extLst>
            </p:cNvPr>
            <p:cNvSpPr>
              <a:spLocks noChangeArrowheads="1"/>
            </p:cNvSpPr>
            <p:nvPr/>
          </p:nvSpPr>
          <p:spPr bwMode="auto">
            <a:xfrm>
              <a:off x="973" y="875"/>
              <a:ext cx="4032" cy="2264"/>
            </a:xfrm>
            <a:prstGeom prst="rect">
              <a:avLst/>
            </a:prstGeom>
            <a:no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7" name="Text Box 36">
              <a:extLst>
                <a:ext uri="{FF2B5EF4-FFF2-40B4-BE49-F238E27FC236}">
                  <a16:creationId xmlns:a16="http://schemas.microsoft.com/office/drawing/2014/main" id="{013E4259-8E6C-DF40-AB23-772A76C55DD9}"/>
                </a:ext>
              </a:extLst>
            </p:cNvPr>
            <p:cNvSpPr txBox="1">
              <a:spLocks noChangeArrowheads="1"/>
            </p:cNvSpPr>
            <p:nvPr/>
          </p:nvSpPr>
          <p:spPr bwMode="auto">
            <a:xfrm>
              <a:off x="879" y="3136"/>
              <a:ext cx="388" cy="186"/>
            </a:xfrm>
            <a:prstGeom prst="rect">
              <a:avLst/>
            </a:prstGeom>
            <a:noFill/>
            <a:ln w="9525">
              <a:noFill/>
              <a:miter lim="800000"/>
              <a:headEnd/>
              <a:tailEnd/>
            </a:ln>
          </p:spPr>
          <p:txBody>
            <a:bodyPr wrap="none">
              <a:spAutoFit/>
            </a:bodyPr>
            <a:lstStyle/>
            <a:p>
              <a:pPr eaLnBrk="0" hangingPunct="0"/>
              <a:r>
                <a:rPr lang="en-US" sz="1200">
                  <a:latin typeface="CMU Sans Serif" panose="02000603000000000000" pitchFamily="2" charset="0"/>
                  <a:ea typeface="CMU Sans Serif" panose="02000603000000000000" pitchFamily="2" charset="0"/>
                  <a:cs typeface="CMU Sans Serif" panose="02000603000000000000" pitchFamily="2" charset="0"/>
                </a:rPr>
                <a:t>7:00</a:t>
              </a:r>
            </a:p>
          </p:txBody>
        </p:sp>
        <p:sp>
          <p:nvSpPr>
            <p:cNvPr id="8" name="Text Box 37">
              <a:extLst>
                <a:ext uri="{FF2B5EF4-FFF2-40B4-BE49-F238E27FC236}">
                  <a16:creationId xmlns:a16="http://schemas.microsoft.com/office/drawing/2014/main" id="{5EDAB7CE-F810-1746-A423-D0719AB0D1F7}"/>
                </a:ext>
              </a:extLst>
            </p:cNvPr>
            <p:cNvSpPr txBox="1">
              <a:spLocks noChangeArrowheads="1"/>
            </p:cNvSpPr>
            <p:nvPr/>
          </p:nvSpPr>
          <p:spPr bwMode="auto">
            <a:xfrm>
              <a:off x="1518" y="3142"/>
              <a:ext cx="388" cy="186"/>
            </a:xfrm>
            <a:prstGeom prst="rect">
              <a:avLst/>
            </a:prstGeom>
            <a:noFill/>
            <a:ln w="9525">
              <a:noFill/>
              <a:miter lim="800000"/>
              <a:headEnd/>
              <a:tailEnd/>
            </a:ln>
          </p:spPr>
          <p:txBody>
            <a:bodyPr wrap="none">
              <a:spAutoFit/>
            </a:bodyPr>
            <a:lstStyle/>
            <a:p>
              <a:pPr eaLnBrk="0" hangingPunct="0"/>
              <a:r>
                <a:rPr lang="en-US" sz="1200">
                  <a:latin typeface="CMU Sans Serif" panose="02000603000000000000" pitchFamily="2" charset="0"/>
                  <a:ea typeface="CMU Sans Serif" panose="02000603000000000000" pitchFamily="2" charset="0"/>
                  <a:cs typeface="CMU Sans Serif" panose="02000603000000000000" pitchFamily="2" charset="0"/>
                </a:rPr>
                <a:t>7:10</a:t>
              </a:r>
            </a:p>
          </p:txBody>
        </p:sp>
        <p:sp>
          <p:nvSpPr>
            <p:cNvPr id="9" name="Text Box 38">
              <a:extLst>
                <a:ext uri="{FF2B5EF4-FFF2-40B4-BE49-F238E27FC236}">
                  <a16:creationId xmlns:a16="http://schemas.microsoft.com/office/drawing/2014/main" id="{38CDADE5-DB16-0B4B-B542-4CB8D4303097}"/>
                </a:ext>
              </a:extLst>
            </p:cNvPr>
            <p:cNvSpPr txBox="1">
              <a:spLocks noChangeArrowheads="1"/>
            </p:cNvSpPr>
            <p:nvPr/>
          </p:nvSpPr>
          <p:spPr bwMode="auto">
            <a:xfrm>
              <a:off x="2186" y="3142"/>
              <a:ext cx="388" cy="186"/>
            </a:xfrm>
            <a:prstGeom prst="rect">
              <a:avLst/>
            </a:prstGeom>
            <a:noFill/>
            <a:ln w="9525">
              <a:noFill/>
              <a:miter lim="800000"/>
              <a:headEnd/>
              <a:tailEnd/>
            </a:ln>
          </p:spPr>
          <p:txBody>
            <a:bodyPr wrap="none">
              <a:spAutoFit/>
            </a:bodyPr>
            <a:lstStyle/>
            <a:p>
              <a:pPr eaLnBrk="0" hangingPunct="0"/>
              <a:r>
                <a:rPr lang="en-US" sz="1200">
                  <a:latin typeface="CMU Sans Serif" panose="02000603000000000000" pitchFamily="2" charset="0"/>
                  <a:ea typeface="CMU Sans Serif" panose="02000603000000000000" pitchFamily="2" charset="0"/>
                  <a:cs typeface="CMU Sans Serif" panose="02000603000000000000" pitchFamily="2" charset="0"/>
                </a:rPr>
                <a:t>7:20</a:t>
              </a:r>
            </a:p>
          </p:txBody>
        </p:sp>
        <p:sp>
          <p:nvSpPr>
            <p:cNvPr id="10" name="Text Box 39">
              <a:extLst>
                <a:ext uri="{FF2B5EF4-FFF2-40B4-BE49-F238E27FC236}">
                  <a16:creationId xmlns:a16="http://schemas.microsoft.com/office/drawing/2014/main" id="{DABBFAFD-E8D1-7840-9D97-7BDED981A3B2}"/>
                </a:ext>
              </a:extLst>
            </p:cNvPr>
            <p:cNvSpPr txBox="1">
              <a:spLocks noChangeArrowheads="1"/>
            </p:cNvSpPr>
            <p:nvPr/>
          </p:nvSpPr>
          <p:spPr bwMode="auto">
            <a:xfrm>
              <a:off x="2852" y="3142"/>
              <a:ext cx="388" cy="186"/>
            </a:xfrm>
            <a:prstGeom prst="rect">
              <a:avLst/>
            </a:prstGeom>
            <a:noFill/>
            <a:ln w="9525">
              <a:noFill/>
              <a:miter lim="800000"/>
              <a:headEnd/>
              <a:tailEnd/>
            </a:ln>
          </p:spPr>
          <p:txBody>
            <a:bodyPr wrap="none">
              <a:spAutoFit/>
            </a:bodyPr>
            <a:lstStyle/>
            <a:p>
              <a:pPr eaLnBrk="0" hangingPunct="0"/>
              <a:r>
                <a:rPr lang="en-US" sz="1200">
                  <a:latin typeface="CMU Sans Serif" panose="02000603000000000000" pitchFamily="2" charset="0"/>
                  <a:ea typeface="CMU Sans Serif" panose="02000603000000000000" pitchFamily="2" charset="0"/>
                  <a:cs typeface="CMU Sans Serif" panose="02000603000000000000" pitchFamily="2" charset="0"/>
                </a:rPr>
                <a:t>7:30</a:t>
              </a:r>
            </a:p>
          </p:txBody>
        </p:sp>
        <p:sp>
          <p:nvSpPr>
            <p:cNvPr id="11" name="Text Box 40">
              <a:extLst>
                <a:ext uri="{FF2B5EF4-FFF2-40B4-BE49-F238E27FC236}">
                  <a16:creationId xmlns:a16="http://schemas.microsoft.com/office/drawing/2014/main" id="{7123627A-AF4A-9F47-82B6-63BD31C4DFF7}"/>
                </a:ext>
              </a:extLst>
            </p:cNvPr>
            <p:cNvSpPr txBox="1">
              <a:spLocks noChangeArrowheads="1"/>
            </p:cNvSpPr>
            <p:nvPr/>
          </p:nvSpPr>
          <p:spPr bwMode="auto">
            <a:xfrm>
              <a:off x="3519" y="3142"/>
              <a:ext cx="388" cy="186"/>
            </a:xfrm>
            <a:prstGeom prst="rect">
              <a:avLst/>
            </a:prstGeom>
            <a:noFill/>
            <a:ln w="9525">
              <a:noFill/>
              <a:miter lim="800000"/>
              <a:headEnd/>
              <a:tailEnd/>
            </a:ln>
          </p:spPr>
          <p:txBody>
            <a:bodyPr wrap="none">
              <a:spAutoFit/>
            </a:bodyPr>
            <a:lstStyle/>
            <a:p>
              <a:pPr eaLnBrk="0" hangingPunct="0"/>
              <a:r>
                <a:rPr lang="en-US" sz="1200" dirty="0">
                  <a:latin typeface="CMU Sans Serif" panose="02000603000000000000" pitchFamily="2" charset="0"/>
                  <a:ea typeface="CMU Sans Serif" panose="02000603000000000000" pitchFamily="2" charset="0"/>
                  <a:cs typeface="CMU Sans Serif" panose="02000603000000000000" pitchFamily="2" charset="0"/>
                </a:rPr>
                <a:t>7:40</a:t>
              </a:r>
            </a:p>
          </p:txBody>
        </p:sp>
        <p:sp>
          <p:nvSpPr>
            <p:cNvPr id="12" name="Text Box 41">
              <a:extLst>
                <a:ext uri="{FF2B5EF4-FFF2-40B4-BE49-F238E27FC236}">
                  <a16:creationId xmlns:a16="http://schemas.microsoft.com/office/drawing/2014/main" id="{E5D0BFFC-03FA-B548-B469-0C54D16174B7}"/>
                </a:ext>
              </a:extLst>
            </p:cNvPr>
            <p:cNvSpPr txBox="1">
              <a:spLocks noChangeArrowheads="1"/>
            </p:cNvSpPr>
            <p:nvPr/>
          </p:nvSpPr>
          <p:spPr bwMode="auto">
            <a:xfrm>
              <a:off x="4181" y="3142"/>
              <a:ext cx="388" cy="186"/>
            </a:xfrm>
            <a:prstGeom prst="rect">
              <a:avLst/>
            </a:prstGeom>
            <a:noFill/>
            <a:ln w="9525">
              <a:noFill/>
              <a:miter lim="800000"/>
              <a:headEnd/>
              <a:tailEnd/>
            </a:ln>
          </p:spPr>
          <p:txBody>
            <a:bodyPr wrap="none">
              <a:spAutoFit/>
            </a:bodyPr>
            <a:lstStyle/>
            <a:p>
              <a:pPr eaLnBrk="0" hangingPunct="0"/>
              <a:r>
                <a:rPr lang="en-US" sz="1200">
                  <a:latin typeface="CMU Sans Serif" panose="02000603000000000000" pitchFamily="2" charset="0"/>
                  <a:ea typeface="CMU Sans Serif" panose="02000603000000000000" pitchFamily="2" charset="0"/>
                  <a:cs typeface="CMU Sans Serif" panose="02000603000000000000" pitchFamily="2" charset="0"/>
                </a:rPr>
                <a:t>7:50</a:t>
              </a:r>
            </a:p>
          </p:txBody>
        </p:sp>
        <p:sp>
          <p:nvSpPr>
            <p:cNvPr id="13" name="Line 42">
              <a:extLst>
                <a:ext uri="{FF2B5EF4-FFF2-40B4-BE49-F238E27FC236}">
                  <a16:creationId xmlns:a16="http://schemas.microsoft.com/office/drawing/2014/main" id="{A7370ABD-7D5C-8147-9A04-E5D6D81378C9}"/>
                </a:ext>
              </a:extLst>
            </p:cNvPr>
            <p:cNvSpPr>
              <a:spLocks noChangeShapeType="1"/>
            </p:cNvSpPr>
            <p:nvPr/>
          </p:nvSpPr>
          <p:spPr bwMode="auto">
            <a:xfrm>
              <a:off x="1319" y="875"/>
              <a:ext cx="0" cy="2264"/>
            </a:xfrm>
            <a:prstGeom prst="line">
              <a:avLst/>
            </a:prstGeom>
            <a:noFill/>
            <a:ln w="9525">
              <a:solidFill>
                <a:schemeClr val="tx1"/>
              </a:solidFill>
              <a:prstDash val="dash"/>
              <a:round/>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4" name="Line 43">
              <a:extLst>
                <a:ext uri="{FF2B5EF4-FFF2-40B4-BE49-F238E27FC236}">
                  <a16:creationId xmlns:a16="http://schemas.microsoft.com/office/drawing/2014/main" id="{0B389E83-0F69-134E-9808-2CDFD07C620F}"/>
                </a:ext>
              </a:extLst>
            </p:cNvPr>
            <p:cNvSpPr>
              <a:spLocks noChangeShapeType="1"/>
            </p:cNvSpPr>
            <p:nvPr/>
          </p:nvSpPr>
          <p:spPr bwMode="auto">
            <a:xfrm>
              <a:off x="1658" y="867"/>
              <a:ext cx="0" cy="2265"/>
            </a:xfrm>
            <a:prstGeom prst="line">
              <a:avLst/>
            </a:prstGeom>
            <a:noFill/>
            <a:ln w="9525">
              <a:solidFill>
                <a:schemeClr val="tx1"/>
              </a:solidFill>
              <a:prstDash val="dash"/>
              <a:round/>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5" name="Line 44">
              <a:extLst>
                <a:ext uri="{FF2B5EF4-FFF2-40B4-BE49-F238E27FC236}">
                  <a16:creationId xmlns:a16="http://schemas.microsoft.com/office/drawing/2014/main" id="{6867F8C7-A35B-184C-8804-AC4506E9DB0B}"/>
                </a:ext>
              </a:extLst>
            </p:cNvPr>
            <p:cNvSpPr>
              <a:spLocks noChangeShapeType="1"/>
            </p:cNvSpPr>
            <p:nvPr/>
          </p:nvSpPr>
          <p:spPr bwMode="auto">
            <a:xfrm>
              <a:off x="1992" y="867"/>
              <a:ext cx="0" cy="2265"/>
            </a:xfrm>
            <a:prstGeom prst="line">
              <a:avLst/>
            </a:prstGeom>
            <a:noFill/>
            <a:ln w="9525">
              <a:solidFill>
                <a:schemeClr val="tx1"/>
              </a:solidFill>
              <a:prstDash val="dash"/>
              <a:round/>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6" name="Line 45">
              <a:extLst>
                <a:ext uri="{FF2B5EF4-FFF2-40B4-BE49-F238E27FC236}">
                  <a16:creationId xmlns:a16="http://schemas.microsoft.com/office/drawing/2014/main" id="{08FCE2C7-1A41-9F4F-8F3B-082E0A66C98F}"/>
                </a:ext>
              </a:extLst>
            </p:cNvPr>
            <p:cNvSpPr>
              <a:spLocks noChangeShapeType="1"/>
            </p:cNvSpPr>
            <p:nvPr/>
          </p:nvSpPr>
          <p:spPr bwMode="auto">
            <a:xfrm>
              <a:off x="2309" y="866"/>
              <a:ext cx="0" cy="2264"/>
            </a:xfrm>
            <a:prstGeom prst="line">
              <a:avLst/>
            </a:prstGeom>
            <a:noFill/>
            <a:ln w="9525">
              <a:solidFill>
                <a:schemeClr val="tx1"/>
              </a:solidFill>
              <a:prstDash val="dash"/>
              <a:round/>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7" name="Line 46">
              <a:extLst>
                <a:ext uri="{FF2B5EF4-FFF2-40B4-BE49-F238E27FC236}">
                  <a16:creationId xmlns:a16="http://schemas.microsoft.com/office/drawing/2014/main" id="{CFF43ADD-59AD-F740-94B9-FAD93E19AC4B}"/>
                </a:ext>
              </a:extLst>
            </p:cNvPr>
            <p:cNvSpPr>
              <a:spLocks noChangeShapeType="1"/>
            </p:cNvSpPr>
            <p:nvPr/>
          </p:nvSpPr>
          <p:spPr bwMode="auto">
            <a:xfrm>
              <a:off x="2652" y="866"/>
              <a:ext cx="0" cy="2264"/>
            </a:xfrm>
            <a:prstGeom prst="line">
              <a:avLst/>
            </a:prstGeom>
            <a:noFill/>
            <a:ln w="9525">
              <a:solidFill>
                <a:schemeClr val="tx1"/>
              </a:solidFill>
              <a:prstDash val="dash"/>
              <a:round/>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8" name="Line 47">
              <a:extLst>
                <a:ext uri="{FF2B5EF4-FFF2-40B4-BE49-F238E27FC236}">
                  <a16:creationId xmlns:a16="http://schemas.microsoft.com/office/drawing/2014/main" id="{05899F62-29BC-5A4B-A703-E146EF062692}"/>
                </a:ext>
              </a:extLst>
            </p:cNvPr>
            <p:cNvSpPr>
              <a:spLocks noChangeShapeType="1"/>
            </p:cNvSpPr>
            <p:nvPr/>
          </p:nvSpPr>
          <p:spPr bwMode="auto">
            <a:xfrm>
              <a:off x="2992" y="867"/>
              <a:ext cx="0" cy="2265"/>
            </a:xfrm>
            <a:prstGeom prst="line">
              <a:avLst/>
            </a:prstGeom>
            <a:noFill/>
            <a:ln w="9525">
              <a:solidFill>
                <a:schemeClr val="tx1"/>
              </a:solidFill>
              <a:prstDash val="dash"/>
              <a:round/>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Line 48">
              <a:extLst>
                <a:ext uri="{FF2B5EF4-FFF2-40B4-BE49-F238E27FC236}">
                  <a16:creationId xmlns:a16="http://schemas.microsoft.com/office/drawing/2014/main" id="{B74D279D-A344-3C4D-AEB2-041ACEA6D6B1}"/>
                </a:ext>
              </a:extLst>
            </p:cNvPr>
            <p:cNvSpPr>
              <a:spLocks noChangeShapeType="1"/>
            </p:cNvSpPr>
            <p:nvPr/>
          </p:nvSpPr>
          <p:spPr bwMode="auto">
            <a:xfrm>
              <a:off x="3326" y="867"/>
              <a:ext cx="0" cy="2265"/>
            </a:xfrm>
            <a:prstGeom prst="line">
              <a:avLst/>
            </a:prstGeom>
            <a:noFill/>
            <a:ln w="9525">
              <a:solidFill>
                <a:schemeClr val="tx1"/>
              </a:solidFill>
              <a:prstDash val="dash"/>
              <a:round/>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Line 49">
              <a:extLst>
                <a:ext uri="{FF2B5EF4-FFF2-40B4-BE49-F238E27FC236}">
                  <a16:creationId xmlns:a16="http://schemas.microsoft.com/office/drawing/2014/main" id="{0FBCE548-0285-5344-BAF8-AAC7CFBF818B}"/>
                </a:ext>
              </a:extLst>
            </p:cNvPr>
            <p:cNvSpPr>
              <a:spLocks noChangeShapeType="1"/>
            </p:cNvSpPr>
            <p:nvPr/>
          </p:nvSpPr>
          <p:spPr bwMode="auto">
            <a:xfrm>
              <a:off x="3686" y="866"/>
              <a:ext cx="0" cy="2264"/>
            </a:xfrm>
            <a:prstGeom prst="line">
              <a:avLst/>
            </a:prstGeom>
            <a:noFill/>
            <a:ln w="9525">
              <a:solidFill>
                <a:schemeClr val="tx1"/>
              </a:solidFill>
              <a:prstDash val="dash"/>
              <a:round/>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1" name="Line 50">
              <a:extLst>
                <a:ext uri="{FF2B5EF4-FFF2-40B4-BE49-F238E27FC236}">
                  <a16:creationId xmlns:a16="http://schemas.microsoft.com/office/drawing/2014/main" id="{64711F6A-3083-BD4E-ABCE-5E3676C0BBFD}"/>
                </a:ext>
              </a:extLst>
            </p:cNvPr>
            <p:cNvSpPr>
              <a:spLocks noChangeShapeType="1"/>
            </p:cNvSpPr>
            <p:nvPr/>
          </p:nvSpPr>
          <p:spPr bwMode="auto">
            <a:xfrm>
              <a:off x="4019" y="866"/>
              <a:ext cx="0" cy="2264"/>
            </a:xfrm>
            <a:prstGeom prst="line">
              <a:avLst/>
            </a:prstGeom>
            <a:noFill/>
            <a:ln w="9525">
              <a:solidFill>
                <a:schemeClr val="tx1"/>
              </a:solidFill>
              <a:prstDash val="dash"/>
              <a:round/>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2" name="Line 51">
              <a:extLst>
                <a:ext uri="{FF2B5EF4-FFF2-40B4-BE49-F238E27FC236}">
                  <a16:creationId xmlns:a16="http://schemas.microsoft.com/office/drawing/2014/main" id="{16E4156C-5215-0440-AFA1-36579E6E47CE}"/>
                </a:ext>
              </a:extLst>
            </p:cNvPr>
            <p:cNvSpPr>
              <a:spLocks noChangeShapeType="1"/>
            </p:cNvSpPr>
            <p:nvPr/>
          </p:nvSpPr>
          <p:spPr bwMode="auto">
            <a:xfrm>
              <a:off x="4340" y="882"/>
              <a:ext cx="0" cy="2263"/>
            </a:xfrm>
            <a:prstGeom prst="line">
              <a:avLst/>
            </a:prstGeom>
            <a:noFill/>
            <a:ln w="9525">
              <a:solidFill>
                <a:schemeClr val="tx1"/>
              </a:solidFill>
              <a:prstDash val="dash"/>
              <a:round/>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3" name="Line 52">
              <a:extLst>
                <a:ext uri="{FF2B5EF4-FFF2-40B4-BE49-F238E27FC236}">
                  <a16:creationId xmlns:a16="http://schemas.microsoft.com/office/drawing/2014/main" id="{6873AD4C-EE7A-6944-8F4B-EA5F796DA72F}"/>
                </a:ext>
              </a:extLst>
            </p:cNvPr>
            <p:cNvSpPr>
              <a:spLocks noChangeShapeType="1"/>
            </p:cNvSpPr>
            <p:nvPr/>
          </p:nvSpPr>
          <p:spPr bwMode="auto">
            <a:xfrm>
              <a:off x="4673" y="866"/>
              <a:ext cx="0" cy="2264"/>
            </a:xfrm>
            <a:prstGeom prst="line">
              <a:avLst/>
            </a:prstGeom>
            <a:noFill/>
            <a:ln w="9525">
              <a:solidFill>
                <a:schemeClr val="tx1"/>
              </a:solidFill>
              <a:prstDash val="dash"/>
              <a:round/>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4" name="Text Box 53">
              <a:extLst>
                <a:ext uri="{FF2B5EF4-FFF2-40B4-BE49-F238E27FC236}">
                  <a16:creationId xmlns:a16="http://schemas.microsoft.com/office/drawing/2014/main" id="{BB294730-CEC2-4A42-8329-EAA007D8CBA3}"/>
                </a:ext>
              </a:extLst>
            </p:cNvPr>
            <p:cNvSpPr txBox="1">
              <a:spLocks noChangeArrowheads="1"/>
            </p:cNvSpPr>
            <p:nvPr/>
          </p:nvSpPr>
          <p:spPr bwMode="auto">
            <a:xfrm>
              <a:off x="4771" y="3142"/>
              <a:ext cx="388" cy="186"/>
            </a:xfrm>
            <a:prstGeom prst="rect">
              <a:avLst/>
            </a:prstGeom>
            <a:noFill/>
            <a:ln w="9525">
              <a:noFill/>
              <a:miter lim="800000"/>
              <a:headEnd/>
              <a:tailEnd/>
            </a:ln>
          </p:spPr>
          <p:txBody>
            <a:bodyPr wrap="none">
              <a:spAutoFit/>
            </a:bodyPr>
            <a:lstStyle/>
            <a:p>
              <a:pPr eaLnBrk="0" hangingPunct="0"/>
              <a:r>
                <a:rPr lang="en-US" sz="1200">
                  <a:latin typeface="CMU Sans Serif" panose="02000603000000000000" pitchFamily="2" charset="0"/>
                  <a:ea typeface="CMU Sans Serif" panose="02000603000000000000" pitchFamily="2" charset="0"/>
                  <a:cs typeface="CMU Sans Serif" panose="02000603000000000000" pitchFamily="2" charset="0"/>
                </a:rPr>
                <a:t>8:00</a:t>
              </a:r>
            </a:p>
          </p:txBody>
        </p:sp>
        <p:grpSp>
          <p:nvGrpSpPr>
            <p:cNvPr id="25" name="Group 54">
              <a:extLst>
                <a:ext uri="{FF2B5EF4-FFF2-40B4-BE49-F238E27FC236}">
                  <a16:creationId xmlns:a16="http://schemas.microsoft.com/office/drawing/2014/main" id="{18494851-3566-094F-882A-BBBD685CD60C}"/>
                </a:ext>
              </a:extLst>
            </p:cNvPr>
            <p:cNvGrpSpPr>
              <a:grpSpLocks/>
            </p:cNvGrpSpPr>
            <p:nvPr/>
          </p:nvGrpSpPr>
          <p:grpSpPr bwMode="auto">
            <a:xfrm>
              <a:off x="973" y="944"/>
              <a:ext cx="1971" cy="1053"/>
              <a:chOff x="768" y="480"/>
              <a:chExt cx="1644" cy="728"/>
            </a:xfrm>
          </p:grpSpPr>
          <p:sp>
            <p:nvSpPr>
              <p:cNvPr id="33" name="Rectangle 55">
                <a:extLst>
                  <a:ext uri="{FF2B5EF4-FFF2-40B4-BE49-F238E27FC236}">
                    <a16:creationId xmlns:a16="http://schemas.microsoft.com/office/drawing/2014/main" id="{51A8DD3D-A6A7-0147-8AAD-50D1C232BA76}"/>
                  </a:ext>
                </a:extLst>
              </p:cNvPr>
              <p:cNvSpPr>
                <a:spLocks noChangeArrowheads="1"/>
              </p:cNvSpPr>
              <p:nvPr/>
            </p:nvSpPr>
            <p:spPr bwMode="auto">
              <a:xfrm>
                <a:off x="768" y="480"/>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4" name="Rectangle 56">
                <a:extLst>
                  <a:ext uri="{FF2B5EF4-FFF2-40B4-BE49-F238E27FC236}">
                    <a16:creationId xmlns:a16="http://schemas.microsoft.com/office/drawing/2014/main" id="{778D196E-FC98-A249-A1F1-995FE031FCC6}"/>
                  </a:ext>
                </a:extLst>
              </p:cNvPr>
              <p:cNvSpPr>
                <a:spLocks noChangeArrowheads="1"/>
              </p:cNvSpPr>
              <p:nvPr/>
            </p:nvSpPr>
            <p:spPr bwMode="auto">
              <a:xfrm>
                <a:off x="1056" y="600"/>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5" name="Rectangle 57">
                <a:extLst>
                  <a:ext uri="{FF2B5EF4-FFF2-40B4-BE49-F238E27FC236}">
                    <a16:creationId xmlns:a16="http://schemas.microsoft.com/office/drawing/2014/main" id="{C85A7ED2-C484-404B-80AA-9D0D579541B3}"/>
                  </a:ext>
                </a:extLst>
              </p:cNvPr>
              <p:cNvSpPr>
                <a:spLocks noChangeArrowheads="1"/>
              </p:cNvSpPr>
              <p:nvPr/>
            </p:nvSpPr>
            <p:spPr bwMode="auto">
              <a:xfrm>
                <a:off x="1344" y="732"/>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6" name="Rectangle 58">
                <a:extLst>
                  <a:ext uri="{FF2B5EF4-FFF2-40B4-BE49-F238E27FC236}">
                    <a16:creationId xmlns:a16="http://schemas.microsoft.com/office/drawing/2014/main" id="{0C51FFB9-2824-224A-A10B-0903D9AE0809}"/>
                  </a:ext>
                </a:extLst>
              </p:cNvPr>
              <p:cNvSpPr>
                <a:spLocks noChangeArrowheads="1"/>
              </p:cNvSpPr>
              <p:nvPr/>
            </p:nvSpPr>
            <p:spPr bwMode="auto">
              <a:xfrm>
                <a:off x="1620" y="860"/>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7" name="Rectangle 59">
                <a:extLst>
                  <a:ext uri="{FF2B5EF4-FFF2-40B4-BE49-F238E27FC236}">
                    <a16:creationId xmlns:a16="http://schemas.microsoft.com/office/drawing/2014/main" id="{999534AD-709A-E64F-AB25-22FA632BAE7E}"/>
                  </a:ext>
                </a:extLst>
              </p:cNvPr>
              <p:cNvSpPr>
                <a:spLocks noChangeArrowheads="1"/>
              </p:cNvSpPr>
              <p:nvPr/>
            </p:nvSpPr>
            <p:spPr bwMode="auto">
              <a:xfrm>
                <a:off x="1888" y="980"/>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8" name="Rectangle 60">
                <a:extLst>
                  <a:ext uri="{FF2B5EF4-FFF2-40B4-BE49-F238E27FC236}">
                    <a16:creationId xmlns:a16="http://schemas.microsoft.com/office/drawing/2014/main" id="{73EDF850-5694-4C40-9601-B538C9BD8A9D}"/>
                  </a:ext>
                </a:extLst>
              </p:cNvPr>
              <p:cNvSpPr>
                <a:spLocks noChangeArrowheads="1"/>
              </p:cNvSpPr>
              <p:nvPr/>
            </p:nvSpPr>
            <p:spPr bwMode="auto">
              <a:xfrm>
                <a:off x="2172" y="1112"/>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26" name="Group 61">
              <a:extLst>
                <a:ext uri="{FF2B5EF4-FFF2-40B4-BE49-F238E27FC236}">
                  <a16:creationId xmlns:a16="http://schemas.microsoft.com/office/drawing/2014/main" id="{E7C9D53B-B359-5C48-900C-7CA9D228A264}"/>
                </a:ext>
              </a:extLst>
            </p:cNvPr>
            <p:cNvGrpSpPr>
              <a:grpSpLocks/>
            </p:cNvGrpSpPr>
            <p:nvPr/>
          </p:nvGrpSpPr>
          <p:grpSpPr bwMode="auto">
            <a:xfrm>
              <a:off x="2992" y="2037"/>
              <a:ext cx="1970" cy="1053"/>
              <a:chOff x="768" y="480"/>
              <a:chExt cx="1644" cy="728"/>
            </a:xfrm>
          </p:grpSpPr>
          <p:sp>
            <p:nvSpPr>
              <p:cNvPr id="27" name="Rectangle 62">
                <a:extLst>
                  <a:ext uri="{FF2B5EF4-FFF2-40B4-BE49-F238E27FC236}">
                    <a16:creationId xmlns:a16="http://schemas.microsoft.com/office/drawing/2014/main" id="{A6AF1788-E301-A140-AC7A-4EE5158D0AF6}"/>
                  </a:ext>
                </a:extLst>
              </p:cNvPr>
              <p:cNvSpPr>
                <a:spLocks noChangeArrowheads="1"/>
              </p:cNvSpPr>
              <p:nvPr/>
            </p:nvSpPr>
            <p:spPr bwMode="auto">
              <a:xfrm>
                <a:off x="768" y="480"/>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8" name="Rectangle 63">
                <a:extLst>
                  <a:ext uri="{FF2B5EF4-FFF2-40B4-BE49-F238E27FC236}">
                    <a16:creationId xmlns:a16="http://schemas.microsoft.com/office/drawing/2014/main" id="{83563A9C-DFD3-FA43-90CA-CF7C6AB62FE4}"/>
                  </a:ext>
                </a:extLst>
              </p:cNvPr>
              <p:cNvSpPr>
                <a:spLocks noChangeArrowheads="1"/>
              </p:cNvSpPr>
              <p:nvPr/>
            </p:nvSpPr>
            <p:spPr bwMode="auto">
              <a:xfrm>
                <a:off x="1056" y="600"/>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9" name="Rectangle 64">
                <a:extLst>
                  <a:ext uri="{FF2B5EF4-FFF2-40B4-BE49-F238E27FC236}">
                    <a16:creationId xmlns:a16="http://schemas.microsoft.com/office/drawing/2014/main" id="{1F33EE3B-F8C1-C342-9F83-28693989D320}"/>
                  </a:ext>
                </a:extLst>
              </p:cNvPr>
              <p:cNvSpPr>
                <a:spLocks noChangeArrowheads="1"/>
              </p:cNvSpPr>
              <p:nvPr/>
            </p:nvSpPr>
            <p:spPr bwMode="auto">
              <a:xfrm>
                <a:off x="1344" y="732"/>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0" name="Rectangle 65">
                <a:extLst>
                  <a:ext uri="{FF2B5EF4-FFF2-40B4-BE49-F238E27FC236}">
                    <a16:creationId xmlns:a16="http://schemas.microsoft.com/office/drawing/2014/main" id="{0499A95F-A900-F14C-A950-3EA063F11C34}"/>
                  </a:ext>
                </a:extLst>
              </p:cNvPr>
              <p:cNvSpPr>
                <a:spLocks noChangeArrowheads="1"/>
              </p:cNvSpPr>
              <p:nvPr/>
            </p:nvSpPr>
            <p:spPr bwMode="auto">
              <a:xfrm>
                <a:off x="1620" y="860"/>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1" name="Rectangle 66">
                <a:extLst>
                  <a:ext uri="{FF2B5EF4-FFF2-40B4-BE49-F238E27FC236}">
                    <a16:creationId xmlns:a16="http://schemas.microsoft.com/office/drawing/2014/main" id="{EBBDD799-041E-4443-9A5B-AA1C42AF5496}"/>
                  </a:ext>
                </a:extLst>
              </p:cNvPr>
              <p:cNvSpPr>
                <a:spLocks noChangeArrowheads="1"/>
              </p:cNvSpPr>
              <p:nvPr/>
            </p:nvSpPr>
            <p:spPr bwMode="auto">
              <a:xfrm>
                <a:off x="1888" y="980"/>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2" name="Rectangle 67">
                <a:extLst>
                  <a:ext uri="{FF2B5EF4-FFF2-40B4-BE49-F238E27FC236}">
                    <a16:creationId xmlns:a16="http://schemas.microsoft.com/office/drawing/2014/main" id="{4318784C-B1E4-C04C-A9A6-8B547C22B8A0}"/>
                  </a:ext>
                </a:extLst>
              </p:cNvPr>
              <p:cNvSpPr>
                <a:spLocks noChangeArrowheads="1"/>
              </p:cNvSpPr>
              <p:nvPr/>
            </p:nvSpPr>
            <p:spPr bwMode="auto">
              <a:xfrm>
                <a:off x="2172" y="1112"/>
                <a:ext cx="240" cy="96"/>
              </a:xfrm>
              <a:prstGeom prst="rect">
                <a:avLst/>
              </a:prstGeom>
              <a:solidFill>
                <a:schemeClr val="accent1"/>
              </a:solidFill>
              <a:ln w="9525">
                <a:solidFill>
                  <a:schemeClr val="tx1"/>
                </a:solidFill>
                <a:miter lim="800000"/>
                <a:headEnd/>
                <a:tailEnd/>
              </a:ln>
            </p:spPr>
            <p:txBody>
              <a:bodyPr wrap="none" anchor="ctr"/>
              <a:lstStyle/>
              <a:p>
                <a:endParaRPr lang="en-US" sz="1350">
                  <a:latin typeface="CMU Sans Serif" panose="02000603000000000000" pitchFamily="2" charset="0"/>
                  <a:ea typeface="CMU Sans Serif" panose="02000603000000000000" pitchFamily="2" charset="0"/>
                  <a:cs typeface="CMU Sans Serif" panose="02000603000000000000" pitchFamily="2" charset="0"/>
                </a:endParaRPr>
              </a:p>
            </p:txBody>
          </p:sp>
        </p:grpSp>
      </p:grpSp>
      <p:grpSp>
        <p:nvGrpSpPr>
          <p:cNvPr id="39" name="Group 70">
            <a:extLst>
              <a:ext uri="{FF2B5EF4-FFF2-40B4-BE49-F238E27FC236}">
                <a16:creationId xmlns:a16="http://schemas.microsoft.com/office/drawing/2014/main" id="{C834399C-7AFA-0544-B9E4-E9689AD95589}"/>
              </a:ext>
            </a:extLst>
          </p:cNvPr>
          <p:cNvGrpSpPr>
            <a:grpSpLocks/>
          </p:cNvGrpSpPr>
          <p:nvPr/>
        </p:nvGrpSpPr>
        <p:grpSpPr bwMode="auto">
          <a:xfrm>
            <a:off x="692087" y="2138706"/>
            <a:ext cx="2535745" cy="4284994"/>
            <a:chOff x="240" y="384"/>
            <a:chExt cx="731" cy="1726"/>
          </a:xfrm>
        </p:grpSpPr>
        <p:sp>
          <p:nvSpPr>
            <p:cNvPr id="40" name="Line 71">
              <a:extLst>
                <a:ext uri="{FF2B5EF4-FFF2-40B4-BE49-F238E27FC236}">
                  <a16:creationId xmlns:a16="http://schemas.microsoft.com/office/drawing/2014/main" id="{79DDC45D-7FAE-D241-A952-42E84003C617}"/>
                </a:ext>
              </a:extLst>
            </p:cNvPr>
            <p:cNvSpPr>
              <a:spLocks noChangeShapeType="1"/>
            </p:cNvSpPr>
            <p:nvPr/>
          </p:nvSpPr>
          <p:spPr bwMode="auto">
            <a:xfrm>
              <a:off x="240" y="384"/>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1" name="Line 72">
              <a:extLst>
                <a:ext uri="{FF2B5EF4-FFF2-40B4-BE49-F238E27FC236}">
                  <a16:creationId xmlns:a16="http://schemas.microsoft.com/office/drawing/2014/main" id="{FA862B81-70F9-064A-BA71-CE2C9BD235D7}"/>
                </a:ext>
              </a:extLst>
            </p:cNvPr>
            <p:cNvSpPr>
              <a:spLocks noChangeShapeType="1"/>
            </p:cNvSpPr>
            <p:nvPr/>
          </p:nvSpPr>
          <p:spPr bwMode="auto">
            <a:xfrm>
              <a:off x="240" y="384"/>
              <a:ext cx="0" cy="1726"/>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2" name="Line 73">
              <a:extLst>
                <a:ext uri="{FF2B5EF4-FFF2-40B4-BE49-F238E27FC236}">
                  <a16:creationId xmlns:a16="http://schemas.microsoft.com/office/drawing/2014/main" id="{06087214-2B3E-A345-B9AF-4C25B17A94F2}"/>
                </a:ext>
              </a:extLst>
            </p:cNvPr>
            <p:cNvSpPr>
              <a:spLocks noChangeShapeType="1"/>
            </p:cNvSpPr>
            <p:nvPr/>
          </p:nvSpPr>
          <p:spPr bwMode="auto">
            <a:xfrm>
              <a:off x="971" y="384"/>
              <a:ext cx="0" cy="1726"/>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3" name="Line 74">
              <a:extLst>
                <a:ext uri="{FF2B5EF4-FFF2-40B4-BE49-F238E27FC236}">
                  <a16:creationId xmlns:a16="http://schemas.microsoft.com/office/drawing/2014/main" id="{9CE3E2DB-A93A-1043-A617-274185088D37}"/>
                </a:ext>
              </a:extLst>
            </p:cNvPr>
            <p:cNvSpPr>
              <a:spLocks noChangeShapeType="1"/>
            </p:cNvSpPr>
            <p:nvPr/>
          </p:nvSpPr>
          <p:spPr bwMode="auto">
            <a:xfrm>
              <a:off x="240" y="2110"/>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4" name="Line 75">
              <a:extLst>
                <a:ext uri="{FF2B5EF4-FFF2-40B4-BE49-F238E27FC236}">
                  <a16:creationId xmlns:a16="http://schemas.microsoft.com/office/drawing/2014/main" id="{75C4F27A-D3C5-7349-BACD-007714394A4C}"/>
                </a:ext>
              </a:extLst>
            </p:cNvPr>
            <p:cNvSpPr>
              <a:spLocks noChangeShapeType="1"/>
            </p:cNvSpPr>
            <p:nvPr/>
          </p:nvSpPr>
          <p:spPr bwMode="auto">
            <a:xfrm>
              <a:off x="240" y="557"/>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5" name="Line 76">
              <a:extLst>
                <a:ext uri="{FF2B5EF4-FFF2-40B4-BE49-F238E27FC236}">
                  <a16:creationId xmlns:a16="http://schemas.microsoft.com/office/drawing/2014/main" id="{8EE6D930-B9DE-9E44-8775-2F09D9FF5C05}"/>
                </a:ext>
              </a:extLst>
            </p:cNvPr>
            <p:cNvSpPr>
              <a:spLocks noChangeShapeType="1"/>
            </p:cNvSpPr>
            <p:nvPr/>
          </p:nvSpPr>
          <p:spPr bwMode="auto">
            <a:xfrm>
              <a:off x="484" y="384"/>
              <a:ext cx="0" cy="1726"/>
            </a:xfrm>
            <a:prstGeom prst="line">
              <a:avLst/>
            </a:prstGeom>
            <a:noFill/>
            <a:ln w="9525">
              <a:solidFill>
                <a:srgbClr val="000000"/>
              </a:solidFill>
              <a:round/>
              <a:headEnd/>
              <a:tailEnd/>
            </a:ln>
          </p:spPr>
          <p:txBody>
            <a:bodyPr/>
            <a:lstStyle/>
            <a:p>
              <a:endParaRPr lang="en-US" sz="1600" dirty="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6" name="Line 77">
              <a:extLst>
                <a:ext uri="{FF2B5EF4-FFF2-40B4-BE49-F238E27FC236}">
                  <a16:creationId xmlns:a16="http://schemas.microsoft.com/office/drawing/2014/main" id="{F168B002-7A6B-5E4B-8DB0-2818E5F21621}"/>
                </a:ext>
              </a:extLst>
            </p:cNvPr>
            <p:cNvSpPr>
              <a:spLocks noChangeShapeType="1"/>
            </p:cNvSpPr>
            <p:nvPr/>
          </p:nvSpPr>
          <p:spPr bwMode="auto">
            <a:xfrm>
              <a:off x="727" y="384"/>
              <a:ext cx="0" cy="1726"/>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7" name="Rectangle 78">
              <a:extLst>
                <a:ext uri="{FF2B5EF4-FFF2-40B4-BE49-F238E27FC236}">
                  <a16:creationId xmlns:a16="http://schemas.microsoft.com/office/drawing/2014/main" id="{D8055926-BE80-7745-8028-48D81F081EF0}"/>
                </a:ext>
              </a:extLst>
            </p:cNvPr>
            <p:cNvSpPr>
              <a:spLocks noChangeArrowheads="1"/>
            </p:cNvSpPr>
            <p:nvPr/>
          </p:nvSpPr>
          <p:spPr bwMode="auto">
            <a:xfrm>
              <a:off x="284" y="420"/>
              <a:ext cx="191" cy="115"/>
            </a:xfrm>
            <a:prstGeom prst="rect">
              <a:avLst/>
            </a:prstGeom>
            <a:noFill/>
            <a:ln w="9525">
              <a:noFill/>
              <a:miter lim="800000"/>
              <a:headEnd/>
              <a:tailEnd/>
            </a:ln>
          </p:spPr>
          <p:txBody>
            <a:bodyPr wrap="none" lIns="0" tIns="0" rIns="0" bIns="0">
              <a:spAutoFit/>
            </a:bodyPr>
            <a:lstStyle/>
            <a:p>
              <a:pPr eaLnBrk="0" hangingPunct="0"/>
              <a:r>
                <a:rPr lang="en-US" sz="16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Patient</a:t>
              </a:r>
              <a:endParaRPr lang="en-US" sz="1600" dirty="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8" name="Rectangle 79">
              <a:extLst>
                <a:ext uri="{FF2B5EF4-FFF2-40B4-BE49-F238E27FC236}">
                  <a16:creationId xmlns:a16="http://schemas.microsoft.com/office/drawing/2014/main" id="{0D6B9472-C205-2C43-BFFA-293DF26D5F32}"/>
                </a:ext>
              </a:extLst>
            </p:cNvPr>
            <p:cNvSpPr>
              <a:spLocks noChangeArrowheads="1"/>
            </p:cNvSpPr>
            <p:nvPr/>
          </p:nvSpPr>
          <p:spPr bwMode="auto">
            <a:xfrm>
              <a:off x="482" y="389"/>
              <a:ext cx="247" cy="200"/>
            </a:xfrm>
            <a:prstGeom prst="rect">
              <a:avLst/>
            </a:prstGeom>
            <a:noFill/>
            <a:ln w="9525">
              <a:noFill/>
              <a:miter lim="800000"/>
              <a:headEnd/>
              <a:tailEnd/>
            </a:ln>
          </p:spPr>
          <p:txBody>
            <a:bodyPr wrap="square" lIns="0" tIns="0" rIns="0" bIns="0">
              <a:spAutoFit/>
            </a:bodyPr>
            <a:lstStyle/>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Arrival</a:t>
              </a:r>
            </a:p>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Time</a:t>
              </a:r>
              <a:endParaRPr lang="en-US" sz="1400" dirty="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9" name="Rectangle 80">
              <a:extLst>
                <a:ext uri="{FF2B5EF4-FFF2-40B4-BE49-F238E27FC236}">
                  <a16:creationId xmlns:a16="http://schemas.microsoft.com/office/drawing/2014/main" id="{E052C05B-78A4-ED4B-A91B-1D7CA69F6B32}"/>
                </a:ext>
              </a:extLst>
            </p:cNvPr>
            <p:cNvSpPr>
              <a:spLocks noChangeArrowheads="1"/>
            </p:cNvSpPr>
            <p:nvPr/>
          </p:nvSpPr>
          <p:spPr bwMode="auto">
            <a:xfrm>
              <a:off x="774" y="384"/>
              <a:ext cx="147" cy="200"/>
            </a:xfrm>
            <a:prstGeom prst="rect">
              <a:avLst/>
            </a:prstGeom>
            <a:noFill/>
            <a:ln w="9525">
              <a:noFill/>
              <a:miter lim="800000"/>
              <a:headEnd/>
              <a:tailEnd/>
            </a:ln>
          </p:spPr>
          <p:txBody>
            <a:bodyPr wrap="none" lIns="0" tIns="0" rIns="0" bIns="0">
              <a:spAutoFit/>
            </a:bodyPr>
            <a:lstStyle/>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Service</a:t>
              </a:r>
            </a:p>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Time</a:t>
              </a:r>
              <a:endParaRPr lang="en-US" sz="1400" dirty="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0" name="Line 81">
              <a:extLst>
                <a:ext uri="{FF2B5EF4-FFF2-40B4-BE49-F238E27FC236}">
                  <a16:creationId xmlns:a16="http://schemas.microsoft.com/office/drawing/2014/main" id="{9FC0F00A-4017-2943-9B0E-B93EAF69FE21}"/>
                </a:ext>
              </a:extLst>
            </p:cNvPr>
            <p:cNvSpPr>
              <a:spLocks noChangeShapeType="1"/>
            </p:cNvSpPr>
            <p:nvPr/>
          </p:nvSpPr>
          <p:spPr bwMode="auto">
            <a:xfrm>
              <a:off x="240" y="686"/>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1" name="Line 82">
              <a:extLst>
                <a:ext uri="{FF2B5EF4-FFF2-40B4-BE49-F238E27FC236}">
                  <a16:creationId xmlns:a16="http://schemas.microsoft.com/office/drawing/2014/main" id="{EFCF00A5-1987-924A-8DFB-097130E558D6}"/>
                </a:ext>
              </a:extLst>
            </p:cNvPr>
            <p:cNvSpPr>
              <a:spLocks noChangeShapeType="1"/>
            </p:cNvSpPr>
            <p:nvPr/>
          </p:nvSpPr>
          <p:spPr bwMode="auto">
            <a:xfrm>
              <a:off x="240" y="1722"/>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2" name="Line 83">
              <a:extLst>
                <a:ext uri="{FF2B5EF4-FFF2-40B4-BE49-F238E27FC236}">
                  <a16:creationId xmlns:a16="http://schemas.microsoft.com/office/drawing/2014/main" id="{19954647-DBA0-9C4E-B6C3-634C51A9CA91}"/>
                </a:ext>
              </a:extLst>
            </p:cNvPr>
            <p:cNvSpPr>
              <a:spLocks noChangeShapeType="1"/>
            </p:cNvSpPr>
            <p:nvPr/>
          </p:nvSpPr>
          <p:spPr bwMode="auto">
            <a:xfrm>
              <a:off x="240" y="816"/>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3" name="Line 84">
              <a:extLst>
                <a:ext uri="{FF2B5EF4-FFF2-40B4-BE49-F238E27FC236}">
                  <a16:creationId xmlns:a16="http://schemas.microsoft.com/office/drawing/2014/main" id="{C5A0682D-97CC-1947-B2BF-BBCB1979050C}"/>
                </a:ext>
              </a:extLst>
            </p:cNvPr>
            <p:cNvSpPr>
              <a:spLocks noChangeShapeType="1"/>
            </p:cNvSpPr>
            <p:nvPr/>
          </p:nvSpPr>
          <p:spPr bwMode="auto">
            <a:xfrm>
              <a:off x="240" y="945"/>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4" name="Line 85">
              <a:extLst>
                <a:ext uri="{FF2B5EF4-FFF2-40B4-BE49-F238E27FC236}">
                  <a16:creationId xmlns:a16="http://schemas.microsoft.com/office/drawing/2014/main" id="{10F3238D-7A2E-044E-80A9-CBCC59E6339A}"/>
                </a:ext>
              </a:extLst>
            </p:cNvPr>
            <p:cNvSpPr>
              <a:spLocks noChangeShapeType="1"/>
            </p:cNvSpPr>
            <p:nvPr/>
          </p:nvSpPr>
          <p:spPr bwMode="auto">
            <a:xfrm>
              <a:off x="240" y="1851"/>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5" name="Line 86">
              <a:extLst>
                <a:ext uri="{FF2B5EF4-FFF2-40B4-BE49-F238E27FC236}">
                  <a16:creationId xmlns:a16="http://schemas.microsoft.com/office/drawing/2014/main" id="{D96C5A7A-1B75-644C-A14F-9C583E8E4BB0}"/>
                </a:ext>
              </a:extLst>
            </p:cNvPr>
            <p:cNvSpPr>
              <a:spLocks noChangeShapeType="1"/>
            </p:cNvSpPr>
            <p:nvPr/>
          </p:nvSpPr>
          <p:spPr bwMode="auto">
            <a:xfrm>
              <a:off x="240" y="1074"/>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6" name="Line 87">
              <a:extLst>
                <a:ext uri="{FF2B5EF4-FFF2-40B4-BE49-F238E27FC236}">
                  <a16:creationId xmlns:a16="http://schemas.microsoft.com/office/drawing/2014/main" id="{CF66356F-5294-254E-B472-BB345F6A1479}"/>
                </a:ext>
              </a:extLst>
            </p:cNvPr>
            <p:cNvSpPr>
              <a:spLocks noChangeShapeType="1"/>
            </p:cNvSpPr>
            <p:nvPr/>
          </p:nvSpPr>
          <p:spPr bwMode="auto">
            <a:xfrm>
              <a:off x="240" y="1204"/>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7" name="Line 88">
              <a:extLst>
                <a:ext uri="{FF2B5EF4-FFF2-40B4-BE49-F238E27FC236}">
                  <a16:creationId xmlns:a16="http://schemas.microsoft.com/office/drawing/2014/main" id="{AD2B46A2-39D7-D648-AE39-65C23D9A3DFA}"/>
                </a:ext>
              </a:extLst>
            </p:cNvPr>
            <p:cNvSpPr>
              <a:spLocks noChangeShapeType="1"/>
            </p:cNvSpPr>
            <p:nvPr/>
          </p:nvSpPr>
          <p:spPr bwMode="auto">
            <a:xfrm>
              <a:off x="240" y="1592"/>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8" name="Line 89">
              <a:extLst>
                <a:ext uri="{FF2B5EF4-FFF2-40B4-BE49-F238E27FC236}">
                  <a16:creationId xmlns:a16="http://schemas.microsoft.com/office/drawing/2014/main" id="{C498A3B7-66CE-4943-9B9E-45E6063F0D79}"/>
                </a:ext>
              </a:extLst>
            </p:cNvPr>
            <p:cNvSpPr>
              <a:spLocks noChangeShapeType="1"/>
            </p:cNvSpPr>
            <p:nvPr/>
          </p:nvSpPr>
          <p:spPr bwMode="auto">
            <a:xfrm>
              <a:off x="240" y="1333"/>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9" name="Line 90">
              <a:extLst>
                <a:ext uri="{FF2B5EF4-FFF2-40B4-BE49-F238E27FC236}">
                  <a16:creationId xmlns:a16="http://schemas.microsoft.com/office/drawing/2014/main" id="{5ECB3FC0-B48E-CD4D-882E-E380ACE9281D}"/>
                </a:ext>
              </a:extLst>
            </p:cNvPr>
            <p:cNvSpPr>
              <a:spLocks noChangeShapeType="1"/>
            </p:cNvSpPr>
            <p:nvPr/>
          </p:nvSpPr>
          <p:spPr bwMode="auto">
            <a:xfrm>
              <a:off x="240" y="1463"/>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0" name="Line 91">
              <a:extLst>
                <a:ext uri="{FF2B5EF4-FFF2-40B4-BE49-F238E27FC236}">
                  <a16:creationId xmlns:a16="http://schemas.microsoft.com/office/drawing/2014/main" id="{C6E61333-0247-DC46-A943-20958A659B69}"/>
                </a:ext>
              </a:extLst>
            </p:cNvPr>
            <p:cNvSpPr>
              <a:spLocks noChangeShapeType="1"/>
            </p:cNvSpPr>
            <p:nvPr/>
          </p:nvSpPr>
          <p:spPr bwMode="auto">
            <a:xfrm>
              <a:off x="240" y="1981"/>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1" name="Rectangle 92">
              <a:extLst>
                <a:ext uri="{FF2B5EF4-FFF2-40B4-BE49-F238E27FC236}">
                  <a16:creationId xmlns:a16="http://schemas.microsoft.com/office/drawing/2014/main" id="{460CA4FD-70DC-164B-9F3C-D9A5BB1DD69C}"/>
                </a:ext>
              </a:extLst>
            </p:cNvPr>
            <p:cNvSpPr>
              <a:spLocks noChangeArrowheads="1"/>
            </p:cNvSpPr>
            <p:nvPr/>
          </p:nvSpPr>
          <p:spPr bwMode="auto">
            <a:xfrm>
              <a:off x="337" y="556"/>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2" name="Rectangle 93">
              <a:extLst>
                <a:ext uri="{FF2B5EF4-FFF2-40B4-BE49-F238E27FC236}">
                  <a16:creationId xmlns:a16="http://schemas.microsoft.com/office/drawing/2014/main" id="{50CDF062-C0E6-F647-B336-5EF81508CD8C}"/>
                </a:ext>
              </a:extLst>
            </p:cNvPr>
            <p:cNvSpPr>
              <a:spLocks noChangeArrowheads="1"/>
            </p:cNvSpPr>
            <p:nvPr/>
          </p:nvSpPr>
          <p:spPr bwMode="auto">
            <a:xfrm>
              <a:off x="337" y="685"/>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3" name="Rectangle 94">
              <a:extLst>
                <a:ext uri="{FF2B5EF4-FFF2-40B4-BE49-F238E27FC236}">
                  <a16:creationId xmlns:a16="http://schemas.microsoft.com/office/drawing/2014/main" id="{BF488A15-E5DE-0F4D-9069-C3DFFF7EF6B1}"/>
                </a:ext>
              </a:extLst>
            </p:cNvPr>
            <p:cNvSpPr>
              <a:spLocks noChangeArrowheads="1"/>
            </p:cNvSpPr>
            <p:nvPr/>
          </p:nvSpPr>
          <p:spPr bwMode="auto">
            <a:xfrm>
              <a:off x="337" y="817"/>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4" name="Rectangle 95">
              <a:extLst>
                <a:ext uri="{FF2B5EF4-FFF2-40B4-BE49-F238E27FC236}">
                  <a16:creationId xmlns:a16="http://schemas.microsoft.com/office/drawing/2014/main" id="{8ABDB3D8-89CC-3C4E-B04C-F0747BA5180B}"/>
                </a:ext>
              </a:extLst>
            </p:cNvPr>
            <p:cNvSpPr>
              <a:spLocks noChangeArrowheads="1"/>
            </p:cNvSpPr>
            <p:nvPr/>
          </p:nvSpPr>
          <p:spPr bwMode="auto">
            <a:xfrm>
              <a:off x="337" y="945"/>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5" name="Rectangle 96">
              <a:extLst>
                <a:ext uri="{FF2B5EF4-FFF2-40B4-BE49-F238E27FC236}">
                  <a16:creationId xmlns:a16="http://schemas.microsoft.com/office/drawing/2014/main" id="{91D2FC76-42D8-E94B-8A5A-5846E05362D9}"/>
                </a:ext>
              </a:extLst>
            </p:cNvPr>
            <p:cNvSpPr>
              <a:spLocks noChangeArrowheads="1"/>
            </p:cNvSpPr>
            <p:nvPr/>
          </p:nvSpPr>
          <p:spPr bwMode="auto">
            <a:xfrm>
              <a:off x="337" y="1074"/>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6" name="Rectangle 97">
              <a:extLst>
                <a:ext uri="{FF2B5EF4-FFF2-40B4-BE49-F238E27FC236}">
                  <a16:creationId xmlns:a16="http://schemas.microsoft.com/office/drawing/2014/main" id="{F6D76BC2-A215-3C47-86DA-B394FEAA3F14}"/>
                </a:ext>
              </a:extLst>
            </p:cNvPr>
            <p:cNvSpPr>
              <a:spLocks noChangeArrowheads="1"/>
            </p:cNvSpPr>
            <p:nvPr/>
          </p:nvSpPr>
          <p:spPr bwMode="auto">
            <a:xfrm>
              <a:off x="337" y="1203"/>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6</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7" name="Rectangle 98">
              <a:extLst>
                <a:ext uri="{FF2B5EF4-FFF2-40B4-BE49-F238E27FC236}">
                  <a16:creationId xmlns:a16="http://schemas.microsoft.com/office/drawing/2014/main" id="{909CB155-8E86-F145-9B85-A1A9D88EAF0C}"/>
                </a:ext>
              </a:extLst>
            </p:cNvPr>
            <p:cNvSpPr>
              <a:spLocks noChangeArrowheads="1"/>
            </p:cNvSpPr>
            <p:nvPr/>
          </p:nvSpPr>
          <p:spPr bwMode="auto">
            <a:xfrm>
              <a:off x="337" y="1333"/>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7</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8" name="Rectangle 99">
              <a:extLst>
                <a:ext uri="{FF2B5EF4-FFF2-40B4-BE49-F238E27FC236}">
                  <a16:creationId xmlns:a16="http://schemas.microsoft.com/office/drawing/2014/main" id="{A9860834-C1C4-5946-9DDA-747BFB9FAD06}"/>
                </a:ext>
              </a:extLst>
            </p:cNvPr>
            <p:cNvSpPr>
              <a:spLocks noChangeArrowheads="1"/>
            </p:cNvSpPr>
            <p:nvPr/>
          </p:nvSpPr>
          <p:spPr bwMode="auto">
            <a:xfrm>
              <a:off x="337" y="1462"/>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8</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9" name="Rectangle 100">
              <a:extLst>
                <a:ext uri="{FF2B5EF4-FFF2-40B4-BE49-F238E27FC236}">
                  <a16:creationId xmlns:a16="http://schemas.microsoft.com/office/drawing/2014/main" id="{22095B71-BD1B-064A-A540-03FDF115F4E0}"/>
                </a:ext>
              </a:extLst>
            </p:cNvPr>
            <p:cNvSpPr>
              <a:spLocks noChangeArrowheads="1"/>
            </p:cNvSpPr>
            <p:nvPr/>
          </p:nvSpPr>
          <p:spPr bwMode="auto">
            <a:xfrm>
              <a:off x="337" y="1592"/>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9</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0" name="Rectangle 101">
              <a:extLst>
                <a:ext uri="{FF2B5EF4-FFF2-40B4-BE49-F238E27FC236}">
                  <a16:creationId xmlns:a16="http://schemas.microsoft.com/office/drawing/2014/main" id="{DBF8E93D-D730-6048-BCDD-63CB883410A6}"/>
                </a:ext>
              </a:extLst>
            </p:cNvPr>
            <p:cNvSpPr>
              <a:spLocks noChangeArrowheads="1"/>
            </p:cNvSpPr>
            <p:nvPr/>
          </p:nvSpPr>
          <p:spPr bwMode="auto">
            <a:xfrm>
              <a:off x="337" y="1722"/>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1" name="Rectangle 102">
              <a:extLst>
                <a:ext uri="{FF2B5EF4-FFF2-40B4-BE49-F238E27FC236}">
                  <a16:creationId xmlns:a16="http://schemas.microsoft.com/office/drawing/2014/main" id="{EB2F72C6-D5CC-4049-873E-E195F77E93A0}"/>
                </a:ext>
              </a:extLst>
            </p:cNvPr>
            <p:cNvSpPr>
              <a:spLocks noChangeArrowheads="1"/>
            </p:cNvSpPr>
            <p:nvPr/>
          </p:nvSpPr>
          <p:spPr bwMode="auto">
            <a:xfrm>
              <a:off x="337" y="1851"/>
              <a:ext cx="62"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11</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2" name="Rectangle 103">
              <a:extLst>
                <a:ext uri="{FF2B5EF4-FFF2-40B4-BE49-F238E27FC236}">
                  <a16:creationId xmlns:a16="http://schemas.microsoft.com/office/drawing/2014/main" id="{F20F8729-6E82-5F4D-8EB0-EF7676FC807C}"/>
                </a:ext>
              </a:extLst>
            </p:cNvPr>
            <p:cNvSpPr>
              <a:spLocks noChangeArrowheads="1"/>
            </p:cNvSpPr>
            <p:nvPr/>
          </p:nvSpPr>
          <p:spPr bwMode="auto">
            <a:xfrm>
              <a:off x="337" y="1979"/>
              <a:ext cx="66"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3" name="Rectangle 104">
              <a:extLst>
                <a:ext uri="{FF2B5EF4-FFF2-40B4-BE49-F238E27FC236}">
                  <a16:creationId xmlns:a16="http://schemas.microsoft.com/office/drawing/2014/main" id="{5B5942BA-AAC4-7F41-8D40-C68E2628650A}"/>
                </a:ext>
              </a:extLst>
            </p:cNvPr>
            <p:cNvSpPr>
              <a:spLocks noChangeArrowheads="1"/>
            </p:cNvSpPr>
            <p:nvPr/>
          </p:nvSpPr>
          <p:spPr bwMode="auto">
            <a:xfrm>
              <a:off x="581" y="556"/>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4" name="Rectangle 105">
              <a:extLst>
                <a:ext uri="{FF2B5EF4-FFF2-40B4-BE49-F238E27FC236}">
                  <a16:creationId xmlns:a16="http://schemas.microsoft.com/office/drawing/2014/main" id="{4103A6B5-AD41-6647-B43E-ACD77397A99C}"/>
                </a:ext>
              </a:extLst>
            </p:cNvPr>
            <p:cNvSpPr>
              <a:spLocks noChangeArrowheads="1"/>
            </p:cNvSpPr>
            <p:nvPr/>
          </p:nvSpPr>
          <p:spPr bwMode="auto">
            <a:xfrm>
              <a:off x="581" y="685"/>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5" name="Rectangle 106">
              <a:extLst>
                <a:ext uri="{FF2B5EF4-FFF2-40B4-BE49-F238E27FC236}">
                  <a16:creationId xmlns:a16="http://schemas.microsoft.com/office/drawing/2014/main" id="{F81B3591-C305-EF4C-85AE-5D233B5747D1}"/>
                </a:ext>
              </a:extLst>
            </p:cNvPr>
            <p:cNvSpPr>
              <a:spLocks noChangeArrowheads="1"/>
            </p:cNvSpPr>
            <p:nvPr/>
          </p:nvSpPr>
          <p:spPr bwMode="auto">
            <a:xfrm>
              <a:off x="581" y="817"/>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6" name="Rectangle 107">
              <a:extLst>
                <a:ext uri="{FF2B5EF4-FFF2-40B4-BE49-F238E27FC236}">
                  <a16:creationId xmlns:a16="http://schemas.microsoft.com/office/drawing/2014/main" id="{1A94E518-B214-C44C-A8F5-40A7E137D20E}"/>
                </a:ext>
              </a:extLst>
            </p:cNvPr>
            <p:cNvSpPr>
              <a:spLocks noChangeArrowheads="1"/>
            </p:cNvSpPr>
            <p:nvPr/>
          </p:nvSpPr>
          <p:spPr bwMode="auto">
            <a:xfrm>
              <a:off x="581" y="945"/>
              <a:ext cx="66"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7" name="Rectangle 108">
              <a:extLst>
                <a:ext uri="{FF2B5EF4-FFF2-40B4-BE49-F238E27FC236}">
                  <a16:creationId xmlns:a16="http://schemas.microsoft.com/office/drawing/2014/main" id="{B90A20B3-7268-F241-965E-93E4B914E250}"/>
                </a:ext>
              </a:extLst>
            </p:cNvPr>
            <p:cNvSpPr>
              <a:spLocks noChangeArrowheads="1"/>
            </p:cNvSpPr>
            <p:nvPr/>
          </p:nvSpPr>
          <p:spPr bwMode="auto">
            <a:xfrm>
              <a:off x="581" y="1074"/>
              <a:ext cx="69"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8" name="Rectangle 109">
              <a:extLst>
                <a:ext uri="{FF2B5EF4-FFF2-40B4-BE49-F238E27FC236}">
                  <a16:creationId xmlns:a16="http://schemas.microsoft.com/office/drawing/2014/main" id="{C51BF4C2-60E3-214D-B458-EC697E0C0C1B}"/>
                </a:ext>
              </a:extLst>
            </p:cNvPr>
            <p:cNvSpPr>
              <a:spLocks noChangeArrowheads="1"/>
            </p:cNvSpPr>
            <p:nvPr/>
          </p:nvSpPr>
          <p:spPr bwMode="auto">
            <a:xfrm>
              <a:off x="581" y="1203"/>
              <a:ext cx="69"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9" name="Rectangle 110">
              <a:extLst>
                <a:ext uri="{FF2B5EF4-FFF2-40B4-BE49-F238E27FC236}">
                  <a16:creationId xmlns:a16="http://schemas.microsoft.com/office/drawing/2014/main" id="{D9AF2036-B83E-9143-A467-F50DD075D6F7}"/>
                </a:ext>
              </a:extLst>
            </p:cNvPr>
            <p:cNvSpPr>
              <a:spLocks noChangeArrowheads="1"/>
            </p:cNvSpPr>
            <p:nvPr/>
          </p:nvSpPr>
          <p:spPr bwMode="auto">
            <a:xfrm>
              <a:off x="581" y="1333"/>
              <a:ext cx="69"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0" name="Rectangle 111">
              <a:extLst>
                <a:ext uri="{FF2B5EF4-FFF2-40B4-BE49-F238E27FC236}">
                  <a16:creationId xmlns:a16="http://schemas.microsoft.com/office/drawing/2014/main" id="{3B5EF0DA-16EA-0D4C-A084-ED3FD64B4D7B}"/>
                </a:ext>
              </a:extLst>
            </p:cNvPr>
            <p:cNvSpPr>
              <a:spLocks noChangeArrowheads="1"/>
            </p:cNvSpPr>
            <p:nvPr/>
          </p:nvSpPr>
          <p:spPr bwMode="auto">
            <a:xfrm>
              <a:off x="581" y="1462"/>
              <a:ext cx="69"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1" name="Rectangle 112">
              <a:extLst>
                <a:ext uri="{FF2B5EF4-FFF2-40B4-BE49-F238E27FC236}">
                  <a16:creationId xmlns:a16="http://schemas.microsoft.com/office/drawing/2014/main" id="{5186F2DE-75CF-1945-B1DA-15C5A44732D0}"/>
                </a:ext>
              </a:extLst>
            </p:cNvPr>
            <p:cNvSpPr>
              <a:spLocks noChangeArrowheads="1"/>
            </p:cNvSpPr>
            <p:nvPr/>
          </p:nvSpPr>
          <p:spPr bwMode="auto">
            <a:xfrm>
              <a:off x="581" y="1592"/>
              <a:ext cx="69"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2" name="Rectangle 113">
              <a:extLst>
                <a:ext uri="{FF2B5EF4-FFF2-40B4-BE49-F238E27FC236}">
                  <a16:creationId xmlns:a16="http://schemas.microsoft.com/office/drawing/2014/main" id="{B0BC0DFE-CA7D-C448-A931-452AE1C044E8}"/>
                </a:ext>
              </a:extLst>
            </p:cNvPr>
            <p:cNvSpPr>
              <a:spLocks noChangeArrowheads="1"/>
            </p:cNvSpPr>
            <p:nvPr/>
          </p:nvSpPr>
          <p:spPr bwMode="auto">
            <a:xfrm>
              <a:off x="581" y="1722"/>
              <a:ext cx="69"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3" name="Rectangle 114">
              <a:extLst>
                <a:ext uri="{FF2B5EF4-FFF2-40B4-BE49-F238E27FC236}">
                  <a16:creationId xmlns:a16="http://schemas.microsoft.com/office/drawing/2014/main" id="{85422E5B-B7AE-CC4C-982B-EF82A85EBB69}"/>
                </a:ext>
              </a:extLst>
            </p:cNvPr>
            <p:cNvSpPr>
              <a:spLocks noChangeArrowheads="1"/>
            </p:cNvSpPr>
            <p:nvPr/>
          </p:nvSpPr>
          <p:spPr bwMode="auto">
            <a:xfrm>
              <a:off x="581" y="1851"/>
              <a:ext cx="69"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4" name="Rectangle 115">
              <a:extLst>
                <a:ext uri="{FF2B5EF4-FFF2-40B4-BE49-F238E27FC236}">
                  <a16:creationId xmlns:a16="http://schemas.microsoft.com/office/drawing/2014/main" id="{144A8A76-7B48-A941-9B90-7EA33B71665F}"/>
                </a:ext>
              </a:extLst>
            </p:cNvPr>
            <p:cNvSpPr>
              <a:spLocks noChangeArrowheads="1"/>
            </p:cNvSpPr>
            <p:nvPr/>
          </p:nvSpPr>
          <p:spPr bwMode="auto">
            <a:xfrm>
              <a:off x="581" y="1979"/>
              <a:ext cx="69"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5" name="Rectangle 116">
              <a:extLst>
                <a:ext uri="{FF2B5EF4-FFF2-40B4-BE49-F238E27FC236}">
                  <a16:creationId xmlns:a16="http://schemas.microsoft.com/office/drawing/2014/main" id="{66982BC7-919B-7449-B169-F33295968640}"/>
                </a:ext>
              </a:extLst>
            </p:cNvPr>
            <p:cNvSpPr>
              <a:spLocks noChangeArrowheads="1"/>
            </p:cNvSpPr>
            <p:nvPr/>
          </p:nvSpPr>
          <p:spPr bwMode="auto">
            <a:xfrm>
              <a:off x="824" y="556"/>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6" name="Rectangle 117">
              <a:extLst>
                <a:ext uri="{FF2B5EF4-FFF2-40B4-BE49-F238E27FC236}">
                  <a16:creationId xmlns:a16="http://schemas.microsoft.com/office/drawing/2014/main" id="{FBEA8664-9EFE-FA49-98ED-90C4B5889F3D}"/>
                </a:ext>
              </a:extLst>
            </p:cNvPr>
            <p:cNvSpPr>
              <a:spLocks noChangeArrowheads="1"/>
            </p:cNvSpPr>
            <p:nvPr/>
          </p:nvSpPr>
          <p:spPr bwMode="auto">
            <a:xfrm>
              <a:off x="824" y="685"/>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7" name="Rectangle 118">
              <a:extLst>
                <a:ext uri="{FF2B5EF4-FFF2-40B4-BE49-F238E27FC236}">
                  <a16:creationId xmlns:a16="http://schemas.microsoft.com/office/drawing/2014/main" id="{40F9B73D-922C-9640-A112-2E3E92E23007}"/>
                </a:ext>
              </a:extLst>
            </p:cNvPr>
            <p:cNvSpPr>
              <a:spLocks noChangeArrowheads="1"/>
            </p:cNvSpPr>
            <p:nvPr/>
          </p:nvSpPr>
          <p:spPr bwMode="auto">
            <a:xfrm>
              <a:off x="824" y="817"/>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8" name="Rectangle 119">
              <a:extLst>
                <a:ext uri="{FF2B5EF4-FFF2-40B4-BE49-F238E27FC236}">
                  <a16:creationId xmlns:a16="http://schemas.microsoft.com/office/drawing/2014/main" id="{C0A3AF35-C8F7-A041-BE41-AD35AE44B11C}"/>
                </a:ext>
              </a:extLst>
            </p:cNvPr>
            <p:cNvSpPr>
              <a:spLocks noChangeArrowheads="1"/>
            </p:cNvSpPr>
            <p:nvPr/>
          </p:nvSpPr>
          <p:spPr bwMode="auto">
            <a:xfrm>
              <a:off x="824" y="945"/>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9" name="Rectangle 120">
              <a:extLst>
                <a:ext uri="{FF2B5EF4-FFF2-40B4-BE49-F238E27FC236}">
                  <a16:creationId xmlns:a16="http://schemas.microsoft.com/office/drawing/2014/main" id="{E2F30379-D58A-754D-9E1C-466FA4640B96}"/>
                </a:ext>
              </a:extLst>
            </p:cNvPr>
            <p:cNvSpPr>
              <a:spLocks noChangeArrowheads="1"/>
            </p:cNvSpPr>
            <p:nvPr/>
          </p:nvSpPr>
          <p:spPr bwMode="auto">
            <a:xfrm>
              <a:off x="824" y="1074"/>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0" name="Rectangle 121">
              <a:extLst>
                <a:ext uri="{FF2B5EF4-FFF2-40B4-BE49-F238E27FC236}">
                  <a16:creationId xmlns:a16="http://schemas.microsoft.com/office/drawing/2014/main" id="{E318A221-BD88-6D44-8F2E-74CA8E031BEB}"/>
                </a:ext>
              </a:extLst>
            </p:cNvPr>
            <p:cNvSpPr>
              <a:spLocks noChangeArrowheads="1"/>
            </p:cNvSpPr>
            <p:nvPr/>
          </p:nvSpPr>
          <p:spPr bwMode="auto">
            <a:xfrm>
              <a:off x="824" y="1203"/>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1" name="Rectangle 122">
              <a:extLst>
                <a:ext uri="{FF2B5EF4-FFF2-40B4-BE49-F238E27FC236}">
                  <a16:creationId xmlns:a16="http://schemas.microsoft.com/office/drawing/2014/main" id="{44A874AD-3BCA-A943-A265-4D7CB4AE2DC0}"/>
                </a:ext>
              </a:extLst>
            </p:cNvPr>
            <p:cNvSpPr>
              <a:spLocks noChangeArrowheads="1"/>
            </p:cNvSpPr>
            <p:nvPr/>
          </p:nvSpPr>
          <p:spPr bwMode="auto">
            <a:xfrm>
              <a:off x="824" y="1333"/>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2" name="Rectangle 123">
              <a:extLst>
                <a:ext uri="{FF2B5EF4-FFF2-40B4-BE49-F238E27FC236}">
                  <a16:creationId xmlns:a16="http://schemas.microsoft.com/office/drawing/2014/main" id="{9CAF1F4C-0E2E-AC4A-A371-9B9658D3B78C}"/>
                </a:ext>
              </a:extLst>
            </p:cNvPr>
            <p:cNvSpPr>
              <a:spLocks noChangeArrowheads="1"/>
            </p:cNvSpPr>
            <p:nvPr/>
          </p:nvSpPr>
          <p:spPr bwMode="auto">
            <a:xfrm>
              <a:off x="824" y="1462"/>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3" name="Rectangle 124">
              <a:extLst>
                <a:ext uri="{FF2B5EF4-FFF2-40B4-BE49-F238E27FC236}">
                  <a16:creationId xmlns:a16="http://schemas.microsoft.com/office/drawing/2014/main" id="{47E68F48-B2CC-0D4E-984A-0DCF2D0442B0}"/>
                </a:ext>
              </a:extLst>
            </p:cNvPr>
            <p:cNvSpPr>
              <a:spLocks noChangeArrowheads="1"/>
            </p:cNvSpPr>
            <p:nvPr/>
          </p:nvSpPr>
          <p:spPr bwMode="auto">
            <a:xfrm>
              <a:off x="824" y="1592"/>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4" name="Rectangle 125">
              <a:extLst>
                <a:ext uri="{FF2B5EF4-FFF2-40B4-BE49-F238E27FC236}">
                  <a16:creationId xmlns:a16="http://schemas.microsoft.com/office/drawing/2014/main" id="{C9465BF9-2D15-ED47-96D1-64A79361CFF7}"/>
                </a:ext>
              </a:extLst>
            </p:cNvPr>
            <p:cNvSpPr>
              <a:spLocks noChangeArrowheads="1"/>
            </p:cNvSpPr>
            <p:nvPr/>
          </p:nvSpPr>
          <p:spPr bwMode="auto">
            <a:xfrm>
              <a:off x="824" y="1722"/>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5" name="Rectangle 126">
              <a:extLst>
                <a:ext uri="{FF2B5EF4-FFF2-40B4-BE49-F238E27FC236}">
                  <a16:creationId xmlns:a16="http://schemas.microsoft.com/office/drawing/2014/main" id="{3740A66E-2774-1C41-9D35-B59260BF0597}"/>
                </a:ext>
              </a:extLst>
            </p:cNvPr>
            <p:cNvSpPr>
              <a:spLocks noChangeArrowheads="1"/>
            </p:cNvSpPr>
            <p:nvPr/>
          </p:nvSpPr>
          <p:spPr bwMode="auto">
            <a:xfrm>
              <a:off x="824" y="1851"/>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6" name="Rectangle 127">
              <a:extLst>
                <a:ext uri="{FF2B5EF4-FFF2-40B4-BE49-F238E27FC236}">
                  <a16:creationId xmlns:a16="http://schemas.microsoft.com/office/drawing/2014/main" id="{8FF9C31B-DA25-5C46-ADCA-876BC72768DE}"/>
                </a:ext>
              </a:extLst>
            </p:cNvPr>
            <p:cNvSpPr>
              <a:spLocks noChangeArrowheads="1"/>
            </p:cNvSpPr>
            <p:nvPr/>
          </p:nvSpPr>
          <p:spPr bwMode="auto">
            <a:xfrm>
              <a:off x="824" y="1979"/>
              <a:ext cx="3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grpSp>
    </p:spTree>
    <p:extLst>
      <p:ext uri="{BB962C8B-B14F-4D97-AF65-F5344CB8AC3E}">
        <p14:creationId xmlns:p14="http://schemas.microsoft.com/office/powerpoint/2010/main" val="1906612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B8ED0EFD-1D27-644F-91D2-5BE8E8735DA3}"/>
              </a:ext>
            </a:extLst>
          </p:cNvPr>
          <p:cNvSpPr/>
          <p:nvPr/>
        </p:nvSpPr>
        <p:spPr>
          <a:xfrm>
            <a:off x="463545" y="6139543"/>
            <a:ext cx="2010994" cy="58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2" name="Title 1">
            <a:extLst>
              <a:ext uri="{FF2B5EF4-FFF2-40B4-BE49-F238E27FC236}">
                <a16:creationId xmlns:a16="http://schemas.microsoft.com/office/drawing/2014/main" id="{66BE9205-10CB-AA4C-B3AD-87AF32ABE65D}"/>
              </a:ext>
            </a:extLst>
          </p:cNvPr>
          <p:cNvSpPr>
            <a:spLocks noGrp="1"/>
          </p:cNvSpPr>
          <p:nvPr>
            <p:ph type="title"/>
          </p:nvPr>
        </p:nvSpPr>
        <p:spPr/>
        <p:txBody>
          <a:bodyPr>
            <a:normAutofit fontScale="90000"/>
          </a:bodyPr>
          <a:lstStyle/>
          <a:p>
            <a:r>
              <a:rPr lang="en-US" dirty="0"/>
              <a:t>A More Realistic Service Process</a:t>
            </a:r>
          </a:p>
        </p:txBody>
      </p:sp>
      <p:sp>
        <p:nvSpPr>
          <p:cNvPr id="4" name="Slide Number Placeholder 3">
            <a:extLst>
              <a:ext uri="{FF2B5EF4-FFF2-40B4-BE49-F238E27FC236}">
                <a16:creationId xmlns:a16="http://schemas.microsoft.com/office/drawing/2014/main" id="{02D524C9-B7F2-D245-A793-2771C9E02614}"/>
              </a:ext>
            </a:extLst>
          </p:cNvPr>
          <p:cNvSpPr>
            <a:spLocks noGrp="1"/>
          </p:cNvSpPr>
          <p:nvPr>
            <p:ph type="sldNum" sz="quarter" idx="12"/>
          </p:nvPr>
        </p:nvSpPr>
        <p:spPr/>
        <p:txBody>
          <a:bodyPr/>
          <a:lstStyle/>
          <a:p>
            <a:fld id="{A2EBCFBC-0745-914E-B0B1-4125AF1D8E59}" type="slidenum">
              <a:rPr lang="en-US" smtClean="0"/>
              <a:pPr/>
              <a:t>18</a:t>
            </a:fld>
            <a:endParaRPr lang="en-US" dirty="0"/>
          </a:p>
        </p:txBody>
      </p:sp>
      <p:sp>
        <p:nvSpPr>
          <p:cNvPr id="5" name="Line 142">
            <a:extLst>
              <a:ext uri="{FF2B5EF4-FFF2-40B4-BE49-F238E27FC236}">
                <a16:creationId xmlns:a16="http://schemas.microsoft.com/office/drawing/2014/main" id="{06541D14-DD14-8344-B0A0-8A827A48FDAA}"/>
              </a:ext>
            </a:extLst>
          </p:cNvPr>
          <p:cNvSpPr>
            <a:spLocks noChangeShapeType="1"/>
          </p:cNvSpPr>
          <p:nvPr/>
        </p:nvSpPr>
        <p:spPr bwMode="auto">
          <a:xfrm>
            <a:off x="3299680" y="3106505"/>
            <a:ext cx="4532709" cy="0"/>
          </a:xfrm>
          <a:prstGeom prst="line">
            <a:avLst/>
          </a:prstGeom>
          <a:noFill/>
          <a:ln w="9525">
            <a:solidFill>
              <a:schemeClr val="tx1"/>
            </a:solidFill>
            <a:round/>
            <a:headEnd/>
            <a:tailEnd type="triangle" w="lg" len="me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 name="Text Box 143">
            <a:extLst>
              <a:ext uri="{FF2B5EF4-FFF2-40B4-BE49-F238E27FC236}">
                <a16:creationId xmlns:a16="http://schemas.microsoft.com/office/drawing/2014/main" id="{07DA1215-1E57-8B49-AA38-C5AA86F62D7F}"/>
              </a:ext>
            </a:extLst>
          </p:cNvPr>
          <p:cNvSpPr txBox="1">
            <a:spLocks noChangeArrowheads="1"/>
          </p:cNvSpPr>
          <p:nvPr/>
        </p:nvSpPr>
        <p:spPr bwMode="auto">
          <a:xfrm>
            <a:off x="7833580" y="2863618"/>
            <a:ext cx="639919" cy="338554"/>
          </a:xfrm>
          <a:prstGeom prst="rect">
            <a:avLst/>
          </a:prstGeom>
          <a:noFill/>
          <a:ln w="9525">
            <a:noFill/>
            <a:miter lim="800000"/>
            <a:headEnd/>
            <a:tailEnd/>
          </a:ln>
        </p:spPr>
        <p:txBody>
          <a:bodyPr wrap="none">
            <a:spAutoFit/>
          </a:bodyPr>
          <a:lstStyle/>
          <a:p>
            <a:r>
              <a:rPr lang="en-US" sz="1600" dirty="0">
                <a:latin typeface="Univers LT 45 Light" panose="02000403030000020003" pitchFamily="2" charset="0"/>
                <a:ea typeface="CMU Sans Serif" panose="02000603000000000000" pitchFamily="2" charset="0"/>
                <a:cs typeface="CMU Sans Serif" panose="02000603000000000000" pitchFamily="2" charset="0"/>
              </a:rPr>
              <a:t>Time</a:t>
            </a:r>
          </a:p>
        </p:txBody>
      </p:sp>
      <p:sp>
        <p:nvSpPr>
          <p:cNvPr id="7" name="Line 144">
            <a:extLst>
              <a:ext uri="{FF2B5EF4-FFF2-40B4-BE49-F238E27FC236}">
                <a16:creationId xmlns:a16="http://schemas.microsoft.com/office/drawing/2014/main" id="{9A50492E-8864-D64F-AB28-06E30B49D0EC}"/>
              </a:ext>
            </a:extLst>
          </p:cNvPr>
          <p:cNvSpPr>
            <a:spLocks noChangeShapeType="1"/>
          </p:cNvSpPr>
          <p:nvPr/>
        </p:nvSpPr>
        <p:spPr bwMode="auto">
          <a:xfrm>
            <a:off x="3312111" y="2207691"/>
            <a:ext cx="0" cy="825104"/>
          </a:xfrm>
          <a:prstGeom prst="line">
            <a:avLst/>
          </a:prstGeom>
          <a:noFill/>
          <a:ln w="9525">
            <a:solidFill>
              <a:schemeClr val="tx1"/>
            </a:solidFill>
            <a:round/>
            <a:headEnd/>
            <a:tailEnd type="triangle" w="sm" len="me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 name="Line 145">
            <a:extLst>
              <a:ext uri="{FF2B5EF4-FFF2-40B4-BE49-F238E27FC236}">
                <a16:creationId xmlns:a16="http://schemas.microsoft.com/office/drawing/2014/main" id="{8F600145-EAA5-6341-8548-64DEAA2D13FD}"/>
              </a:ext>
            </a:extLst>
          </p:cNvPr>
          <p:cNvSpPr>
            <a:spLocks noChangeShapeType="1"/>
          </p:cNvSpPr>
          <p:nvPr/>
        </p:nvSpPr>
        <p:spPr bwMode="auto">
          <a:xfrm>
            <a:off x="3727114" y="2590964"/>
            <a:ext cx="0" cy="515541"/>
          </a:xfrm>
          <a:prstGeom prst="line">
            <a:avLst/>
          </a:prstGeom>
          <a:noFill/>
          <a:ln w="9525">
            <a:solidFill>
              <a:schemeClr val="tx1"/>
            </a:solidFill>
            <a:round/>
            <a:headEnd/>
            <a:tailEnd type="triangle" w="sm" len="me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 name="Line 146">
            <a:extLst>
              <a:ext uri="{FF2B5EF4-FFF2-40B4-BE49-F238E27FC236}">
                <a16:creationId xmlns:a16="http://schemas.microsoft.com/office/drawing/2014/main" id="{ECBF83BD-DFC3-7C40-87D5-B12040B54B3E}"/>
              </a:ext>
            </a:extLst>
          </p:cNvPr>
          <p:cNvSpPr>
            <a:spLocks noChangeShapeType="1"/>
          </p:cNvSpPr>
          <p:nvPr/>
        </p:nvSpPr>
        <p:spPr bwMode="auto">
          <a:xfrm>
            <a:off x="3898564" y="2281402"/>
            <a:ext cx="0" cy="825104"/>
          </a:xfrm>
          <a:prstGeom prst="line">
            <a:avLst/>
          </a:prstGeom>
          <a:noFill/>
          <a:ln w="9525">
            <a:solidFill>
              <a:schemeClr val="tx1"/>
            </a:solidFill>
            <a:round/>
            <a:headEnd/>
            <a:tailEnd type="triangle" w="sm" len="me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 name="Line 147">
            <a:extLst>
              <a:ext uri="{FF2B5EF4-FFF2-40B4-BE49-F238E27FC236}">
                <a16:creationId xmlns:a16="http://schemas.microsoft.com/office/drawing/2014/main" id="{E8CE5737-C02E-774C-9FC2-83EE19B508B3}"/>
              </a:ext>
            </a:extLst>
          </p:cNvPr>
          <p:cNvSpPr>
            <a:spLocks noChangeShapeType="1"/>
          </p:cNvSpPr>
          <p:nvPr/>
        </p:nvSpPr>
        <p:spPr bwMode="auto">
          <a:xfrm>
            <a:off x="4154549" y="2590964"/>
            <a:ext cx="0" cy="515541"/>
          </a:xfrm>
          <a:prstGeom prst="line">
            <a:avLst/>
          </a:prstGeom>
          <a:noFill/>
          <a:ln w="9525">
            <a:solidFill>
              <a:schemeClr val="tx1"/>
            </a:solidFill>
            <a:round/>
            <a:headEnd/>
            <a:tailEnd type="triangle" w="sm" len="me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1" name="Line 148">
            <a:extLst>
              <a:ext uri="{FF2B5EF4-FFF2-40B4-BE49-F238E27FC236}">
                <a16:creationId xmlns:a16="http://schemas.microsoft.com/office/drawing/2014/main" id="{F04B1C6C-928B-674A-B938-A382DF4F9183}"/>
              </a:ext>
            </a:extLst>
          </p:cNvPr>
          <p:cNvSpPr>
            <a:spLocks noChangeShapeType="1"/>
          </p:cNvSpPr>
          <p:nvPr/>
        </p:nvSpPr>
        <p:spPr bwMode="auto">
          <a:xfrm>
            <a:off x="4581983" y="2281402"/>
            <a:ext cx="0" cy="825104"/>
          </a:xfrm>
          <a:prstGeom prst="line">
            <a:avLst/>
          </a:prstGeom>
          <a:noFill/>
          <a:ln w="9525">
            <a:solidFill>
              <a:schemeClr val="tx1"/>
            </a:solidFill>
            <a:round/>
            <a:headEnd/>
            <a:tailEnd type="triangle" w="sm" len="me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2" name="Line 149">
            <a:extLst>
              <a:ext uri="{FF2B5EF4-FFF2-40B4-BE49-F238E27FC236}">
                <a16:creationId xmlns:a16="http://schemas.microsoft.com/office/drawing/2014/main" id="{CA334F3C-CE50-3F4D-81B5-AEEAEA5B1DC4}"/>
              </a:ext>
            </a:extLst>
          </p:cNvPr>
          <p:cNvSpPr>
            <a:spLocks noChangeShapeType="1"/>
          </p:cNvSpPr>
          <p:nvPr/>
        </p:nvSpPr>
        <p:spPr bwMode="auto">
          <a:xfrm>
            <a:off x="6378636" y="2590964"/>
            <a:ext cx="0" cy="515541"/>
          </a:xfrm>
          <a:prstGeom prst="line">
            <a:avLst/>
          </a:prstGeom>
          <a:noFill/>
          <a:ln w="9525">
            <a:solidFill>
              <a:schemeClr val="tx1"/>
            </a:solidFill>
            <a:round/>
            <a:headEnd/>
            <a:tailEnd type="triangle" w="sm" len="me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3" name="Line 150">
            <a:extLst>
              <a:ext uri="{FF2B5EF4-FFF2-40B4-BE49-F238E27FC236}">
                <a16:creationId xmlns:a16="http://schemas.microsoft.com/office/drawing/2014/main" id="{2CB69C3D-8EE9-9E45-86D0-47CCAB61AC30}"/>
              </a:ext>
            </a:extLst>
          </p:cNvPr>
          <p:cNvSpPr>
            <a:spLocks noChangeShapeType="1"/>
          </p:cNvSpPr>
          <p:nvPr/>
        </p:nvSpPr>
        <p:spPr bwMode="auto">
          <a:xfrm>
            <a:off x="3312111" y="2929210"/>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4" name="Line 151">
            <a:extLst>
              <a:ext uri="{FF2B5EF4-FFF2-40B4-BE49-F238E27FC236}">
                <a16:creationId xmlns:a16="http://schemas.microsoft.com/office/drawing/2014/main" id="{6EA74B81-C92C-294D-B709-144589B565A0}"/>
              </a:ext>
            </a:extLst>
          </p:cNvPr>
          <p:cNvSpPr>
            <a:spLocks noChangeShapeType="1"/>
          </p:cNvSpPr>
          <p:nvPr/>
        </p:nvSpPr>
        <p:spPr bwMode="auto">
          <a:xfrm>
            <a:off x="3641389"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5" name="Line 152">
            <a:extLst>
              <a:ext uri="{FF2B5EF4-FFF2-40B4-BE49-F238E27FC236}">
                <a16:creationId xmlns:a16="http://schemas.microsoft.com/office/drawing/2014/main" id="{DEEF534E-7349-6441-8BD6-54510373A470}"/>
              </a:ext>
            </a:extLst>
          </p:cNvPr>
          <p:cNvSpPr>
            <a:spLocks noChangeShapeType="1"/>
          </p:cNvSpPr>
          <p:nvPr/>
        </p:nvSpPr>
        <p:spPr bwMode="auto">
          <a:xfrm>
            <a:off x="3983099"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 name="Line 153">
            <a:extLst>
              <a:ext uri="{FF2B5EF4-FFF2-40B4-BE49-F238E27FC236}">
                <a16:creationId xmlns:a16="http://schemas.microsoft.com/office/drawing/2014/main" id="{65099106-C640-C348-95EC-A644D99235E8}"/>
              </a:ext>
            </a:extLst>
          </p:cNvPr>
          <p:cNvSpPr>
            <a:spLocks noChangeShapeType="1"/>
          </p:cNvSpPr>
          <p:nvPr/>
        </p:nvSpPr>
        <p:spPr bwMode="auto">
          <a:xfrm>
            <a:off x="4325999"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 name="Line 154">
            <a:extLst>
              <a:ext uri="{FF2B5EF4-FFF2-40B4-BE49-F238E27FC236}">
                <a16:creationId xmlns:a16="http://schemas.microsoft.com/office/drawing/2014/main" id="{D371616E-8741-CF45-A25B-140F6D52F2FC}"/>
              </a:ext>
            </a:extLst>
          </p:cNvPr>
          <p:cNvSpPr>
            <a:spLocks noChangeShapeType="1"/>
          </p:cNvSpPr>
          <p:nvPr/>
        </p:nvSpPr>
        <p:spPr bwMode="auto">
          <a:xfrm>
            <a:off x="4667708"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 name="Line 155">
            <a:extLst>
              <a:ext uri="{FF2B5EF4-FFF2-40B4-BE49-F238E27FC236}">
                <a16:creationId xmlns:a16="http://schemas.microsoft.com/office/drawing/2014/main" id="{DE2C315C-9542-F241-B446-53733022892A}"/>
              </a:ext>
            </a:extLst>
          </p:cNvPr>
          <p:cNvSpPr>
            <a:spLocks noChangeShapeType="1"/>
          </p:cNvSpPr>
          <p:nvPr/>
        </p:nvSpPr>
        <p:spPr bwMode="auto">
          <a:xfrm>
            <a:off x="5009418"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 name="Line 156">
            <a:extLst>
              <a:ext uri="{FF2B5EF4-FFF2-40B4-BE49-F238E27FC236}">
                <a16:creationId xmlns:a16="http://schemas.microsoft.com/office/drawing/2014/main" id="{C934A258-BC2C-DE45-87E0-8E52DE3A4265}"/>
              </a:ext>
            </a:extLst>
          </p:cNvPr>
          <p:cNvSpPr>
            <a:spLocks noChangeShapeType="1"/>
          </p:cNvSpPr>
          <p:nvPr/>
        </p:nvSpPr>
        <p:spPr bwMode="auto">
          <a:xfrm>
            <a:off x="5352318"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 name="Line 157">
            <a:extLst>
              <a:ext uri="{FF2B5EF4-FFF2-40B4-BE49-F238E27FC236}">
                <a16:creationId xmlns:a16="http://schemas.microsoft.com/office/drawing/2014/main" id="{0DBD1FE2-2652-B441-AE5C-995FE0E6C907}"/>
              </a:ext>
            </a:extLst>
          </p:cNvPr>
          <p:cNvSpPr>
            <a:spLocks noChangeShapeType="1"/>
          </p:cNvSpPr>
          <p:nvPr/>
        </p:nvSpPr>
        <p:spPr bwMode="auto">
          <a:xfrm>
            <a:off x="5694027"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1" name="Line 158">
            <a:extLst>
              <a:ext uri="{FF2B5EF4-FFF2-40B4-BE49-F238E27FC236}">
                <a16:creationId xmlns:a16="http://schemas.microsoft.com/office/drawing/2014/main" id="{1AE7AF53-1D93-2944-8AE6-796829B18757}"/>
              </a:ext>
            </a:extLst>
          </p:cNvPr>
          <p:cNvSpPr>
            <a:spLocks noChangeShapeType="1"/>
          </p:cNvSpPr>
          <p:nvPr/>
        </p:nvSpPr>
        <p:spPr bwMode="auto">
          <a:xfrm>
            <a:off x="6035736"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2" name="Line 159">
            <a:extLst>
              <a:ext uri="{FF2B5EF4-FFF2-40B4-BE49-F238E27FC236}">
                <a16:creationId xmlns:a16="http://schemas.microsoft.com/office/drawing/2014/main" id="{EFE81F08-F2E3-A847-8EA3-F99B0E00E6D6}"/>
              </a:ext>
            </a:extLst>
          </p:cNvPr>
          <p:cNvSpPr>
            <a:spLocks noChangeShapeType="1"/>
          </p:cNvSpPr>
          <p:nvPr/>
        </p:nvSpPr>
        <p:spPr bwMode="auto">
          <a:xfrm>
            <a:off x="6378636"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3" name="Line 160">
            <a:extLst>
              <a:ext uri="{FF2B5EF4-FFF2-40B4-BE49-F238E27FC236}">
                <a16:creationId xmlns:a16="http://schemas.microsoft.com/office/drawing/2014/main" id="{1074B1EC-6934-0A40-8E95-D7C153E6CDFF}"/>
              </a:ext>
            </a:extLst>
          </p:cNvPr>
          <p:cNvSpPr>
            <a:spLocks noChangeShapeType="1"/>
          </p:cNvSpPr>
          <p:nvPr/>
        </p:nvSpPr>
        <p:spPr bwMode="auto">
          <a:xfrm>
            <a:off x="6720345"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4" name="Line 161">
            <a:extLst>
              <a:ext uri="{FF2B5EF4-FFF2-40B4-BE49-F238E27FC236}">
                <a16:creationId xmlns:a16="http://schemas.microsoft.com/office/drawing/2014/main" id="{742A4C90-D926-E843-8CC8-F05554AEEDEF}"/>
              </a:ext>
            </a:extLst>
          </p:cNvPr>
          <p:cNvSpPr>
            <a:spLocks noChangeShapeType="1"/>
          </p:cNvSpPr>
          <p:nvPr/>
        </p:nvSpPr>
        <p:spPr bwMode="auto">
          <a:xfrm>
            <a:off x="7062055"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5" name="Line 162">
            <a:extLst>
              <a:ext uri="{FF2B5EF4-FFF2-40B4-BE49-F238E27FC236}">
                <a16:creationId xmlns:a16="http://schemas.microsoft.com/office/drawing/2014/main" id="{B3B9970D-D00A-C743-96FA-1A8C7230A8A6}"/>
              </a:ext>
            </a:extLst>
          </p:cNvPr>
          <p:cNvSpPr>
            <a:spLocks noChangeShapeType="1"/>
          </p:cNvSpPr>
          <p:nvPr/>
        </p:nvSpPr>
        <p:spPr bwMode="auto">
          <a:xfrm>
            <a:off x="7404955" y="3002921"/>
            <a:ext cx="0" cy="207169"/>
          </a:xfrm>
          <a:prstGeom prst="line">
            <a:avLst/>
          </a:prstGeom>
          <a:noFill/>
          <a:ln w="9525">
            <a:solidFill>
              <a:schemeClr val="tx1"/>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6" name="Text Box 163">
            <a:extLst>
              <a:ext uri="{FF2B5EF4-FFF2-40B4-BE49-F238E27FC236}">
                <a16:creationId xmlns:a16="http://schemas.microsoft.com/office/drawing/2014/main" id="{5285BB50-CA59-4242-A5C8-B1D4291825B9}"/>
              </a:ext>
            </a:extLst>
          </p:cNvPr>
          <p:cNvSpPr txBox="1">
            <a:spLocks noChangeArrowheads="1"/>
          </p:cNvSpPr>
          <p:nvPr/>
        </p:nvSpPr>
        <p:spPr bwMode="auto">
          <a:xfrm>
            <a:off x="3812839" y="3173180"/>
            <a:ext cx="568425" cy="338554"/>
          </a:xfrm>
          <a:prstGeom prst="rect">
            <a:avLst/>
          </a:prstGeom>
          <a:noFill/>
          <a:ln w="9525">
            <a:noFill/>
            <a:miter lim="800000"/>
            <a:headEnd/>
            <a:tailEnd/>
          </a:ln>
        </p:spPr>
        <p:txBody>
          <a:bodyPr wrap="none">
            <a:spAutoFit/>
          </a:bodyPr>
          <a:lstStyle/>
          <a:p>
            <a:r>
              <a:rPr lang="en-US" sz="1600">
                <a:latin typeface="Univers LT 45 Light" panose="02000403030000020003" pitchFamily="2" charset="0"/>
                <a:ea typeface="CMU Sans Serif" panose="02000603000000000000" pitchFamily="2" charset="0"/>
                <a:cs typeface="CMU Sans Serif" panose="02000603000000000000" pitchFamily="2" charset="0"/>
              </a:rPr>
              <a:t>7:10</a:t>
            </a:r>
          </a:p>
        </p:txBody>
      </p:sp>
      <p:sp>
        <p:nvSpPr>
          <p:cNvPr id="27" name="Text Box 164">
            <a:extLst>
              <a:ext uri="{FF2B5EF4-FFF2-40B4-BE49-F238E27FC236}">
                <a16:creationId xmlns:a16="http://schemas.microsoft.com/office/drawing/2014/main" id="{4B077A6E-6F08-0A42-B12A-502F873BE965}"/>
              </a:ext>
            </a:extLst>
          </p:cNvPr>
          <p:cNvSpPr txBox="1">
            <a:spLocks noChangeArrowheads="1"/>
          </p:cNvSpPr>
          <p:nvPr/>
        </p:nvSpPr>
        <p:spPr bwMode="auto">
          <a:xfrm>
            <a:off x="4496258" y="3173180"/>
            <a:ext cx="583814" cy="338554"/>
          </a:xfrm>
          <a:prstGeom prst="rect">
            <a:avLst/>
          </a:prstGeom>
          <a:noFill/>
          <a:ln w="9525">
            <a:noFill/>
            <a:miter lim="800000"/>
            <a:headEnd/>
            <a:tailEnd/>
          </a:ln>
        </p:spPr>
        <p:txBody>
          <a:bodyPr wrap="none">
            <a:spAutoFit/>
          </a:bodyPr>
          <a:lstStyle/>
          <a:p>
            <a:r>
              <a:rPr lang="en-US" sz="1600">
                <a:latin typeface="Univers LT 45 Light" panose="02000403030000020003" pitchFamily="2" charset="0"/>
                <a:ea typeface="CMU Sans Serif" panose="02000603000000000000" pitchFamily="2" charset="0"/>
                <a:cs typeface="CMU Sans Serif" panose="02000603000000000000" pitchFamily="2" charset="0"/>
              </a:rPr>
              <a:t>7:20</a:t>
            </a:r>
          </a:p>
        </p:txBody>
      </p:sp>
      <p:sp>
        <p:nvSpPr>
          <p:cNvPr id="28" name="Text Box 165">
            <a:extLst>
              <a:ext uri="{FF2B5EF4-FFF2-40B4-BE49-F238E27FC236}">
                <a16:creationId xmlns:a16="http://schemas.microsoft.com/office/drawing/2014/main" id="{F983DB38-1857-F346-AF87-353DB4C8248C}"/>
              </a:ext>
            </a:extLst>
          </p:cNvPr>
          <p:cNvSpPr txBox="1">
            <a:spLocks noChangeArrowheads="1"/>
          </p:cNvSpPr>
          <p:nvPr/>
        </p:nvSpPr>
        <p:spPr bwMode="auto">
          <a:xfrm>
            <a:off x="5183249" y="3173180"/>
            <a:ext cx="583814" cy="338554"/>
          </a:xfrm>
          <a:prstGeom prst="rect">
            <a:avLst/>
          </a:prstGeom>
          <a:noFill/>
          <a:ln w="9525">
            <a:noFill/>
            <a:miter lim="800000"/>
            <a:headEnd/>
            <a:tailEnd/>
          </a:ln>
        </p:spPr>
        <p:txBody>
          <a:bodyPr wrap="none">
            <a:spAutoFit/>
          </a:bodyPr>
          <a:lstStyle/>
          <a:p>
            <a:r>
              <a:rPr lang="en-US" sz="1600">
                <a:latin typeface="Univers LT 45 Light" panose="02000403030000020003" pitchFamily="2" charset="0"/>
                <a:ea typeface="CMU Sans Serif" panose="02000603000000000000" pitchFamily="2" charset="0"/>
                <a:cs typeface="CMU Sans Serif" panose="02000603000000000000" pitchFamily="2" charset="0"/>
              </a:rPr>
              <a:t>7:30</a:t>
            </a:r>
          </a:p>
        </p:txBody>
      </p:sp>
      <p:sp>
        <p:nvSpPr>
          <p:cNvPr id="29" name="Text Box 166">
            <a:extLst>
              <a:ext uri="{FF2B5EF4-FFF2-40B4-BE49-F238E27FC236}">
                <a16:creationId xmlns:a16="http://schemas.microsoft.com/office/drawing/2014/main" id="{1964F7B0-7FB5-4B41-B547-61FC568C0486}"/>
              </a:ext>
            </a:extLst>
          </p:cNvPr>
          <p:cNvSpPr txBox="1">
            <a:spLocks noChangeArrowheads="1"/>
          </p:cNvSpPr>
          <p:nvPr/>
        </p:nvSpPr>
        <p:spPr bwMode="auto">
          <a:xfrm>
            <a:off x="5865477" y="3173180"/>
            <a:ext cx="583814" cy="338554"/>
          </a:xfrm>
          <a:prstGeom prst="rect">
            <a:avLst/>
          </a:prstGeom>
          <a:noFill/>
          <a:ln w="9525">
            <a:noFill/>
            <a:miter lim="800000"/>
            <a:headEnd/>
            <a:tailEnd/>
          </a:ln>
        </p:spPr>
        <p:txBody>
          <a:bodyPr wrap="none">
            <a:spAutoFit/>
          </a:bodyPr>
          <a:lstStyle/>
          <a:p>
            <a:r>
              <a:rPr lang="en-US" sz="1600">
                <a:latin typeface="Univers LT 45 Light" panose="02000403030000020003" pitchFamily="2" charset="0"/>
                <a:ea typeface="CMU Sans Serif" panose="02000603000000000000" pitchFamily="2" charset="0"/>
                <a:cs typeface="CMU Sans Serif" panose="02000603000000000000" pitchFamily="2" charset="0"/>
              </a:rPr>
              <a:t>7:40</a:t>
            </a:r>
          </a:p>
        </p:txBody>
      </p:sp>
      <p:sp>
        <p:nvSpPr>
          <p:cNvPr id="30" name="Text Box 167">
            <a:extLst>
              <a:ext uri="{FF2B5EF4-FFF2-40B4-BE49-F238E27FC236}">
                <a16:creationId xmlns:a16="http://schemas.microsoft.com/office/drawing/2014/main" id="{2099FE02-DF42-A649-A120-9507C2FF3253}"/>
              </a:ext>
            </a:extLst>
          </p:cNvPr>
          <p:cNvSpPr txBox="1">
            <a:spLocks noChangeArrowheads="1"/>
          </p:cNvSpPr>
          <p:nvPr/>
        </p:nvSpPr>
        <p:spPr bwMode="auto">
          <a:xfrm>
            <a:off x="6548896" y="3173180"/>
            <a:ext cx="583814" cy="338554"/>
          </a:xfrm>
          <a:prstGeom prst="rect">
            <a:avLst/>
          </a:prstGeom>
          <a:noFill/>
          <a:ln w="9525">
            <a:noFill/>
            <a:miter lim="800000"/>
            <a:headEnd/>
            <a:tailEnd/>
          </a:ln>
        </p:spPr>
        <p:txBody>
          <a:bodyPr wrap="none">
            <a:spAutoFit/>
          </a:bodyPr>
          <a:lstStyle/>
          <a:p>
            <a:r>
              <a:rPr lang="en-US" sz="1600">
                <a:latin typeface="Univers LT 45 Light" panose="02000403030000020003" pitchFamily="2" charset="0"/>
                <a:ea typeface="CMU Sans Serif" panose="02000603000000000000" pitchFamily="2" charset="0"/>
                <a:cs typeface="CMU Sans Serif" panose="02000603000000000000" pitchFamily="2" charset="0"/>
              </a:rPr>
              <a:t>7:50</a:t>
            </a:r>
          </a:p>
        </p:txBody>
      </p:sp>
      <p:sp>
        <p:nvSpPr>
          <p:cNvPr id="31" name="Text Box 168">
            <a:extLst>
              <a:ext uri="{FF2B5EF4-FFF2-40B4-BE49-F238E27FC236}">
                <a16:creationId xmlns:a16="http://schemas.microsoft.com/office/drawing/2014/main" id="{72F88C2D-AD72-104E-BDD1-3B31B28EBD5D}"/>
              </a:ext>
            </a:extLst>
          </p:cNvPr>
          <p:cNvSpPr txBox="1">
            <a:spLocks noChangeArrowheads="1"/>
          </p:cNvSpPr>
          <p:nvPr/>
        </p:nvSpPr>
        <p:spPr bwMode="auto">
          <a:xfrm>
            <a:off x="7235887" y="3173180"/>
            <a:ext cx="587918" cy="338554"/>
          </a:xfrm>
          <a:prstGeom prst="rect">
            <a:avLst/>
          </a:prstGeom>
          <a:noFill/>
          <a:ln w="9525">
            <a:noFill/>
            <a:miter lim="800000"/>
            <a:headEnd/>
            <a:tailEnd/>
          </a:ln>
        </p:spPr>
        <p:txBody>
          <a:bodyPr wrap="none">
            <a:spAutoFit/>
          </a:bodyPr>
          <a:lstStyle/>
          <a:p>
            <a:r>
              <a:rPr lang="en-US" sz="1600">
                <a:latin typeface="Univers LT 45 Light" panose="02000403030000020003" pitchFamily="2" charset="0"/>
                <a:ea typeface="CMU Sans Serif" panose="02000603000000000000" pitchFamily="2" charset="0"/>
                <a:cs typeface="CMU Sans Serif" panose="02000603000000000000" pitchFamily="2" charset="0"/>
              </a:rPr>
              <a:t>8:00</a:t>
            </a:r>
          </a:p>
        </p:txBody>
      </p:sp>
      <p:sp>
        <p:nvSpPr>
          <p:cNvPr id="32" name="Text Box 169">
            <a:extLst>
              <a:ext uri="{FF2B5EF4-FFF2-40B4-BE49-F238E27FC236}">
                <a16:creationId xmlns:a16="http://schemas.microsoft.com/office/drawing/2014/main" id="{1314D465-FE10-5046-8175-F11B23891764}"/>
              </a:ext>
            </a:extLst>
          </p:cNvPr>
          <p:cNvSpPr txBox="1">
            <a:spLocks noChangeArrowheads="1"/>
          </p:cNvSpPr>
          <p:nvPr/>
        </p:nvSpPr>
        <p:spPr bwMode="auto">
          <a:xfrm>
            <a:off x="3128230" y="3173180"/>
            <a:ext cx="587918" cy="338554"/>
          </a:xfrm>
          <a:prstGeom prst="rect">
            <a:avLst/>
          </a:prstGeom>
          <a:noFill/>
          <a:ln w="9525">
            <a:noFill/>
            <a:miter lim="800000"/>
            <a:headEnd/>
            <a:tailEnd/>
          </a:ln>
        </p:spPr>
        <p:txBody>
          <a:bodyPr wrap="none">
            <a:spAutoFit/>
          </a:bodyPr>
          <a:lstStyle/>
          <a:p>
            <a:r>
              <a:rPr lang="en-US" sz="1600">
                <a:latin typeface="Univers LT 45 Light" panose="02000403030000020003" pitchFamily="2" charset="0"/>
                <a:ea typeface="CMU Sans Serif" panose="02000603000000000000" pitchFamily="2" charset="0"/>
                <a:cs typeface="CMU Sans Serif" panose="02000603000000000000" pitchFamily="2" charset="0"/>
              </a:rPr>
              <a:t>7:00</a:t>
            </a:r>
          </a:p>
        </p:txBody>
      </p:sp>
      <p:sp>
        <p:nvSpPr>
          <p:cNvPr id="33" name="Line 170">
            <a:extLst>
              <a:ext uri="{FF2B5EF4-FFF2-40B4-BE49-F238E27FC236}">
                <a16:creationId xmlns:a16="http://schemas.microsoft.com/office/drawing/2014/main" id="{CA96F251-B0CE-7240-AAC0-18FBAB60ED1D}"/>
              </a:ext>
            </a:extLst>
          </p:cNvPr>
          <p:cNvSpPr>
            <a:spLocks noChangeShapeType="1"/>
          </p:cNvSpPr>
          <p:nvPr/>
        </p:nvSpPr>
        <p:spPr bwMode="auto">
          <a:xfrm>
            <a:off x="4839158" y="2590964"/>
            <a:ext cx="0" cy="515541"/>
          </a:xfrm>
          <a:prstGeom prst="line">
            <a:avLst/>
          </a:prstGeom>
          <a:noFill/>
          <a:ln w="9525">
            <a:solidFill>
              <a:schemeClr val="tx1"/>
            </a:solidFill>
            <a:round/>
            <a:headEnd/>
            <a:tailEnd type="triangle" w="sm" len="me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34" name="Line 171">
            <a:extLst>
              <a:ext uri="{FF2B5EF4-FFF2-40B4-BE49-F238E27FC236}">
                <a16:creationId xmlns:a16="http://schemas.microsoft.com/office/drawing/2014/main" id="{4527EC4A-B602-B740-A162-14BD685088EE}"/>
              </a:ext>
            </a:extLst>
          </p:cNvPr>
          <p:cNvSpPr>
            <a:spLocks noChangeShapeType="1"/>
          </p:cNvSpPr>
          <p:nvPr/>
        </p:nvSpPr>
        <p:spPr bwMode="auto">
          <a:xfrm>
            <a:off x="5009418" y="2281402"/>
            <a:ext cx="0" cy="825104"/>
          </a:xfrm>
          <a:prstGeom prst="line">
            <a:avLst/>
          </a:prstGeom>
          <a:noFill/>
          <a:ln w="9525">
            <a:solidFill>
              <a:schemeClr val="tx1"/>
            </a:solidFill>
            <a:round/>
            <a:headEnd/>
            <a:tailEnd type="triangle" w="sm" len="me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35" name="Line 172">
            <a:extLst>
              <a:ext uri="{FF2B5EF4-FFF2-40B4-BE49-F238E27FC236}">
                <a16:creationId xmlns:a16="http://schemas.microsoft.com/office/drawing/2014/main" id="{EEA2B6DE-14DA-9944-A70C-D1B71412DF81}"/>
              </a:ext>
            </a:extLst>
          </p:cNvPr>
          <p:cNvSpPr>
            <a:spLocks noChangeShapeType="1"/>
          </p:cNvSpPr>
          <p:nvPr/>
        </p:nvSpPr>
        <p:spPr bwMode="auto">
          <a:xfrm>
            <a:off x="5352318" y="2590964"/>
            <a:ext cx="0" cy="515541"/>
          </a:xfrm>
          <a:prstGeom prst="line">
            <a:avLst/>
          </a:prstGeom>
          <a:noFill/>
          <a:ln w="9525">
            <a:solidFill>
              <a:schemeClr val="tx1"/>
            </a:solidFill>
            <a:round/>
            <a:headEnd/>
            <a:tailEnd type="triangle" w="sm" len="me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36" name="Line 173">
            <a:extLst>
              <a:ext uri="{FF2B5EF4-FFF2-40B4-BE49-F238E27FC236}">
                <a16:creationId xmlns:a16="http://schemas.microsoft.com/office/drawing/2014/main" id="{4467C925-6423-F44B-9EBD-57AA0B2C546D}"/>
              </a:ext>
            </a:extLst>
          </p:cNvPr>
          <p:cNvSpPr>
            <a:spLocks noChangeShapeType="1"/>
          </p:cNvSpPr>
          <p:nvPr/>
        </p:nvSpPr>
        <p:spPr bwMode="auto">
          <a:xfrm>
            <a:off x="5779752" y="2281402"/>
            <a:ext cx="0" cy="825104"/>
          </a:xfrm>
          <a:prstGeom prst="line">
            <a:avLst/>
          </a:prstGeom>
          <a:noFill/>
          <a:ln w="9525">
            <a:solidFill>
              <a:schemeClr val="tx1"/>
            </a:solidFill>
            <a:round/>
            <a:headEnd/>
            <a:tailEnd type="triangle" w="sm" len="me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37" name="Line 174">
            <a:extLst>
              <a:ext uri="{FF2B5EF4-FFF2-40B4-BE49-F238E27FC236}">
                <a16:creationId xmlns:a16="http://schemas.microsoft.com/office/drawing/2014/main" id="{E4880247-0EB6-014E-BC7D-2A02A9217350}"/>
              </a:ext>
            </a:extLst>
          </p:cNvPr>
          <p:cNvSpPr>
            <a:spLocks noChangeShapeType="1"/>
          </p:cNvSpPr>
          <p:nvPr/>
        </p:nvSpPr>
        <p:spPr bwMode="auto">
          <a:xfrm>
            <a:off x="6806070" y="2281402"/>
            <a:ext cx="0" cy="825104"/>
          </a:xfrm>
          <a:prstGeom prst="line">
            <a:avLst/>
          </a:prstGeom>
          <a:noFill/>
          <a:ln w="9525">
            <a:solidFill>
              <a:schemeClr val="tx1"/>
            </a:solidFill>
            <a:round/>
            <a:headEnd/>
            <a:tailEnd type="triangle" w="sm" len="me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38" name="Line 175">
            <a:extLst>
              <a:ext uri="{FF2B5EF4-FFF2-40B4-BE49-F238E27FC236}">
                <a16:creationId xmlns:a16="http://schemas.microsoft.com/office/drawing/2014/main" id="{1C64A33D-EA06-4D43-85AB-CD9E60D4627F}"/>
              </a:ext>
            </a:extLst>
          </p:cNvPr>
          <p:cNvSpPr>
            <a:spLocks noChangeShapeType="1"/>
          </p:cNvSpPr>
          <p:nvPr/>
        </p:nvSpPr>
        <p:spPr bwMode="auto">
          <a:xfrm>
            <a:off x="7062055" y="2590964"/>
            <a:ext cx="0" cy="515541"/>
          </a:xfrm>
          <a:prstGeom prst="line">
            <a:avLst/>
          </a:prstGeom>
          <a:noFill/>
          <a:ln w="9525">
            <a:solidFill>
              <a:schemeClr val="tx1"/>
            </a:solidFill>
            <a:round/>
            <a:headEnd/>
            <a:tailEnd type="triangle" w="sm" len="me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39" name="Text Box 176">
            <a:extLst>
              <a:ext uri="{FF2B5EF4-FFF2-40B4-BE49-F238E27FC236}">
                <a16:creationId xmlns:a16="http://schemas.microsoft.com/office/drawing/2014/main" id="{2523EC40-4E9E-FB48-9804-19C7AF2E38EF}"/>
              </a:ext>
            </a:extLst>
          </p:cNvPr>
          <p:cNvSpPr txBox="1">
            <a:spLocks noChangeArrowheads="1"/>
          </p:cNvSpPr>
          <p:nvPr/>
        </p:nvSpPr>
        <p:spPr bwMode="auto">
          <a:xfrm>
            <a:off x="3042506" y="2055183"/>
            <a:ext cx="689612" cy="246221"/>
          </a:xfrm>
          <a:prstGeom prst="rect">
            <a:avLst/>
          </a:prstGeom>
          <a:noFill/>
          <a:ln w="9525">
            <a:noFill/>
            <a:miter lim="800000"/>
            <a:headEnd/>
            <a:tailEnd/>
          </a:ln>
        </p:spPr>
        <p:txBody>
          <a:bodyPr wrap="none">
            <a:spAutoFit/>
          </a:bodyPr>
          <a:lstStyle/>
          <a:p>
            <a:r>
              <a:rPr lang="en-US" sz="1000" i="1">
                <a:latin typeface="Univers LT 45 Light" panose="02000403030000020003" pitchFamily="2" charset="0"/>
                <a:ea typeface="CMU Sans Serif" panose="02000603000000000000" pitchFamily="2" charset="0"/>
                <a:cs typeface="CMU Sans Serif" panose="02000603000000000000" pitchFamily="2" charset="0"/>
              </a:rPr>
              <a:t>Patient 1</a:t>
            </a:r>
          </a:p>
        </p:txBody>
      </p:sp>
      <p:sp>
        <p:nvSpPr>
          <p:cNvPr id="40" name="Text Box 177">
            <a:extLst>
              <a:ext uri="{FF2B5EF4-FFF2-40B4-BE49-F238E27FC236}">
                <a16:creationId xmlns:a16="http://schemas.microsoft.com/office/drawing/2014/main" id="{795440E4-E17B-0E40-9C48-BB8D31ED152E}"/>
              </a:ext>
            </a:extLst>
          </p:cNvPr>
          <p:cNvSpPr txBox="1">
            <a:spLocks noChangeArrowheads="1"/>
          </p:cNvSpPr>
          <p:nvPr/>
        </p:nvSpPr>
        <p:spPr bwMode="auto">
          <a:xfrm>
            <a:off x="3555665" y="2055183"/>
            <a:ext cx="689612" cy="246221"/>
          </a:xfrm>
          <a:prstGeom prst="rect">
            <a:avLst/>
          </a:prstGeom>
          <a:noFill/>
          <a:ln w="9525">
            <a:noFill/>
            <a:miter lim="800000"/>
            <a:headEnd/>
            <a:tailEnd/>
          </a:ln>
        </p:spPr>
        <p:txBody>
          <a:bodyPr wrap="none">
            <a:spAutoFit/>
          </a:bodyPr>
          <a:lstStyle/>
          <a:p>
            <a:r>
              <a:rPr lang="en-US" sz="1000" i="1" dirty="0">
                <a:latin typeface="Univers LT 45 Light" panose="02000403030000020003" pitchFamily="2" charset="0"/>
                <a:ea typeface="CMU Sans Serif" panose="02000603000000000000" pitchFamily="2" charset="0"/>
                <a:cs typeface="CMU Sans Serif" panose="02000603000000000000" pitchFamily="2" charset="0"/>
              </a:rPr>
              <a:t>Patient 3</a:t>
            </a:r>
          </a:p>
        </p:txBody>
      </p:sp>
      <p:sp>
        <p:nvSpPr>
          <p:cNvPr id="41" name="Text Box 178">
            <a:extLst>
              <a:ext uri="{FF2B5EF4-FFF2-40B4-BE49-F238E27FC236}">
                <a16:creationId xmlns:a16="http://schemas.microsoft.com/office/drawing/2014/main" id="{D79BC270-72E4-4E4B-A3E7-6C202C81A3F6}"/>
              </a:ext>
            </a:extLst>
          </p:cNvPr>
          <p:cNvSpPr txBox="1">
            <a:spLocks noChangeArrowheads="1"/>
          </p:cNvSpPr>
          <p:nvPr/>
        </p:nvSpPr>
        <p:spPr bwMode="auto">
          <a:xfrm>
            <a:off x="4240274" y="2055183"/>
            <a:ext cx="689612" cy="246221"/>
          </a:xfrm>
          <a:prstGeom prst="rect">
            <a:avLst/>
          </a:prstGeom>
          <a:noFill/>
          <a:ln w="9525">
            <a:noFill/>
            <a:miter lim="800000"/>
            <a:headEnd/>
            <a:tailEnd/>
          </a:ln>
        </p:spPr>
        <p:txBody>
          <a:bodyPr wrap="none">
            <a:spAutoFit/>
          </a:bodyPr>
          <a:lstStyle/>
          <a:p>
            <a:r>
              <a:rPr lang="en-US" sz="1000" i="1">
                <a:latin typeface="Univers LT 45 Light" panose="02000403030000020003" pitchFamily="2" charset="0"/>
                <a:ea typeface="CMU Sans Serif" panose="02000603000000000000" pitchFamily="2" charset="0"/>
                <a:cs typeface="CMU Sans Serif" panose="02000603000000000000" pitchFamily="2" charset="0"/>
              </a:rPr>
              <a:t>Patient 5</a:t>
            </a:r>
          </a:p>
        </p:txBody>
      </p:sp>
      <p:sp>
        <p:nvSpPr>
          <p:cNvPr id="42" name="Text Box 179">
            <a:extLst>
              <a:ext uri="{FF2B5EF4-FFF2-40B4-BE49-F238E27FC236}">
                <a16:creationId xmlns:a16="http://schemas.microsoft.com/office/drawing/2014/main" id="{DFE02017-E155-7B41-884C-4857A0B99198}"/>
              </a:ext>
            </a:extLst>
          </p:cNvPr>
          <p:cNvSpPr txBox="1">
            <a:spLocks noChangeArrowheads="1"/>
          </p:cNvSpPr>
          <p:nvPr/>
        </p:nvSpPr>
        <p:spPr bwMode="auto">
          <a:xfrm>
            <a:off x="4753433" y="2055183"/>
            <a:ext cx="689612" cy="246221"/>
          </a:xfrm>
          <a:prstGeom prst="rect">
            <a:avLst/>
          </a:prstGeom>
          <a:noFill/>
          <a:ln w="9525">
            <a:noFill/>
            <a:miter lim="800000"/>
            <a:headEnd/>
            <a:tailEnd/>
          </a:ln>
        </p:spPr>
        <p:txBody>
          <a:bodyPr wrap="none">
            <a:spAutoFit/>
          </a:bodyPr>
          <a:lstStyle/>
          <a:p>
            <a:r>
              <a:rPr lang="en-US" sz="1000" i="1">
                <a:latin typeface="Univers LT 45 Light" panose="02000403030000020003" pitchFamily="2" charset="0"/>
                <a:ea typeface="CMU Sans Serif" panose="02000603000000000000" pitchFamily="2" charset="0"/>
                <a:cs typeface="CMU Sans Serif" panose="02000603000000000000" pitchFamily="2" charset="0"/>
              </a:rPr>
              <a:t>Patient 7</a:t>
            </a:r>
          </a:p>
        </p:txBody>
      </p:sp>
      <p:sp>
        <p:nvSpPr>
          <p:cNvPr id="43" name="Text Box 180">
            <a:extLst>
              <a:ext uri="{FF2B5EF4-FFF2-40B4-BE49-F238E27FC236}">
                <a16:creationId xmlns:a16="http://schemas.microsoft.com/office/drawing/2014/main" id="{FDF6515B-0947-C642-9D72-72D9FB907238}"/>
              </a:ext>
            </a:extLst>
          </p:cNvPr>
          <p:cNvSpPr txBox="1">
            <a:spLocks noChangeArrowheads="1"/>
          </p:cNvSpPr>
          <p:nvPr/>
        </p:nvSpPr>
        <p:spPr bwMode="auto">
          <a:xfrm>
            <a:off x="5522577" y="2055183"/>
            <a:ext cx="689612" cy="246221"/>
          </a:xfrm>
          <a:prstGeom prst="rect">
            <a:avLst/>
          </a:prstGeom>
          <a:noFill/>
          <a:ln w="9525">
            <a:noFill/>
            <a:miter lim="800000"/>
            <a:headEnd/>
            <a:tailEnd/>
          </a:ln>
        </p:spPr>
        <p:txBody>
          <a:bodyPr wrap="none">
            <a:spAutoFit/>
          </a:bodyPr>
          <a:lstStyle/>
          <a:p>
            <a:r>
              <a:rPr lang="en-US" sz="1000" i="1">
                <a:latin typeface="Univers LT 45 Light" panose="02000403030000020003" pitchFamily="2" charset="0"/>
                <a:ea typeface="CMU Sans Serif" panose="02000603000000000000" pitchFamily="2" charset="0"/>
                <a:cs typeface="CMU Sans Serif" panose="02000603000000000000" pitchFamily="2" charset="0"/>
              </a:rPr>
              <a:t>Patient 9</a:t>
            </a:r>
          </a:p>
        </p:txBody>
      </p:sp>
      <p:sp>
        <p:nvSpPr>
          <p:cNvPr id="44" name="Text Box 181">
            <a:extLst>
              <a:ext uri="{FF2B5EF4-FFF2-40B4-BE49-F238E27FC236}">
                <a16:creationId xmlns:a16="http://schemas.microsoft.com/office/drawing/2014/main" id="{49C55135-9B26-BE45-8CA4-14BF0AAC4F7C}"/>
              </a:ext>
            </a:extLst>
          </p:cNvPr>
          <p:cNvSpPr txBox="1">
            <a:spLocks noChangeArrowheads="1"/>
          </p:cNvSpPr>
          <p:nvPr/>
        </p:nvSpPr>
        <p:spPr bwMode="auto">
          <a:xfrm>
            <a:off x="6464362" y="2055183"/>
            <a:ext cx="760144" cy="246221"/>
          </a:xfrm>
          <a:prstGeom prst="rect">
            <a:avLst/>
          </a:prstGeom>
          <a:noFill/>
          <a:ln w="9525">
            <a:noFill/>
            <a:miter lim="800000"/>
            <a:headEnd/>
            <a:tailEnd/>
          </a:ln>
        </p:spPr>
        <p:txBody>
          <a:bodyPr wrap="none">
            <a:spAutoFit/>
          </a:bodyPr>
          <a:lstStyle/>
          <a:p>
            <a:r>
              <a:rPr lang="en-US" sz="1000" i="1">
                <a:latin typeface="Univers LT 45 Light" panose="02000403030000020003" pitchFamily="2" charset="0"/>
                <a:ea typeface="CMU Sans Serif" panose="02000603000000000000" pitchFamily="2" charset="0"/>
                <a:cs typeface="CMU Sans Serif" panose="02000603000000000000" pitchFamily="2" charset="0"/>
              </a:rPr>
              <a:t>Patient 11</a:t>
            </a:r>
          </a:p>
        </p:txBody>
      </p:sp>
      <p:sp>
        <p:nvSpPr>
          <p:cNvPr id="45" name="Text Box 182">
            <a:extLst>
              <a:ext uri="{FF2B5EF4-FFF2-40B4-BE49-F238E27FC236}">
                <a16:creationId xmlns:a16="http://schemas.microsoft.com/office/drawing/2014/main" id="{866235FC-134D-2442-947E-7343CE29B4F7}"/>
              </a:ext>
            </a:extLst>
          </p:cNvPr>
          <p:cNvSpPr txBox="1">
            <a:spLocks noChangeArrowheads="1"/>
          </p:cNvSpPr>
          <p:nvPr/>
        </p:nvSpPr>
        <p:spPr bwMode="auto">
          <a:xfrm>
            <a:off x="3299681" y="2364746"/>
            <a:ext cx="689612" cy="246221"/>
          </a:xfrm>
          <a:prstGeom prst="rect">
            <a:avLst/>
          </a:prstGeom>
          <a:noFill/>
          <a:ln w="9525">
            <a:noFill/>
            <a:miter lim="800000"/>
            <a:headEnd/>
            <a:tailEnd/>
          </a:ln>
        </p:spPr>
        <p:txBody>
          <a:bodyPr wrap="none">
            <a:spAutoFit/>
          </a:bodyPr>
          <a:lstStyle/>
          <a:p>
            <a:r>
              <a:rPr lang="en-US" sz="1000" i="1">
                <a:latin typeface="Univers LT 45 Light" panose="02000403030000020003" pitchFamily="2" charset="0"/>
                <a:ea typeface="CMU Sans Serif" panose="02000603000000000000" pitchFamily="2" charset="0"/>
                <a:cs typeface="CMU Sans Serif" panose="02000603000000000000" pitchFamily="2" charset="0"/>
              </a:rPr>
              <a:t>Patient 2</a:t>
            </a:r>
          </a:p>
        </p:txBody>
      </p:sp>
      <p:sp>
        <p:nvSpPr>
          <p:cNvPr id="46" name="Text Box 183">
            <a:extLst>
              <a:ext uri="{FF2B5EF4-FFF2-40B4-BE49-F238E27FC236}">
                <a16:creationId xmlns:a16="http://schemas.microsoft.com/office/drawing/2014/main" id="{44C33496-54B1-3548-B26B-2B1D0DBC8254}"/>
              </a:ext>
            </a:extLst>
          </p:cNvPr>
          <p:cNvSpPr txBox="1">
            <a:spLocks noChangeArrowheads="1"/>
          </p:cNvSpPr>
          <p:nvPr/>
        </p:nvSpPr>
        <p:spPr bwMode="auto">
          <a:xfrm>
            <a:off x="3898565" y="2364746"/>
            <a:ext cx="689612" cy="246221"/>
          </a:xfrm>
          <a:prstGeom prst="rect">
            <a:avLst/>
          </a:prstGeom>
          <a:noFill/>
          <a:ln w="9525">
            <a:noFill/>
            <a:miter lim="800000"/>
            <a:headEnd/>
            <a:tailEnd/>
          </a:ln>
        </p:spPr>
        <p:txBody>
          <a:bodyPr wrap="none">
            <a:spAutoFit/>
          </a:bodyPr>
          <a:lstStyle/>
          <a:p>
            <a:r>
              <a:rPr lang="en-US" sz="1000" i="1">
                <a:latin typeface="Univers LT 45 Light" panose="02000403030000020003" pitchFamily="2" charset="0"/>
                <a:ea typeface="CMU Sans Serif" panose="02000603000000000000" pitchFamily="2" charset="0"/>
                <a:cs typeface="CMU Sans Serif" panose="02000603000000000000" pitchFamily="2" charset="0"/>
              </a:rPr>
              <a:t>Patient 4</a:t>
            </a:r>
          </a:p>
        </p:txBody>
      </p:sp>
      <p:sp>
        <p:nvSpPr>
          <p:cNvPr id="47" name="Text Box 184">
            <a:extLst>
              <a:ext uri="{FF2B5EF4-FFF2-40B4-BE49-F238E27FC236}">
                <a16:creationId xmlns:a16="http://schemas.microsoft.com/office/drawing/2014/main" id="{815DCF21-7E3B-8944-8CB8-43AA810A5565}"/>
              </a:ext>
            </a:extLst>
          </p:cNvPr>
          <p:cNvSpPr txBox="1">
            <a:spLocks noChangeArrowheads="1"/>
          </p:cNvSpPr>
          <p:nvPr/>
        </p:nvSpPr>
        <p:spPr bwMode="auto">
          <a:xfrm>
            <a:off x="4496258" y="2364746"/>
            <a:ext cx="689612" cy="246221"/>
          </a:xfrm>
          <a:prstGeom prst="rect">
            <a:avLst/>
          </a:prstGeom>
          <a:noFill/>
          <a:ln w="9525">
            <a:noFill/>
            <a:miter lim="800000"/>
            <a:headEnd/>
            <a:tailEnd/>
          </a:ln>
        </p:spPr>
        <p:txBody>
          <a:bodyPr wrap="none">
            <a:spAutoFit/>
          </a:bodyPr>
          <a:lstStyle/>
          <a:p>
            <a:r>
              <a:rPr lang="en-US" sz="1000" i="1">
                <a:latin typeface="Univers LT 45 Light" panose="02000403030000020003" pitchFamily="2" charset="0"/>
                <a:ea typeface="CMU Sans Serif" panose="02000603000000000000" pitchFamily="2" charset="0"/>
                <a:cs typeface="CMU Sans Serif" panose="02000603000000000000" pitchFamily="2" charset="0"/>
              </a:rPr>
              <a:t>Patient 6</a:t>
            </a:r>
          </a:p>
        </p:txBody>
      </p:sp>
      <p:sp>
        <p:nvSpPr>
          <p:cNvPr id="48" name="Text Box 185">
            <a:extLst>
              <a:ext uri="{FF2B5EF4-FFF2-40B4-BE49-F238E27FC236}">
                <a16:creationId xmlns:a16="http://schemas.microsoft.com/office/drawing/2014/main" id="{70255619-9B3D-1E44-8450-CA01DCEFAC2E}"/>
              </a:ext>
            </a:extLst>
          </p:cNvPr>
          <p:cNvSpPr txBox="1">
            <a:spLocks noChangeArrowheads="1"/>
          </p:cNvSpPr>
          <p:nvPr/>
        </p:nvSpPr>
        <p:spPr bwMode="auto">
          <a:xfrm>
            <a:off x="5095143" y="2364746"/>
            <a:ext cx="689612" cy="246221"/>
          </a:xfrm>
          <a:prstGeom prst="rect">
            <a:avLst/>
          </a:prstGeom>
          <a:noFill/>
          <a:ln w="9525">
            <a:noFill/>
            <a:miter lim="800000"/>
            <a:headEnd/>
            <a:tailEnd/>
          </a:ln>
        </p:spPr>
        <p:txBody>
          <a:bodyPr wrap="none">
            <a:spAutoFit/>
          </a:bodyPr>
          <a:lstStyle/>
          <a:p>
            <a:r>
              <a:rPr lang="en-US" sz="1000" i="1">
                <a:latin typeface="Univers LT 45 Light" panose="02000403030000020003" pitchFamily="2" charset="0"/>
                <a:ea typeface="CMU Sans Serif" panose="02000603000000000000" pitchFamily="2" charset="0"/>
                <a:cs typeface="CMU Sans Serif" panose="02000603000000000000" pitchFamily="2" charset="0"/>
              </a:rPr>
              <a:t>Patient 8</a:t>
            </a:r>
          </a:p>
        </p:txBody>
      </p:sp>
      <p:sp>
        <p:nvSpPr>
          <p:cNvPr id="49" name="Text Box 186">
            <a:extLst>
              <a:ext uri="{FF2B5EF4-FFF2-40B4-BE49-F238E27FC236}">
                <a16:creationId xmlns:a16="http://schemas.microsoft.com/office/drawing/2014/main" id="{3897C636-A338-5B44-B42F-56871D46CA71}"/>
              </a:ext>
            </a:extLst>
          </p:cNvPr>
          <p:cNvSpPr txBox="1">
            <a:spLocks noChangeArrowheads="1"/>
          </p:cNvSpPr>
          <p:nvPr/>
        </p:nvSpPr>
        <p:spPr bwMode="auto">
          <a:xfrm>
            <a:off x="6035737" y="2364746"/>
            <a:ext cx="760144" cy="246221"/>
          </a:xfrm>
          <a:prstGeom prst="rect">
            <a:avLst/>
          </a:prstGeom>
          <a:noFill/>
          <a:ln w="9525">
            <a:noFill/>
            <a:miter lim="800000"/>
            <a:headEnd/>
            <a:tailEnd/>
          </a:ln>
        </p:spPr>
        <p:txBody>
          <a:bodyPr wrap="none">
            <a:spAutoFit/>
          </a:bodyPr>
          <a:lstStyle/>
          <a:p>
            <a:r>
              <a:rPr lang="en-US" sz="1000" i="1">
                <a:latin typeface="Univers LT 45 Light" panose="02000403030000020003" pitchFamily="2" charset="0"/>
                <a:ea typeface="CMU Sans Serif" panose="02000603000000000000" pitchFamily="2" charset="0"/>
                <a:cs typeface="CMU Sans Serif" panose="02000603000000000000" pitchFamily="2" charset="0"/>
              </a:rPr>
              <a:t>Patient 10</a:t>
            </a:r>
          </a:p>
        </p:txBody>
      </p:sp>
      <p:sp>
        <p:nvSpPr>
          <p:cNvPr id="50" name="Text Box 187">
            <a:extLst>
              <a:ext uri="{FF2B5EF4-FFF2-40B4-BE49-F238E27FC236}">
                <a16:creationId xmlns:a16="http://schemas.microsoft.com/office/drawing/2014/main" id="{D4490081-0772-A549-9668-910397A16AD6}"/>
              </a:ext>
            </a:extLst>
          </p:cNvPr>
          <p:cNvSpPr txBox="1">
            <a:spLocks noChangeArrowheads="1"/>
          </p:cNvSpPr>
          <p:nvPr/>
        </p:nvSpPr>
        <p:spPr bwMode="auto">
          <a:xfrm>
            <a:off x="6722727" y="2364746"/>
            <a:ext cx="760144" cy="246221"/>
          </a:xfrm>
          <a:prstGeom prst="rect">
            <a:avLst/>
          </a:prstGeom>
          <a:noFill/>
          <a:ln w="9525">
            <a:noFill/>
            <a:miter lim="800000"/>
            <a:headEnd/>
            <a:tailEnd/>
          </a:ln>
        </p:spPr>
        <p:txBody>
          <a:bodyPr wrap="none">
            <a:spAutoFit/>
          </a:bodyPr>
          <a:lstStyle/>
          <a:p>
            <a:r>
              <a:rPr lang="en-US" sz="1000" i="1">
                <a:latin typeface="Univers LT 45 Light" panose="02000403030000020003" pitchFamily="2" charset="0"/>
                <a:ea typeface="CMU Sans Serif" panose="02000603000000000000" pitchFamily="2" charset="0"/>
                <a:cs typeface="CMU Sans Serif" panose="02000603000000000000" pitchFamily="2" charset="0"/>
              </a:rPr>
              <a:t>Patient 12</a:t>
            </a:r>
          </a:p>
        </p:txBody>
      </p:sp>
      <p:sp>
        <p:nvSpPr>
          <p:cNvPr id="51" name="Rectangle 188">
            <a:extLst>
              <a:ext uri="{FF2B5EF4-FFF2-40B4-BE49-F238E27FC236}">
                <a16:creationId xmlns:a16="http://schemas.microsoft.com/office/drawing/2014/main" id="{BF14B2AC-951E-D54A-B846-1FC241E37898}"/>
              </a:ext>
            </a:extLst>
          </p:cNvPr>
          <p:cNvSpPr>
            <a:spLocks noChangeArrowheads="1"/>
          </p:cNvSpPr>
          <p:nvPr/>
        </p:nvSpPr>
        <p:spPr bwMode="auto">
          <a:xfrm>
            <a:off x="4027868" y="3879220"/>
            <a:ext cx="3056335" cy="1739504"/>
          </a:xfrm>
          <a:prstGeom prst="rect">
            <a:avLst/>
          </a:prstGeom>
          <a:solidFill>
            <a:srgbClr val="C0C0C0"/>
          </a:solidFill>
          <a:ln w="9525">
            <a:noFill/>
            <a:miter lim="800000"/>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2" name="Line 189">
            <a:extLst>
              <a:ext uri="{FF2B5EF4-FFF2-40B4-BE49-F238E27FC236}">
                <a16:creationId xmlns:a16="http://schemas.microsoft.com/office/drawing/2014/main" id="{3A7CDF56-F726-6B48-AE94-F2326B438C05}"/>
              </a:ext>
            </a:extLst>
          </p:cNvPr>
          <p:cNvSpPr>
            <a:spLocks noChangeShapeType="1"/>
          </p:cNvSpPr>
          <p:nvPr/>
        </p:nvSpPr>
        <p:spPr bwMode="auto">
          <a:xfrm>
            <a:off x="4027868" y="5363931"/>
            <a:ext cx="3056335" cy="238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3" name="Line 190">
            <a:extLst>
              <a:ext uri="{FF2B5EF4-FFF2-40B4-BE49-F238E27FC236}">
                <a16:creationId xmlns:a16="http://schemas.microsoft.com/office/drawing/2014/main" id="{87DC22EA-D243-C349-9B50-47A8970F564E}"/>
              </a:ext>
            </a:extLst>
          </p:cNvPr>
          <p:cNvSpPr>
            <a:spLocks noChangeShapeType="1"/>
          </p:cNvSpPr>
          <p:nvPr/>
        </p:nvSpPr>
        <p:spPr bwMode="auto">
          <a:xfrm>
            <a:off x="4027868" y="5123425"/>
            <a:ext cx="3056335" cy="238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4" name="Line 191">
            <a:extLst>
              <a:ext uri="{FF2B5EF4-FFF2-40B4-BE49-F238E27FC236}">
                <a16:creationId xmlns:a16="http://schemas.microsoft.com/office/drawing/2014/main" id="{DE94752A-23F3-3C47-8C02-41786C8190C2}"/>
              </a:ext>
            </a:extLst>
          </p:cNvPr>
          <p:cNvSpPr>
            <a:spLocks noChangeShapeType="1"/>
          </p:cNvSpPr>
          <p:nvPr/>
        </p:nvSpPr>
        <p:spPr bwMode="auto">
          <a:xfrm>
            <a:off x="4027868" y="4869821"/>
            <a:ext cx="3056335" cy="238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5" name="Line 192">
            <a:extLst>
              <a:ext uri="{FF2B5EF4-FFF2-40B4-BE49-F238E27FC236}">
                <a16:creationId xmlns:a16="http://schemas.microsoft.com/office/drawing/2014/main" id="{D69315E8-5EAF-CD44-AA95-38B60B52E6F9}"/>
              </a:ext>
            </a:extLst>
          </p:cNvPr>
          <p:cNvSpPr>
            <a:spLocks noChangeShapeType="1"/>
          </p:cNvSpPr>
          <p:nvPr/>
        </p:nvSpPr>
        <p:spPr bwMode="auto">
          <a:xfrm>
            <a:off x="4027868" y="4626934"/>
            <a:ext cx="3056335" cy="238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6" name="Line 193">
            <a:extLst>
              <a:ext uri="{FF2B5EF4-FFF2-40B4-BE49-F238E27FC236}">
                <a16:creationId xmlns:a16="http://schemas.microsoft.com/office/drawing/2014/main" id="{180C27B6-308F-0744-8EE7-AEB327E2718B}"/>
              </a:ext>
            </a:extLst>
          </p:cNvPr>
          <p:cNvSpPr>
            <a:spLocks noChangeShapeType="1"/>
          </p:cNvSpPr>
          <p:nvPr/>
        </p:nvSpPr>
        <p:spPr bwMode="auto">
          <a:xfrm>
            <a:off x="4027868" y="4373331"/>
            <a:ext cx="3056335" cy="238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7" name="Line 194">
            <a:extLst>
              <a:ext uri="{FF2B5EF4-FFF2-40B4-BE49-F238E27FC236}">
                <a16:creationId xmlns:a16="http://schemas.microsoft.com/office/drawing/2014/main" id="{FA0D8D7B-31F8-3449-B9F5-5C9D27A5A374}"/>
              </a:ext>
            </a:extLst>
          </p:cNvPr>
          <p:cNvSpPr>
            <a:spLocks noChangeShapeType="1"/>
          </p:cNvSpPr>
          <p:nvPr/>
        </p:nvSpPr>
        <p:spPr bwMode="auto">
          <a:xfrm>
            <a:off x="4332938" y="4132825"/>
            <a:ext cx="3056335" cy="1190"/>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8" name="Line 195">
            <a:extLst>
              <a:ext uri="{FF2B5EF4-FFF2-40B4-BE49-F238E27FC236}">
                <a16:creationId xmlns:a16="http://schemas.microsoft.com/office/drawing/2014/main" id="{26794375-2820-C74A-9E91-7BCADEDD1C7C}"/>
              </a:ext>
            </a:extLst>
          </p:cNvPr>
          <p:cNvSpPr>
            <a:spLocks noChangeShapeType="1"/>
          </p:cNvSpPr>
          <p:nvPr/>
        </p:nvSpPr>
        <p:spPr bwMode="auto">
          <a:xfrm>
            <a:off x="4332938" y="3879221"/>
            <a:ext cx="3056335" cy="119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59" name="Rectangle 196">
            <a:extLst>
              <a:ext uri="{FF2B5EF4-FFF2-40B4-BE49-F238E27FC236}">
                <a16:creationId xmlns:a16="http://schemas.microsoft.com/office/drawing/2014/main" id="{0B513D8A-C57B-BB4C-99A8-6C1D0DABF7BC}"/>
              </a:ext>
            </a:extLst>
          </p:cNvPr>
          <p:cNvSpPr>
            <a:spLocks noChangeArrowheads="1"/>
          </p:cNvSpPr>
          <p:nvPr/>
        </p:nvSpPr>
        <p:spPr bwMode="auto">
          <a:xfrm>
            <a:off x="4027868" y="3879220"/>
            <a:ext cx="3056335" cy="1739504"/>
          </a:xfrm>
          <a:prstGeom prst="rect">
            <a:avLst/>
          </a:prstGeom>
          <a:noFill/>
          <a:ln w="7938">
            <a:solidFill>
              <a:srgbClr val="808080"/>
            </a:solidFill>
            <a:miter lim="800000"/>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0" name="Rectangle 197">
            <a:extLst>
              <a:ext uri="{FF2B5EF4-FFF2-40B4-BE49-F238E27FC236}">
                <a16:creationId xmlns:a16="http://schemas.microsoft.com/office/drawing/2014/main" id="{7E52EDA0-FAA7-4744-80B0-0042E48F5168}"/>
              </a:ext>
            </a:extLst>
          </p:cNvPr>
          <p:cNvSpPr>
            <a:spLocks noChangeArrowheads="1"/>
          </p:cNvSpPr>
          <p:nvPr/>
        </p:nvSpPr>
        <p:spPr bwMode="auto">
          <a:xfrm>
            <a:off x="4174315" y="4132824"/>
            <a:ext cx="208359" cy="1485900"/>
          </a:xfrm>
          <a:prstGeom prst="rect">
            <a:avLst/>
          </a:prstGeom>
          <a:solidFill>
            <a:srgbClr val="993366"/>
          </a:solidFill>
          <a:ln w="7938">
            <a:solidFill>
              <a:srgbClr val="000000"/>
            </a:solidFill>
            <a:miter lim="800000"/>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1" name="Rectangle 198">
            <a:extLst>
              <a:ext uri="{FF2B5EF4-FFF2-40B4-BE49-F238E27FC236}">
                <a16:creationId xmlns:a16="http://schemas.microsoft.com/office/drawing/2014/main" id="{4E751485-A7FB-FE4D-BFAA-D2B4AEBB18B4}"/>
              </a:ext>
            </a:extLst>
          </p:cNvPr>
          <p:cNvSpPr>
            <a:spLocks noChangeArrowheads="1"/>
          </p:cNvSpPr>
          <p:nvPr/>
        </p:nvSpPr>
        <p:spPr bwMode="auto">
          <a:xfrm>
            <a:off x="4683903" y="4626933"/>
            <a:ext cx="210740" cy="991791"/>
          </a:xfrm>
          <a:prstGeom prst="rect">
            <a:avLst/>
          </a:prstGeom>
          <a:solidFill>
            <a:srgbClr val="993366"/>
          </a:solidFill>
          <a:ln w="7938">
            <a:solidFill>
              <a:srgbClr val="000000"/>
            </a:solidFill>
            <a:miter lim="800000"/>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2" name="Rectangle 199">
            <a:extLst>
              <a:ext uri="{FF2B5EF4-FFF2-40B4-BE49-F238E27FC236}">
                <a16:creationId xmlns:a16="http://schemas.microsoft.com/office/drawing/2014/main" id="{089AF612-B9A7-C344-BC45-441488507D89}"/>
              </a:ext>
            </a:extLst>
          </p:cNvPr>
          <p:cNvSpPr>
            <a:spLocks noChangeArrowheads="1"/>
          </p:cNvSpPr>
          <p:nvPr/>
        </p:nvSpPr>
        <p:spPr bwMode="auto">
          <a:xfrm>
            <a:off x="5195871" y="4626933"/>
            <a:ext cx="209550" cy="991791"/>
          </a:xfrm>
          <a:prstGeom prst="rect">
            <a:avLst/>
          </a:prstGeom>
          <a:solidFill>
            <a:srgbClr val="993366"/>
          </a:solidFill>
          <a:ln w="7938">
            <a:solidFill>
              <a:srgbClr val="000000"/>
            </a:solidFill>
            <a:miter lim="800000"/>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3" name="Rectangle 200">
            <a:extLst>
              <a:ext uri="{FF2B5EF4-FFF2-40B4-BE49-F238E27FC236}">
                <a16:creationId xmlns:a16="http://schemas.microsoft.com/office/drawing/2014/main" id="{74B1E2D6-B030-0140-9021-D516CAED48A4}"/>
              </a:ext>
            </a:extLst>
          </p:cNvPr>
          <p:cNvSpPr>
            <a:spLocks noChangeArrowheads="1"/>
          </p:cNvSpPr>
          <p:nvPr/>
        </p:nvSpPr>
        <p:spPr bwMode="auto">
          <a:xfrm>
            <a:off x="5706649" y="4626933"/>
            <a:ext cx="201216" cy="991791"/>
          </a:xfrm>
          <a:prstGeom prst="rect">
            <a:avLst/>
          </a:prstGeom>
          <a:solidFill>
            <a:srgbClr val="993366"/>
          </a:solidFill>
          <a:ln w="7938">
            <a:solidFill>
              <a:srgbClr val="000000"/>
            </a:solidFill>
            <a:miter lim="800000"/>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4" name="Rectangle 201">
            <a:extLst>
              <a:ext uri="{FF2B5EF4-FFF2-40B4-BE49-F238E27FC236}">
                <a16:creationId xmlns:a16="http://schemas.microsoft.com/office/drawing/2014/main" id="{7933DF0B-67C8-2C49-9B52-F466510E2EFF}"/>
              </a:ext>
            </a:extLst>
          </p:cNvPr>
          <p:cNvSpPr>
            <a:spLocks noChangeArrowheads="1"/>
          </p:cNvSpPr>
          <p:nvPr/>
        </p:nvSpPr>
        <p:spPr bwMode="auto">
          <a:xfrm>
            <a:off x="6207902" y="4626933"/>
            <a:ext cx="209550" cy="991791"/>
          </a:xfrm>
          <a:prstGeom prst="rect">
            <a:avLst/>
          </a:prstGeom>
          <a:solidFill>
            <a:srgbClr val="993366"/>
          </a:solidFill>
          <a:ln w="7938">
            <a:solidFill>
              <a:srgbClr val="000000"/>
            </a:solidFill>
            <a:miter lim="800000"/>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5" name="Rectangle 202">
            <a:extLst>
              <a:ext uri="{FF2B5EF4-FFF2-40B4-BE49-F238E27FC236}">
                <a16:creationId xmlns:a16="http://schemas.microsoft.com/office/drawing/2014/main" id="{E66EB801-8C56-8F4C-A3F6-1862048D70FD}"/>
              </a:ext>
            </a:extLst>
          </p:cNvPr>
          <p:cNvSpPr>
            <a:spLocks noChangeArrowheads="1"/>
          </p:cNvSpPr>
          <p:nvPr/>
        </p:nvSpPr>
        <p:spPr bwMode="auto">
          <a:xfrm>
            <a:off x="6718680" y="5123424"/>
            <a:ext cx="210741" cy="495300"/>
          </a:xfrm>
          <a:prstGeom prst="rect">
            <a:avLst/>
          </a:prstGeom>
          <a:solidFill>
            <a:srgbClr val="993366"/>
          </a:solidFill>
          <a:ln w="7938">
            <a:solidFill>
              <a:srgbClr val="000000"/>
            </a:solidFill>
            <a:miter lim="800000"/>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6" name="Line 203">
            <a:extLst>
              <a:ext uri="{FF2B5EF4-FFF2-40B4-BE49-F238E27FC236}">
                <a16:creationId xmlns:a16="http://schemas.microsoft.com/office/drawing/2014/main" id="{A6A9B2D6-E0A2-E94A-B254-30ED1521E878}"/>
              </a:ext>
            </a:extLst>
          </p:cNvPr>
          <p:cNvSpPr>
            <a:spLocks noChangeShapeType="1"/>
          </p:cNvSpPr>
          <p:nvPr/>
        </p:nvSpPr>
        <p:spPr bwMode="auto">
          <a:xfrm>
            <a:off x="4027868" y="3879220"/>
            <a:ext cx="2381" cy="1739504"/>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7" name="Line 204">
            <a:extLst>
              <a:ext uri="{FF2B5EF4-FFF2-40B4-BE49-F238E27FC236}">
                <a16:creationId xmlns:a16="http://schemas.microsoft.com/office/drawing/2014/main" id="{11138C1C-49DF-1247-981C-8B6B26DA0896}"/>
              </a:ext>
            </a:extLst>
          </p:cNvPr>
          <p:cNvSpPr>
            <a:spLocks noChangeShapeType="1"/>
          </p:cNvSpPr>
          <p:nvPr/>
        </p:nvSpPr>
        <p:spPr bwMode="auto">
          <a:xfrm>
            <a:off x="4000484" y="5618725"/>
            <a:ext cx="27384" cy="1190"/>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8" name="Line 205">
            <a:extLst>
              <a:ext uri="{FF2B5EF4-FFF2-40B4-BE49-F238E27FC236}">
                <a16:creationId xmlns:a16="http://schemas.microsoft.com/office/drawing/2014/main" id="{468ED2A6-6081-AB4B-BE4C-8B2F7E8E4549}"/>
              </a:ext>
            </a:extLst>
          </p:cNvPr>
          <p:cNvSpPr>
            <a:spLocks noChangeShapeType="1"/>
          </p:cNvSpPr>
          <p:nvPr/>
        </p:nvSpPr>
        <p:spPr bwMode="auto">
          <a:xfrm>
            <a:off x="4000484" y="5363931"/>
            <a:ext cx="27384" cy="238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9" name="Line 206">
            <a:extLst>
              <a:ext uri="{FF2B5EF4-FFF2-40B4-BE49-F238E27FC236}">
                <a16:creationId xmlns:a16="http://schemas.microsoft.com/office/drawing/2014/main" id="{FE15850B-7A34-E449-95CD-0E2A2E74470D}"/>
              </a:ext>
            </a:extLst>
          </p:cNvPr>
          <p:cNvSpPr>
            <a:spLocks noChangeShapeType="1"/>
          </p:cNvSpPr>
          <p:nvPr/>
        </p:nvSpPr>
        <p:spPr bwMode="auto">
          <a:xfrm>
            <a:off x="4000484" y="5123425"/>
            <a:ext cx="27384" cy="238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0" name="Line 207">
            <a:extLst>
              <a:ext uri="{FF2B5EF4-FFF2-40B4-BE49-F238E27FC236}">
                <a16:creationId xmlns:a16="http://schemas.microsoft.com/office/drawing/2014/main" id="{7A0027F9-AF5A-0047-918A-192D95EB0AFF}"/>
              </a:ext>
            </a:extLst>
          </p:cNvPr>
          <p:cNvSpPr>
            <a:spLocks noChangeShapeType="1"/>
          </p:cNvSpPr>
          <p:nvPr/>
        </p:nvSpPr>
        <p:spPr bwMode="auto">
          <a:xfrm>
            <a:off x="4000484" y="4869821"/>
            <a:ext cx="27384" cy="238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1" name="Line 208">
            <a:extLst>
              <a:ext uri="{FF2B5EF4-FFF2-40B4-BE49-F238E27FC236}">
                <a16:creationId xmlns:a16="http://schemas.microsoft.com/office/drawing/2014/main" id="{2D4FCB15-5364-9641-9E93-E7D377031E76}"/>
              </a:ext>
            </a:extLst>
          </p:cNvPr>
          <p:cNvSpPr>
            <a:spLocks noChangeShapeType="1"/>
          </p:cNvSpPr>
          <p:nvPr/>
        </p:nvSpPr>
        <p:spPr bwMode="auto">
          <a:xfrm>
            <a:off x="4000484" y="4626934"/>
            <a:ext cx="27384" cy="238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2" name="Line 209">
            <a:extLst>
              <a:ext uri="{FF2B5EF4-FFF2-40B4-BE49-F238E27FC236}">
                <a16:creationId xmlns:a16="http://schemas.microsoft.com/office/drawing/2014/main" id="{E437AF59-0C80-EC41-8561-7C4799EBCA07}"/>
              </a:ext>
            </a:extLst>
          </p:cNvPr>
          <p:cNvSpPr>
            <a:spLocks noChangeShapeType="1"/>
          </p:cNvSpPr>
          <p:nvPr/>
        </p:nvSpPr>
        <p:spPr bwMode="auto">
          <a:xfrm>
            <a:off x="4000484" y="4373331"/>
            <a:ext cx="27384" cy="238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3" name="Line 210">
            <a:extLst>
              <a:ext uri="{FF2B5EF4-FFF2-40B4-BE49-F238E27FC236}">
                <a16:creationId xmlns:a16="http://schemas.microsoft.com/office/drawing/2014/main" id="{F1673CB7-692A-B443-ADB3-81F19D7B4B6B}"/>
              </a:ext>
            </a:extLst>
          </p:cNvPr>
          <p:cNvSpPr>
            <a:spLocks noChangeShapeType="1"/>
          </p:cNvSpPr>
          <p:nvPr/>
        </p:nvSpPr>
        <p:spPr bwMode="auto">
          <a:xfrm>
            <a:off x="4305554" y="4132825"/>
            <a:ext cx="27384" cy="1190"/>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4" name="Line 211">
            <a:extLst>
              <a:ext uri="{FF2B5EF4-FFF2-40B4-BE49-F238E27FC236}">
                <a16:creationId xmlns:a16="http://schemas.microsoft.com/office/drawing/2014/main" id="{D8C2FD17-7A1D-5745-9537-4A40E23EBD06}"/>
              </a:ext>
            </a:extLst>
          </p:cNvPr>
          <p:cNvSpPr>
            <a:spLocks noChangeShapeType="1"/>
          </p:cNvSpPr>
          <p:nvPr/>
        </p:nvSpPr>
        <p:spPr bwMode="auto">
          <a:xfrm>
            <a:off x="4305554" y="3879221"/>
            <a:ext cx="27384" cy="1191"/>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5" name="Line 212">
            <a:extLst>
              <a:ext uri="{FF2B5EF4-FFF2-40B4-BE49-F238E27FC236}">
                <a16:creationId xmlns:a16="http://schemas.microsoft.com/office/drawing/2014/main" id="{884A5567-43E6-8A46-BE7E-10CB9C391863}"/>
              </a:ext>
            </a:extLst>
          </p:cNvPr>
          <p:cNvSpPr>
            <a:spLocks noChangeShapeType="1"/>
          </p:cNvSpPr>
          <p:nvPr/>
        </p:nvSpPr>
        <p:spPr bwMode="auto">
          <a:xfrm>
            <a:off x="4027868" y="5618725"/>
            <a:ext cx="3056335" cy="1190"/>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6" name="Line 213">
            <a:extLst>
              <a:ext uri="{FF2B5EF4-FFF2-40B4-BE49-F238E27FC236}">
                <a16:creationId xmlns:a16="http://schemas.microsoft.com/office/drawing/2014/main" id="{7269F32F-D157-F441-9863-E8B2ABEA6DAD}"/>
              </a:ext>
            </a:extLst>
          </p:cNvPr>
          <p:cNvSpPr>
            <a:spLocks noChangeShapeType="1"/>
          </p:cNvSpPr>
          <p:nvPr/>
        </p:nvSpPr>
        <p:spPr bwMode="auto">
          <a:xfrm flipV="1">
            <a:off x="4027868" y="5618724"/>
            <a:ext cx="2381" cy="32147"/>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7" name="Line 214">
            <a:extLst>
              <a:ext uri="{FF2B5EF4-FFF2-40B4-BE49-F238E27FC236}">
                <a16:creationId xmlns:a16="http://schemas.microsoft.com/office/drawing/2014/main" id="{D6E8D0B3-70CE-AE4B-A378-B34D6062224E}"/>
              </a:ext>
            </a:extLst>
          </p:cNvPr>
          <p:cNvSpPr>
            <a:spLocks noChangeShapeType="1"/>
          </p:cNvSpPr>
          <p:nvPr/>
        </p:nvSpPr>
        <p:spPr bwMode="auto">
          <a:xfrm flipV="1">
            <a:off x="4539836" y="5618724"/>
            <a:ext cx="1191" cy="32147"/>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8" name="Line 215">
            <a:extLst>
              <a:ext uri="{FF2B5EF4-FFF2-40B4-BE49-F238E27FC236}">
                <a16:creationId xmlns:a16="http://schemas.microsoft.com/office/drawing/2014/main" id="{692F42E9-F741-2848-9C5C-ED340DEAA3FF}"/>
              </a:ext>
            </a:extLst>
          </p:cNvPr>
          <p:cNvSpPr>
            <a:spLocks noChangeShapeType="1"/>
          </p:cNvSpPr>
          <p:nvPr/>
        </p:nvSpPr>
        <p:spPr bwMode="auto">
          <a:xfrm flipV="1">
            <a:off x="5049424" y="5618724"/>
            <a:ext cx="1191" cy="32147"/>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9" name="Line 216">
            <a:extLst>
              <a:ext uri="{FF2B5EF4-FFF2-40B4-BE49-F238E27FC236}">
                <a16:creationId xmlns:a16="http://schemas.microsoft.com/office/drawing/2014/main" id="{E867CA37-42F0-3546-B965-7B4FE0E07013}"/>
              </a:ext>
            </a:extLst>
          </p:cNvPr>
          <p:cNvSpPr>
            <a:spLocks noChangeShapeType="1"/>
          </p:cNvSpPr>
          <p:nvPr/>
        </p:nvSpPr>
        <p:spPr bwMode="auto">
          <a:xfrm flipV="1">
            <a:off x="5560203" y="5618724"/>
            <a:ext cx="2381" cy="32147"/>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0" name="Line 217">
            <a:extLst>
              <a:ext uri="{FF2B5EF4-FFF2-40B4-BE49-F238E27FC236}">
                <a16:creationId xmlns:a16="http://schemas.microsoft.com/office/drawing/2014/main" id="{76771520-A785-4C46-80C3-D471215A3C43}"/>
              </a:ext>
            </a:extLst>
          </p:cNvPr>
          <p:cNvSpPr>
            <a:spLocks noChangeShapeType="1"/>
          </p:cNvSpPr>
          <p:nvPr/>
        </p:nvSpPr>
        <p:spPr bwMode="auto">
          <a:xfrm flipV="1">
            <a:off x="6062647" y="5618724"/>
            <a:ext cx="2381" cy="32147"/>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1" name="Line 218">
            <a:extLst>
              <a:ext uri="{FF2B5EF4-FFF2-40B4-BE49-F238E27FC236}">
                <a16:creationId xmlns:a16="http://schemas.microsoft.com/office/drawing/2014/main" id="{7836CD2C-6881-CB47-A545-0A46622683BC}"/>
              </a:ext>
            </a:extLst>
          </p:cNvPr>
          <p:cNvSpPr>
            <a:spLocks noChangeShapeType="1"/>
          </p:cNvSpPr>
          <p:nvPr/>
        </p:nvSpPr>
        <p:spPr bwMode="auto">
          <a:xfrm flipV="1">
            <a:off x="6572234" y="5618724"/>
            <a:ext cx="2381" cy="32147"/>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2" name="Line 219">
            <a:extLst>
              <a:ext uri="{FF2B5EF4-FFF2-40B4-BE49-F238E27FC236}">
                <a16:creationId xmlns:a16="http://schemas.microsoft.com/office/drawing/2014/main" id="{03C2A363-6C35-0C4D-8C8C-67BB5C01F6BB}"/>
              </a:ext>
            </a:extLst>
          </p:cNvPr>
          <p:cNvSpPr>
            <a:spLocks noChangeShapeType="1"/>
          </p:cNvSpPr>
          <p:nvPr/>
        </p:nvSpPr>
        <p:spPr bwMode="auto">
          <a:xfrm flipV="1">
            <a:off x="7084203" y="5618724"/>
            <a:ext cx="1190" cy="32147"/>
          </a:xfrm>
          <a:prstGeom prst="line">
            <a:avLst/>
          </a:prstGeom>
          <a:noFill/>
          <a:ln w="0">
            <a:solidFill>
              <a:srgbClr val="000000"/>
            </a:solidFill>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3" name="Rectangle 220">
            <a:extLst>
              <a:ext uri="{FF2B5EF4-FFF2-40B4-BE49-F238E27FC236}">
                <a16:creationId xmlns:a16="http://schemas.microsoft.com/office/drawing/2014/main" id="{6EA14745-52D8-FC4F-8815-4734766AA3B4}"/>
              </a:ext>
            </a:extLst>
          </p:cNvPr>
          <p:cNvSpPr>
            <a:spLocks noChangeArrowheads="1"/>
          </p:cNvSpPr>
          <p:nvPr/>
        </p:nvSpPr>
        <p:spPr bwMode="auto">
          <a:xfrm>
            <a:off x="3900471" y="5538952"/>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0</a:t>
            </a:r>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4" name="Rectangle 221">
            <a:extLst>
              <a:ext uri="{FF2B5EF4-FFF2-40B4-BE49-F238E27FC236}">
                <a16:creationId xmlns:a16="http://schemas.microsoft.com/office/drawing/2014/main" id="{6C34C193-6771-044E-A36A-39C873C8887D}"/>
              </a:ext>
            </a:extLst>
          </p:cNvPr>
          <p:cNvSpPr>
            <a:spLocks noChangeArrowheads="1"/>
          </p:cNvSpPr>
          <p:nvPr/>
        </p:nvSpPr>
        <p:spPr bwMode="auto">
          <a:xfrm>
            <a:off x="3900471" y="5043652"/>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a:t>
            </a:r>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5" name="Rectangle 222">
            <a:extLst>
              <a:ext uri="{FF2B5EF4-FFF2-40B4-BE49-F238E27FC236}">
                <a16:creationId xmlns:a16="http://schemas.microsoft.com/office/drawing/2014/main" id="{2A0F9A10-BD7E-F545-B031-FFC39BD7B490}"/>
              </a:ext>
            </a:extLst>
          </p:cNvPr>
          <p:cNvSpPr>
            <a:spLocks noChangeArrowheads="1"/>
          </p:cNvSpPr>
          <p:nvPr/>
        </p:nvSpPr>
        <p:spPr bwMode="auto">
          <a:xfrm>
            <a:off x="3900471" y="4549543"/>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a:t>
            </a:r>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6" name="Rectangle 223">
            <a:extLst>
              <a:ext uri="{FF2B5EF4-FFF2-40B4-BE49-F238E27FC236}">
                <a16:creationId xmlns:a16="http://schemas.microsoft.com/office/drawing/2014/main" id="{00D3AA8A-5E32-F14F-9CFD-8A2DE4714D75}"/>
              </a:ext>
            </a:extLst>
          </p:cNvPr>
          <p:cNvSpPr>
            <a:spLocks noChangeArrowheads="1"/>
          </p:cNvSpPr>
          <p:nvPr/>
        </p:nvSpPr>
        <p:spPr bwMode="auto">
          <a:xfrm>
            <a:off x="3900471" y="4055434"/>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a:t>
            </a:r>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7" name="Rectangle 224">
            <a:extLst>
              <a:ext uri="{FF2B5EF4-FFF2-40B4-BE49-F238E27FC236}">
                <a16:creationId xmlns:a16="http://schemas.microsoft.com/office/drawing/2014/main" id="{78B344AA-D107-3C49-A267-D46D134FEEBA}"/>
              </a:ext>
            </a:extLst>
          </p:cNvPr>
          <p:cNvSpPr>
            <a:spLocks noChangeArrowheads="1"/>
          </p:cNvSpPr>
          <p:nvPr/>
        </p:nvSpPr>
        <p:spPr bwMode="auto">
          <a:xfrm>
            <a:off x="4144549" y="5672302"/>
            <a:ext cx="426399"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 min.</a:t>
            </a:r>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8" name="Rectangle 225">
            <a:extLst>
              <a:ext uri="{FF2B5EF4-FFF2-40B4-BE49-F238E27FC236}">
                <a16:creationId xmlns:a16="http://schemas.microsoft.com/office/drawing/2014/main" id="{B331B3AA-ACB9-514B-8167-ECCCB566DD77}"/>
              </a:ext>
            </a:extLst>
          </p:cNvPr>
          <p:cNvSpPr>
            <a:spLocks noChangeArrowheads="1"/>
          </p:cNvSpPr>
          <p:nvPr/>
        </p:nvSpPr>
        <p:spPr bwMode="auto">
          <a:xfrm>
            <a:off x="4657709" y="5672302"/>
            <a:ext cx="426399"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 min.</a:t>
            </a:r>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9" name="Rectangle 226">
            <a:extLst>
              <a:ext uri="{FF2B5EF4-FFF2-40B4-BE49-F238E27FC236}">
                <a16:creationId xmlns:a16="http://schemas.microsoft.com/office/drawing/2014/main" id="{E179296C-7059-B14B-9968-61FD40F30313}"/>
              </a:ext>
            </a:extLst>
          </p:cNvPr>
          <p:cNvSpPr>
            <a:spLocks noChangeArrowheads="1"/>
          </p:cNvSpPr>
          <p:nvPr/>
        </p:nvSpPr>
        <p:spPr bwMode="auto">
          <a:xfrm>
            <a:off x="5167296" y="5672302"/>
            <a:ext cx="426399"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 min.</a:t>
            </a:r>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0" name="Rectangle 227">
            <a:extLst>
              <a:ext uri="{FF2B5EF4-FFF2-40B4-BE49-F238E27FC236}">
                <a16:creationId xmlns:a16="http://schemas.microsoft.com/office/drawing/2014/main" id="{5093D14C-D643-5146-A6EC-314E8E149406}"/>
              </a:ext>
            </a:extLst>
          </p:cNvPr>
          <p:cNvSpPr>
            <a:spLocks noChangeArrowheads="1"/>
          </p:cNvSpPr>
          <p:nvPr/>
        </p:nvSpPr>
        <p:spPr bwMode="auto">
          <a:xfrm>
            <a:off x="5669740" y="5672302"/>
            <a:ext cx="426399"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 min.</a:t>
            </a:r>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1" name="Rectangle 228">
            <a:extLst>
              <a:ext uri="{FF2B5EF4-FFF2-40B4-BE49-F238E27FC236}">
                <a16:creationId xmlns:a16="http://schemas.microsoft.com/office/drawing/2014/main" id="{35731241-B870-B14E-B4D7-236ABA40158F}"/>
              </a:ext>
            </a:extLst>
          </p:cNvPr>
          <p:cNvSpPr>
            <a:spLocks noChangeArrowheads="1"/>
          </p:cNvSpPr>
          <p:nvPr/>
        </p:nvSpPr>
        <p:spPr bwMode="auto">
          <a:xfrm>
            <a:off x="6179327" y="5672302"/>
            <a:ext cx="426399"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6 min.</a:t>
            </a:r>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2" name="Rectangle 229">
            <a:extLst>
              <a:ext uri="{FF2B5EF4-FFF2-40B4-BE49-F238E27FC236}">
                <a16:creationId xmlns:a16="http://schemas.microsoft.com/office/drawing/2014/main" id="{217156A0-6A4F-FC4D-AB24-1025DF6993CA}"/>
              </a:ext>
            </a:extLst>
          </p:cNvPr>
          <p:cNvSpPr>
            <a:spLocks noChangeArrowheads="1"/>
          </p:cNvSpPr>
          <p:nvPr/>
        </p:nvSpPr>
        <p:spPr bwMode="auto">
          <a:xfrm>
            <a:off x="6688915" y="5672302"/>
            <a:ext cx="426399"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7 min.</a:t>
            </a:r>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3" name="Rectangle 230">
            <a:extLst>
              <a:ext uri="{FF2B5EF4-FFF2-40B4-BE49-F238E27FC236}">
                <a16:creationId xmlns:a16="http://schemas.microsoft.com/office/drawing/2014/main" id="{DB21FA98-A236-554C-B2B7-1F0F51FBDC36}"/>
              </a:ext>
            </a:extLst>
          </p:cNvPr>
          <p:cNvSpPr>
            <a:spLocks noChangeArrowheads="1"/>
          </p:cNvSpPr>
          <p:nvPr/>
        </p:nvSpPr>
        <p:spPr bwMode="auto">
          <a:xfrm>
            <a:off x="3336319" y="3658956"/>
            <a:ext cx="4043100" cy="2697124"/>
          </a:xfrm>
          <a:prstGeom prst="rect">
            <a:avLst/>
          </a:prstGeom>
          <a:noFill/>
          <a:ln w="0">
            <a:solidFill>
              <a:srgbClr val="000000"/>
            </a:solidFill>
            <a:miter lim="800000"/>
            <a:headEnd/>
            <a:tailEnd/>
          </a:ln>
        </p:spPr>
        <p:txBody>
          <a:bodyPr/>
          <a:lstStyle/>
          <a:p>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4" name="Text Box 232">
            <a:extLst>
              <a:ext uri="{FF2B5EF4-FFF2-40B4-BE49-F238E27FC236}">
                <a16:creationId xmlns:a16="http://schemas.microsoft.com/office/drawing/2014/main" id="{4989F2FE-D448-DA47-8887-51BB77503597}"/>
              </a:ext>
            </a:extLst>
          </p:cNvPr>
          <p:cNvSpPr txBox="1">
            <a:spLocks noChangeArrowheads="1"/>
          </p:cNvSpPr>
          <p:nvPr/>
        </p:nvSpPr>
        <p:spPr bwMode="auto">
          <a:xfrm>
            <a:off x="4897643" y="5891987"/>
            <a:ext cx="1435201" cy="338554"/>
          </a:xfrm>
          <a:prstGeom prst="rect">
            <a:avLst/>
          </a:prstGeom>
          <a:noFill/>
          <a:ln w="9525">
            <a:noFill/>
            <a:miter lim="800000"/>
            <a:headEnd/>
            <a:tailEnd/>
          </a:ln>
        </p:spPr>
        <p:txBody>
          <a:bodyPr wrap="none">
            <a:spAutoFit/>
          </a:bodyPr>
          <a:lstStyle/>
          <a:p>
            <a:pPr algn="ctr"/>
            <a:r>
              <a:rPr lang="en-US" sz="1600" dirty="0">
                <a:latin typeface="Univers LT 45 Light" panose="02000403030000020003" pitchFamily="2" charset="0"/>
                <a:ea typeface="CMU Sans Serif" panose="02000603000000000000" pitchFamily="2" charset="0"/>
                <a:cs typeface="CMU Sans Serif" panose="02000603000000000000" pitchFamily="2" charset="0"/>
              </a:rPr>
              <a:t>Service times</a:t>
            </a:r>
          </a:p>
        </p:txBody>
      </p:sp>
      <p:sp>
        <p:nvSpPr>
          <p:cNvPr id="95" name="Text Box 233">
            <a:extLst>
              <a:ext uri="{FF2B5EF4-FFF2-40B4-BE49-F238E27FC236}">
                <a16:creationId xmlns:a16="http://schemas.microsoft.com/office/drawing/2014/main" id="{C6EDC6F3-EE63-5442-AC27-DDCF95538AA7}"/>
              </a:ext>
            </a:extLst>
          </p:cNvPr>
          <p:cNvSpPr txBox="1">
            <a:spLocks noChangeArrowheads="1"/>
          </p:cNvSpPr>
          <p:nvPr/>
        </p:nvSpPr>
        <p:spPr bwMode="auto">
          <a:xfrm rot="-5400000">
            <a:off x="2765947" y="4680544"/>
            <a:ext cx="1747594" cy="338554"/>
          </a:xfrm>
          <a:prstGeom prst="rect">
            <a:avLst/>
          </a:prstGeom>
          <a:noFill/>
          <a:ln w="9525">
            <a:noFill/>
            <a:miter lim="800000"/>
            <a:headEnd/>
            <a:tailEnd/>
          </a:ln>
        </p:spPr>
        <p:txBody>
          <a:bodyPr wrap="none">
            <a:spAutoFit/>
          </a:bodyPr>
          <a:lstStyle/>
          <a:p>
            <a:pPr algn="ctr"/>
            <a:r>
              <a:rPr lang="en-US" sz="1600" dirty="0">
                <a:latin typeface="Univers LT 45 Light" panose="02000403030000020003" pitchFamily="2" charset="0"/>
                <a:ea typeface="CMU Sans Serif" panose="02000603000000000000" pitchFamily="2" charset="0"/>
                <a:cs typeface="CMU Sans Serif" panose="02000603000000000000" pitchFamily="2" charset="0"/>
              </a:rPr>
              <a:t>Number of cases</a:t>
            </a:r>
          </a:p>
        </p:txBody>
      </p:sp>
      <p:grpSp>
        <p:nvGrpSpPr>
          <p:cNvPr id="155" name="Group 84">
            <a:extLst>
              <a:ext uri="{FF2B5EF4-FFF2-40B4-BE49-F238E27FC236}">
                <a16:creationId xmlns:a16="http://schemas.microsoft.com/office/drawing/2014/main" id="{66704DEF-DAB4-0840-94BC-99CA649558C7}"/>
              </a:ext>
            </a:extLst>
          </p:cNvPr>
          <p:cNvGrpSpPr>
            <a:grpSpLocks/>
          </p:cNvGrpSpPr>
          <p:nvPr/>
        </p:nvGrpSpPr>
        <p:grpSpPr bwMode="auto">
          <a:xfrm>
            <a:off x="490106" y="2091989"/>
            <a:ext cx="2374113" cy="4307112"/>
            <a:chOff x="240" y="384"/>
            <a:chExt cx="731" cy="1726"/>
          </a:xfrm>
        </p:grpSpPr>
        <p:sp>
          <p:nvSpPr>
            <p:cNvPr id="156" name="Line 85">
              <a:extLst>
                <a:ext uri="{FF2B5EF4-FFF2-40B4-BE49-F238E27FC236}">
                  <a16:creationId xmlns:a16="http://schemas.microsoft.com/office/drawing/2014/main" id="{8BD350C4-A38D-9E45-BE91-452816DA078E}"/>
                </a:ext>
              </a:extLst>
            </p:cNvPr>
            <p:cNvSpPr>
              <a:spLocks noChangeShapeType="1"/>
            </p:cNvSpPr>
            <p:nvPr/>
          </p:nvSpPr>
          <p:spPr bwMode="auto">
            <a:xfrm>
              <a:off x="240" y="384"/>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57" name="Line 86">
              <a:extLst>
                <a:ext uri="{FF2B5EF4-FFF2-40B4-BE49-F238E27FC236}">
                  <a16:creationId xmlns:a16="http://schemas.microsoft.com/office/drawing/2014/main" id="{99437BF9-96BA-A34C-9846-C53C087E8B57}"/>
                </a:ext>
              </a:extLst>
            </p:cNvPr>
            <p:cNvSpPr>
              <a:spLocks noChangeShapeType="1"/>
            </p:cNvSpPr>
            <p:nvPr/>
          </p:nvSpPr>
          <p:spPr bwMode="auto">
            <a:xfrm>
              <a:off x="240" y="384"/>
              <a:ext cx="0" cy="1726"/>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58" name="Line 87">
              <a:extLst>
                <a:ext uri="{FF2B5EF4-FFF2-40B4-BE49-F238E27FC236}">
                  <a16:creationId xmlns:a16="http://schemas.microsoft.com/office/drawing/2014/main" id="{20E59E36-4456-964E-9E75-C5E73BF2625E}"/>
                </a:ext>
              </a:extLst>
            </p:cNvPr>
            <p:cNvSpPr>
              <a:spLocks noChangeShapeType="1"/>
            </p:cNvSpPr>
            <p:nvPr/>
          </p:nvSpPr>
          <p:spPr bwMode="auto">
            <a:xfrm>
              <a:off x="971" y="384"/>
              <a:ext cx="0" cy="1726"/>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59" name="Line 88">
              <a:extLst>
                <a:ext uri="{FF2B5EF4-FFF2-40B4-BE49-F238E27FC236}">
                  <a16:creationId xmlns:a16="http://schemas.microsoft.com/office/drawing/2014/main" id="{C6A9020D-4B3C-A948-8778-D1DB52F4D09C}"/>
                </a:ext>
              </a:extLst>
            </p:cNvPr>
            <p:cNvSpPr>
              <a:spLocks noChangeShapeType="1"/>
            </p:cNvSpPr>
            <p:nvPr/>
          </p:nvSpPr>
          <p:spPr bwMode="auto">
            <a:xfrm>
              <a:off x="240" y="2110"/>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0" name="Line 89">
              <a:extLst>
                <a:ext uri="{FF2B5EF4-FFF2-40B4-BE49-F238E27FC236}">
                  <a16:creationId xmlns:a16="http://schemas.microsoft.com/office/drawing/2014/main" id="{6F6BF0DB-A653-6B46-9FBF-16928D358013}"/>
                </a:ext>
              </a:extLst>
            </p:cNvPr>
            <p:cNvSpPr>
              <a:spLocks noChangeShapeType="1"/>
            </p:cNvSpPr>
            <p:nvPr/>
          </p:nvSpPr>
          <p:spPr bwMode="auto">
            <a:xfrm>
              <a:off x="240" y="557"/>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1" name="Line 90">
              <a:extLst>
                <a:ext uri="{FF2B5EF4-FFF2-40B4-BE49-F238E27FC236}">
                  <a16:creationId xmlns:a16="http://schemas.microsoft.com/office/drawing/2014/main" id="{374417E8-1356-C54E-928F-612506951424}"/>
                </a:ext>
              </a:extLst>
            </p:cNvPr>
            <p:cNvSpPr>
              <a:spLocks noChangeShapeType="1"/>
            </p:cNvSpPr>
            <p:nvPr/>
          </p:nvSpPr>
          <p:spPr bwMode="auto">
            <a:xfrm>
              <a:off x="484" y="384"/>
              <a:ext cx="0" cy="1726"/>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2" name="Line 91">
              <a:extLst>
                <a:ext uri="{FF2B5EF4-FFF2-40B4-BE49-F238E27FC236}">
                  <a16:creationId xmlns:a16="http://schemas.microsoft.com/office/drawing/2014/main" id="{57FF8E04-EA85-374A-A3E4-052B2B4CEE23}"/>
                </a:ext>
              </a:extLst>
            </p:cNvPr>
            <p:cNvSpPr>
              <a:spLocks noChangeShapeType="1"/>
            </p:cNvSpPr>
            <p:nvPr/>
          </p:nvSpPr>
          <p:spPr bwMode="auto">
            <a:xfrm>
              <a:off x="727" y="384"/>
              <a:ext cx="0" cy="1726"/>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3" name="Rectangle 92">
              <a:extLst>
                <a:ext uri="{FF2B5EF4-FFF2-40B4-BE49-F238E27FC236}">
                  <a16:creationId xmlns:a16="http://schemas.microsoft.com/office/drawing/2014/main" id="{A8D6F3E0-BCD4-FA42-9756-F98ED9EECFB5}"/>
                </a:ext>
              </a:extLst>
            </p:cNvPr>
            <p:cNvSpPr>
              <a:spLocks noChangeArrowheads="1"/>
            </p:cNvSpPr>
            <p:nvPr/>
          </p:nvSpPr>
          <p:spPr bwMode="auto">
            <a:xfrm>
              <a:off x="269" y="428"/>
              <a:ext cx="355" cy="115"/>
            </a:xfrm>
            <a:prstGeom prst="rect">
              <a:avLst/>
            </a:prstGeom>
            <a:noFill/>
            <a:ln w="9525">
              <a:noFill/>
              <a:miter lim="800000"/>
              <a:headEnd/>
              <a:tailEnd/>
            </a:ln>
          </p:spPr>
          <p:txBody>
            <a:bodyPr wrap="none" lIns="0" tIns="0" rIns="0" bIns="0">
              <a:spAutoFit/>
            </a:bodyPr>
            <a:lstStyle/>
            <a:p>
              <a:pPr eaLnBrk="0" hangingPunct="0"/>
              <a:r>
                <a:rPr lang="en-US" sz="16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Patient</a:t>
              </a:r>
              <a:endParaRPr lang="en-US" sz="1600" dirty="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4" name="Rectangle 93">
              <a:extLst>
                <a:ext uri="{FF2B5EF4-FFF2-40B4-BE49-F238E27FC236}">
                  <a16:creationId xmlns:a16="http://schemas.microsoft.com/office/drawing/2014/main" id="{5EB4EB89-63C2-8A45-8397-6D299A75095C}"/>
                </a:ext>
              </a:extLst>
            </p:cNvPr>
            <p:cNvSpPr>
              <a:spLocks noChangeArrowheads="1"/>
            </p:cNvSpPr>
            <p:nvPr/>
          </p:nvSpPr>
          <p:spPr bwMode="auto">
            <a:xfrm>
              <a:off x="530" y="384"/>
              <a:ext cx="152" cy="173"/>
            </a:xfrm>
            <a:prstGeom prst="rect">
              <a:avLst/>
            </a:prstGeom>
            <a:noFill/>
            <a:ln w="9525">
              <a:noFill/>
              <a:miter lim="800000"/>
              <a:headEnd/>
              <a:tailEnd/>
            </a:ln>
          </p:spPr>
          <p:txBody>
            <a:bodyPr wrap="none" lIns="0" tIns="0" rIns="0" bIns="0">
              <a:spAutoFit/>
            </a:bodyPr>
            <a:lstStyle/>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Arrival</a:t>
              </a:r>
            </a:p>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Time</a:t>
              </a:r>
              <a:endParaRPr lang="en-US" sz="1400" dirty="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5" name="Rectangle 94">
              <a:extLst>
                <a:ext uri="{FF2B5EF4-FFF2-40B4-BE49-F238E27FC236}">
                  <a16:creationId xmlns:a16="http://schemas.microsoft.com/office/drawing/2014/main" id="{C2700DBD-4948-1145-BBDD-A586D7E72218}"/>
                </a:ext>
              </a:extLst>
            </p:cNvPr>
            <p:cNvSpPr>
              <a:spLocks noChangeArrowheads="1"/>
            </p:cNvSpPr>
            <p:nvPr/>
          </p:nvSpPr>
          <p:spPr bwMode="auto">
            <a:xfrm>
              <a:off x="757" y="384"/>
              <a:ext cx="183" cy="173"/>
            </a:xfrm>
            <a:prstGeom prst="rect">
              <a:avLst/>
            </a:prstGeom>
            <a:noFill/>
            <a:ln w="9525">
              <a:noFill/>
              <a:miter lim="800000"/>
              <a:headEnd/>
              <a:tailEnd/>
            </a:ln>
          </p:spPr>
          <p:txBody>
            <a:bodyPr wrap="none" lIns="0" tIns="0" rIns="0" bIns="0">
              <a:spAutoFit/>
            </a:bodyPr>
            <a:lstStyle/>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Service</a:t>
              </a:r>
            </a:p>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Time</a:t>
              </a:r>
              <a:endParaRPr lang="en-US" sz="1400" dirty="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6" name="Line 95">
              <a:extLst>
                <a:ext uri="{FF2B5EF4-FFF2-40B4-BE49-F238E27FC236}">
                  <a16:creationId xmlns:a16="http://schemas.microsoft.com/office/drawing/2014/main" id="{9F1A85BA-70B6-B947-A21D-FEC9701FF4BA}"/>
                </a:ext>
              </a:extLst>
            </p:cNvPr>
            <p:cNvSpPr>
              <a:spLocks noChangeShapeType="1"/>
            </p:cNvSpPr>
            <p:nvPr/>
          </p:nvSpPr>
          <p:spPr bwMode="auto">
            <a:xfrm>
              <a:off x="240" y="686"/>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7" name="Line 96">
              <a:extLst>
                <a:ext uri="{FF2B5EF4-FFF2-40B4-BE49-F238E27FC236}">
                  <a16:creationId xmlns:a16="http://schemas.microsoft.com/office/drawing/2014/main" id="{0ACF2766-2ECC-A248-9806-4228027027A5}"/>
                </a:ext>
              </a:extLst>
            </p:cNvPr>
            <p:cNvSpPr>
              <a:spLocks noChangeShapeType="1"/>
            </p:cNvSpPr>
            <p:nvPr/>
          </p:nvSpPr>
          <p:spPr bwMode="auto">
            <a:xfrm>
              <a:off x="240" y="1722"/>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8" name="Line 97">
              <a:extLst>
                <a:ext uri="{FF2B5EF4-FFF2-40B4-BE49-F238E27FC236}">
                  <a16:creationId xmlns:a16="http://schemas.microsoft.com/office/drawing/2014/main" id="{065F603B-1685-664E-AD70-45464FFA5EA0}"/>
                </a:ext>
              </a:extLst>
            </p:cNvPr>
            <p:cNvSpPr>
              <a:spLocks noChangeShapeType="1"/>
            </p:cNvSpPr>
            <p:nvPr/>
          </p:nvSpPr>
          <p:spPr bwMode="auto">
            <a:xfrm>
              <a:off x="240" y="816"/>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9" name="Line 98">
              <a:extLst>
                <a:ext uri="{FF2B5EF4-FFF2-40B4-BE49-F238E27FC236}">
                  <a16:creationId xmlns:a16="http://schemas.microsoft.com/office/drawing/2014/main" id="{6A0C4C7D-CE14-AB42-8EA9-C6FFFF13FB3A}"/>
                </a:ext>
              </a:extLst>
            </p:cNvPr>
            <p:cNvSpPr>
              <a:spLocks noChangeShapeType="1"/>
            </p:cNvSpPr>
            <p:nvPr/>
          </p:nvSpPr>
          <p:spPr bwMode="auto">
            <a:xfrm>
              <a:off x="240" y="945"/>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0" name="Line 99">
              <a:extLst>
                <a:ext uri="{FF2B5EF4-FFF2-40B4-BE49-F238E27FC236}">
                  <a16:creationId xmlns:a16="http://schemas.microsoft.com/office/drawing/2014/main" id="{B9F8548A-64E2-AE4A-808C-30CA1502C8A4}"/>
                </a:ext>
              </a:extLst>
            </p:cNvPr>
            <p:cNvSpPr>
              <a:spLocks noChangeShapeType="1"/>
            </p:cNvSpPr>
            <p:nvPr/>
          </p:nvSpPr>
          <p:spPr bwMode="auto">
            <a:xfrm>
              <a:off x="240" y="1851"/>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1" name="Line 100">
              <a:extLst>
                <a:ext uri="{FF2B5EF4-FFF2-40B4-BE49-F238E27FC236}">
                  <a16:creationId xmlns:a16="http://schemas.microsoft.com/office/drawing/2014/main" id="{A070B252-44C3-E449-ACAB-DD42FFCFE328}"/>
                </a:ext>
              </a:extLst>
            </p:cNvPr>
            <p:cNvSpPr>
              <a:spLocks noChangeShapeType="1"/>
            </p:cNvSpPr>
            <p:nvPr/>
          </p:nvSpPr>
          <p:spPr bwMode="auto">
            <a:xfrm>
              <a:off x="240" y="1074"/>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2" name="Line 101">
              <a:extLst>
                <a:ext uri="{FF2B5EF4-FFF2-40B4-BE49-F238E27FC236}">
                  <a16:creationId xmlns:a16="http://schemas.microsoft.com/office/drawing/2014/main" id="{59870A5B-CC07-F14F-A233-5F9D3FB75CF2}"/>
                </a:ext>
              </a:extLst>
            </p:cNvPr>
            <p:cNvSpPr>
              <a:spLocks noChangeShapeType="1"/>
            </p:cNvSpPr>
            <p:nvPr/>
          </p:nvSpPr>
          <p:spPr bwMode="auto">
            <a:xfrm>
              <a:off x="240" y="1204"/>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3" name="Line 102">
              <a:extLst>
                <a:ext uri="{FF2B5EF4-FFF2-40B4-BE49-F238E27FC236}">
                  <a16:creationId xmlns:a16="http://schemas.microsoft.com/office/drawing/2014/main" id="{699C58B8-1818-2342-B518-E4D40D3C9B53}"/>
                </a:ext>
              </a:extLst>
            </p:cNvPr>
            <p:cNvSpPr>
              <a:spLocks noChangeShapeType="1"/>
            </p:cNvSpPr>
            <p:nvPr/>
          </p:nvSpPr>
          <p:spPr bwMode="auto">
            <a:xfrm>
              <a:off x="240" y="1592"/>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4" name="Line 103">
              <a:extLst>
                <a:ext uri="{FF2B5EF4-FFF2-40B4-BE49-F238E27FC236}">
                  <a16:creationId xmlns:a16="http://schemas.microsoft.com/office/drawing/2014/main" id="{DA917A5B-4207-C54D-AC27-EED5ED74314A}"/>
                </a:ext>
              </a:extLst>
            </p:cNvPr>
            <p:cNvSpPr>
              <a:spLocks noChangeShapeType="1"/>
            </p:cNvSpPr>
            <p:nvPr/>
          </p:nvSpPr>
          <p:spPr bwMode="auto">
            <a:xfrm>
              <a:off x="240" y="1333"/>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5" name="Line 104">
              <a:extLst>
                <a:ext uri="{FF2B5EF4-FFF2-40B4-BE49-F238E27FC236}">
                  <a16:creationId xmlns:a16="http://schemas.microsoft.com/office/drawing/2014/main" id="{747D465E-7EB6-2E43-A21F-16C0E52B425E}"/>
                </a:ext>
              </a:extLst>
            </p:cNvPr>
            <p:cNvSpPr>
              <a:spLocks noChangeShapeType="1"/>
            </p:cNvSpPr>
            <p:nvPr/>
          </p:nvSpPr>
          <p:spPr bwMode="auto">
            <a:xfrm>
              <a:off x="240" y="1463"/>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6" name="Line 105">
              <a:extLst>
                <a:ext uri="{FF2B5EF4-FFF2-40B4-BE49-F238E27FC236}">
                  <a16:creationId xmlns:a16="http://schemas.microsoft.com/office/drawing/2014/main" id="{08263F85-2D5B-4B4D-8BD7-B2B83549EA24}"/>
                </a:ext>
              </a:extLst>
            </p:cNvPr>
            <p:cNvSpPr>
              <a:spLocks noChangeShapeType="1"/>
            </p:cNvSpPr>
            <p:nvPr/>
          </p:nvSpPr>
          <p:spPr bwMode="auto">
            <a:xfrm>
              <a:off x="240" y="1981"/>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7" name="Rectangle 106">
              <a:extLst>
                <a:ext uri="{FF2B5EF4-FFF2-40B4-BE49-F238E27FC236}">
                  <a16:creationId xmlns:a16="http://schemas.microsoft.com/office/drawing/2014/main" id="{76B83098-A604-0948-9C6E-BE5DF4D93799}"/>
                </a:ext>
              </a:extLst>
            </p:cNvPr>
            <p:cNvSpPr>
              <a:spLocks noChangeArrowheads="1"/>
            </p:cNvSpPr>
            <p:nvPr/>
          </p:nvSpPr>
          <p:spPr bwMode="auto">
            <a:xfrm>
              <a:off x="337" y="556"/>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8" name="Rectangle 107">
              <a:extLst>
                <a:ext uri="{FF2B5EF4-FFF2-40B4-BE49-F238E27FC236}">
                  <a16:creationId xmlns:a16="http://schemas.microsoft.com/office/drawing/2014/main" id="{F0BD3ED4-2A32-5B42-8A28-0667E2830434}"/>
                </a:ext>
              </a:extLst>
            </p:cNvPr>
            <p:cNvSpPr>
              <a:spLocks noChangeArrowheads="1"/>
            </p:cNvSpPr>
            <p:nvPr/>
          </p:nvSpPr>
          <p:spPr bwMode="auto">
            <a:xfrm>
              <a:off x="337" y="685"/>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9" name="Rectangle 108">
              <a:extLst>
                <a:ext uri="{FF2B5EF4-FFF2-40B4-BE49-F238E27FC236}">
                  <a16:creationId xmlns:a16="http://schemas.microsoft.com/office/drawing/2014/main" id="{28502438-5375-1546-9CAB-640C1E110595}"/>
                </a:ext>
              </a:extLst>
            </p:cNvPr>
            <p:cNvSpPr>
              <a:spLocks noChangeArrowheads="1"/>
            </p:cNvSpPr>
            <p:nvPr/>
          </p:nvSpPr>
          <p:spPr bwMode="auto">
            <a:xfrm>
              <a:off x="337" y="817"/>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0" name="Rectangle 109">
              <a:extLst>
                <a:ext uri="{FF2B5EF4-FFF2-40B4-BE49-F238E27FC236}">
                  <a16:creationId xmlns:a16="http://schemas.microsoft.com/office/drawing/2014/main" id="{9ACF67F0-0C9C-1548-AEE9-33F533531D89}"/>
                </a:ext>
              </a:extLst>
            </p:cNvPr>
            <p:cNvSpPr>
              <a:spLocks noChangeArrowheads="1"/>
            </p:cNvSpPr>
            <p:nvPr/>
          </p:nvSpPr>
          <p:spPr bwMode="auto">
            <a:xfrm>
              <a:off x="337" y="945"/>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1" name="Rectangle 110">
              <a:extLst>
                <a:ext uri="{FF2B5EF4-FFF2-40B4-BE49-F238E27FC236}">
                  <a16:creationId xmlns:a16="http://schemas.microsoft.com/office/drawing/2014/main" id="{E82E36D1-3697-7B4A-8FD5-DE1E96DBE2AF}"/>
                </a:ext>
              </a:extLst>
            </p:cNvPr>
            <p:cNvSpPr>
              <a:spLocks noChangeArrowheads="1"/>
            </p:cNvSpPr>
            <p:nvPr/>
          </p:nvSpPr>
          <p:spPr bwMode="auto">
            <a:xfrm>
              <a:off x="337" y="1074"/>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2" name="Rectangle 111">
              <a:extLst>
                <a:ext uri="{FF2B5EF4-FFF2-40B4-BE49-F238E27FC236}">
                  <a16:creationId xmlns:a16="http://schemas.microsoft.com/office/drawing/2014/main" id="{CA7D1E01-19EB-5A4A-93DD-14F4AB447234}"/>
                </a:ext>
              </a:extLst>
            </p:cNvPr>
            <p:cNvSpPr>
              <a:spLocks noChangeArrowheads="1"/>
            </p:cNvSpPr>
            <p:nvPr/>
          </p:nvSpPr>
          <p:spPr bwMode="auto">
            <a:xfrm>
              <a:off x="337" y="1203"/>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6</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3" name="Rectangle 112">
              <a:extLst>
                <a:ext uri="{FF2B5EF4-FFF2-40B4-BE49-F238E27FC236}">
                  <a16:creationId xmlns:a16="http://schemas.microsoft.com/office/drawing/2014/main" id="{8B1A198E-757C-3749-9C30-D49805F0388D}"/>
                </a:ext>
              </a:extLst>
            </p:cNvPr>
            <p:cNvSpPr>
              <a:spLocks noChangeArrowheads="1"/>
            </p:cNvSpPr>
            <p:nvPr/>
          </p:nvSpPr>
          <p:spPr bwMode="auto">
            <a:xfrm>
              <a:off x="337" y="1333"/>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7</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4" name="Rectangle 113">
              <a:extLst>
                <a:ext uri="{FF2B5EF4-FFF2-40B4-BE49-F238E27FC236}">
                  <a16:creationId xmlns:a16="http://schemas.microsoft.com/office/drawing/2014/main" id="{FF1F271F-213C-8747-A646-D3B9BE123181}"/>
                </a:ext>
              </a:extLst>
            </p:cNvPr>
            <p:cNvSpPr>
              <a:spLocks noChangeArrowheads="1"/>
            </p:cNvSpPr>
            <p:nvPr/>
          </p:nvSpPr>
          <p:spPr bwMode="auto">
            <a:xfrm>
              <a:off x="337" y="1462"/>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8</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5" name="Rectangle 114">
              <a:extLst>
                <a:ext uri="{FF2B5EF4-FFF2-40B4-BE49-F238E27FC236}">
                  <a16:creationId xmlns:a16="http://schemas.microsoft.com/office/drawing/2014/main" id="{EF7C3204-92B7-CD43-8029-72314B876F22}"/>
                </a:ext>
              </a:extLst>
            </p:cNvPr>
            <p:cNvSpPr>
              <a:spLocks noChangeArrowheads="1"/>
            </p:cNvSpPr>
            <p:nvPr/>
          </p:nvSpPr>
          <p:spPr bwMode="auto">
            <a:xfrm>
              <a:off x="337" y="1592"/>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9</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6" name="Rectangle 115">
              <a:extLst>
                <a:ext uri="{FF2B5EF4-FFF2-40B4-BE49-F238E27FC236}">
                  <a16:creationId xmlns:a16="http://schemas.microsoft.com/office/drawing/2014/main" id="{BFF86D8C-44E5-AB45-B72D-7E343AE1E611}"/>
                </a:ext>
              </a:extLst>
            </p:cNvPr>
            <p:cNvSpPr>
              <a:spLocks noChangeArrowheads="1"/>
            </p:cNvSpPr>
            <p:nvPr/>
          </p:nvSpPr>
          <p:spPr bwMode="auto">
            <a:xfrm>
              <a:off x="337" y="1722"/>
              <a:ext cx="119"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7" name="Rectangle 116">
              <a:extLst>
                <a:ext uri="{FF2B5EF4-FFF2-40B4-BE49-F238E27FC236}">
                  <a16:creationId xmlns:a16="http://schemas.microsoft.com/office/drawing/2014/main" id="{42FC05F4-F056-EB40-8D99-340FE2AD7D08}"/>
                </a:ext>
              </a:extLst>
            </p:cNvPr>
            <p:cNvSpPr>
              <a:spLocks noChangeArrowheads="1"/>
            </p:cNvSpPr>
            <p:nvPr/>
          </p:nvSpPr>
          <p:spPr bwMode="auto">
            <a:xfrm>
              <a:off x="337" y="1851"/>
              <a:ext cx="115"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11</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8" name="Rectangle 117">
              <a:extLst>
                <a:ext uri="{FF2B5EF4-FFF2-40B4-BE49-F238E27FC236}">
                  <a16:creationId xmlns:a16="http://schemas.microsoft.com/office/drawing/2014/main" id="{9B2EED4A-AFC3-6140-839D-D3DFA731AA80}"/>
                </a:ext>
              </a:extLst>
            </p:cNvPr>
            <p:cNvSpPr>
              <a:spLocks noChangeArrowheads="1"/>
            </p:cNvSpPr>
            <p:nvPr/>
          </p:nvSpPr>
          <p:spPr bwMode="auto">
            <a:xfrm>
              <a:off x="337" y="1979"/>
              <a:ext cx="122"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9" name="Rectangle 118">
              <a:extLst>
                <a:ext uri="{FF2B5EF4-FFF2-40B4-BE49-F238E27FC236}">
                  <a16:creationId xmlns:a16="http://schemas.microsoft.com/office/drawing/2014/main" id="{EDBF3BD0-05DF-7C43-844C-32C642610EE8}"/>
                </a:ext>
              </a:extLst>
            </p:cNvPr>
            <p:cNvSpPr>
              <a:spLocks noChangeArrowheads="1"/>
            </p:cNvSpPr>
            <p:nvPr/>
          </p:nvSpPr>
          <p:spPr bwMode="auto">
            <a:xfrm>
              <a:off x="581" y="556"/>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0" name="Rectangle 119">
              <a:extLst>
                <a:ext uri="{FF2B5EF4-FFF2-40B4-BE49-F238E27FC236}">
                  <a16:creationId xmlns:a16="http://schemas.microsoft.com/office/drawing/2014/main" id="{109E3921-BF57-A74C-B45A-D934DCBDBD0F}"/>
                </a:ext>
              </a:extLst>
            </p:cNvPr>
            <p:cNvSpPr>
              <a:spLocks noChangeArrowheads="1"/>
            </p:cNvSpPr>
            <p:nvPr/>
          </p:nvSpPr>
          <p:spPr bwMode="auto">
            <a:xfrm>
              <a:off x="581" y="685"/>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7</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1" name="Rectangle 120">
              <a:extLst>
                <a:ext uri="{FF2B5EF4-FFF2-40B4-BE49-F238E27FC236}">
                  <a16:creationId xmlns:a16="http://schemas.microsoft.com/office/drawing/2014/main" id="{FFF817F9-6851-874A-BAC9-D7364A20A2F2}"/>
                </a:ext>
              </a:extLst>
            </p:cNvPr>
            <p:cNvSpPr>
              <a:spLocks noChangeArrowheads="1"/>
            </p:cNvSpPr>
            <p:nvPr/>
          </p:nvSpPr>
          <p:spPr bwMode="auto">
            <a:xfrm>
              <a:off x="581" y="817"/>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9</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2" name="Rectangle 121">
              <a:extLst>
                <a:ext uri="{FF2B5EF4-FFF2-40B4-BE49-F238E27FC236}">
                  <a16:creationId xmlns:a16="http://schemas.microsoft.com/office/drawing/2014/main" id="{AD4F3F83-4AD1-074E-A5FA-AC9EA592B19C}"/>
                </a:ext>
              </a:extLst>
            </p:cNvPr>
            <p:cNvSpPr>
              <a:spLocks noChangeArrowheads="1"/>
            </p:cNvSpPr>
            <p:nvPr/>
          </p:nvSpPr>
          <p:spPr bwMode="auto">
            <a:xfrm>
              <a:off x="581" y="945"/>
              <a:ext cx="122"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3" name="Rectangle 122">
              <a:extLst>
                <a:ext uri="{FF2B5EF4-FFF2-40B4-BE49-F238E27FC236}">
                  <a16:creationId xmlns:a16="http://schemas.microsoft.com/office/drawing/2014/main" id="{9CDEB769-B831-7941-9797-EF49EC05612D}"/>
                </a:ext>
              </a:extLst>
            </p:cNvPr>
            <p:cNvSpPr>
              <a:spLocks noChangeArrowheads="1"/>
            </p:cNvSpPr>
            <p:nvPr/>
          </p:nvSpPr>
          <p:spPr bwMode="auto">
            <a:xfrm>
              <a:off x="581" y="1074"/>
              <a:ext cx="12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18</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4" name="Rectangle 123">
              <a:extLst>
                <a:ext uri="{FF2B5EF4-FFF2-40B4-BE49-F238E27FC236}">
                  <a16:creationId xmlns:a16="http://schemas.microsoft.com/office/drawing/2014/main" id="{1AE62795-CB26-6540-8FAA-7BE19F282FF8}"/>
                </a:ext>
              </a:extLst>
            </p:cNvPr>
            <p:cNvSpPr>
              <a:spLocks noChangeArrowheads="1"/>
            </p:cNvSpPr>
            <p:nvPr/>
          </p:nvSpPr>
          <p:spPr bwMode="auto">
            <a:xfrm>
              <a:off x="581" y="1203"/>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5" name="Rectangle 124">
              <a:extLst>
                <a:ext uri="{FF2B5EF4-FFF2-40B4-BE49-F238E27FC236}">
                  <a16:creationId xmlns:a16="http://schemas.microsoft.com/office/drawing/2014/main" id="{C078B543-ADD4-324D-A4F6-D92B99200F90}"/>
                </a:ext>
              </a:extLst>
            </p:cNvPr>
            <p:cNvSpPr>
              <a:spLocks noChangeArrowheads="1"/>
            </p:cNvSpPr>
            <p:nvPr/>
          </p:nvSpPr>
          <p:spPr bwMode="auto">
            <a:xfrm>
              <a:off x="581" y="1333"/>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6" name="Rectangle 125">
              <a:extLst>
                <a:ext uri="{FF2B5EF4-FFF2-40B4-BE49-F238E27FC236}">
                  <a16:creationId xmlns:a16="http://schemas.microsoft.com/office/drawing/2014/main" id="{1B487251-1182-7A41-8975-1576FE4C5CFE}"/>
                </a:ext>
              </a:extLst>
            </p:cNvPr>
            <p:cNvSpPr>
              <a:spLocks noChangeArrowheads="1"/>
            </p:cNvSpPr>
            <p:nvPr/>
          </p:nvSpPr>
          <p:spPr bwMode="auto">
            <a:xfrm>
              <a:off x="581" y="1462"/>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7" name="Rectangle 126">
              <a:extLst>
                <a:ext uri="{FF2B5EF4-FFF2-40B4-BE49-F238E27FC236}">
                  <a16:creationId xmlns:a16="http://schemas.microsoft.com/office/drawing/2014/main" id="{F6782876-D49D-4A43-B141-DD33C33CD106}"/>
                </a:ext>
              </a:extLst>
            </p:cNvPr>
            <p:cNvSpPr>
              <a:spLocks noChangeArrowheads="1"/>
            </p:cNvSpPr>
            <p:nvPr/>
          </p:nvSpPr>
          <p:spPr bwMode="auto">
            <a:xfrm>
              <a:off x="581" y="1592"/>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36</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8" name="Rectangle 127">
              <a:extLst>
                <a:ext uri="{FF2B5EF4-FFF2-40B4-BE49-F238E27FC236}">
                  <a16:creationId xmlns:a16="http://schemas.microsoft.com/office/drawing/2014/main" id="{4BC514D5-9818-AC4B-A55A-7138ADA6C94D}"/>
                </a:ext>
              </a:extLst>
            </p:cNvPr>
            <p:cNvSpPr>
              <a:spLocks noChangeArrowheads="1"/>
            </p:cNvSpPr>
            <p:nvPr/>
          </p:nvSpPr>
          <p:spPr bwMode="auto">
            <a:xfrm>
              <a:off x="581" y="1722"/>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9" name="Rectangle 128">
              <a:extLst>
                <a:ext uri="{FF2B5EF4-FFF2-40B4-BE49-F238E27FC236}">
                  <a16:creationId xmlns:a16="http://schemas.microsoft.com/office/drawing/2014/main" id="{A5E7BFB0-B750-9241-8CAC-031CA7804453}"/>
                </a:ext>
              </a:extLst>
            </p:cNvPr>
            <p:cNvSpPr>
              <a:spLocks noChangeArrowheads="1"/>
            </p:cNvSpPr>
            <p:nvPr/>
          </p:nvSpPr>
          <p:spPr bwMode="auto">
            <a:xfrm>
              <a:off x="581" y="1851"/>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51</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0" name="Rectangle 129">
              <a:extLst>
                <a:ext uri="{FF2B5EF4-FFF2-40B4-BE49-F238E27FC236}">
                  <a16:creationId xmlns:a16="http://schemas.microsoft.com/office/drawing/2014/main" id="{1AE84E57-DD2B-AF4F-8695-26676E60E77E}"/>
                </a:ext>
              </a:extLst>
            </p:cNvPr>
            <p:cNvSpPr>
              <a:spLocks noChangeArrowheads="1"/>
            </p:cNvSpPr>
            <p:nvPr/>
          </p:nvSpPr>
          <p:spPr bwMode="auto">
            <a:xfrm>
              <a:off x="581" y="1979"/>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1" name="Rectangle 130">
              <a:extLst>
                <a:ext uri="{FF2B5EF4-FFF2-40B4-BE49-F238E27FC236}">
                  <a16:creationId xmlns:a16="http://schemas.microsoft.com/office/drawing/2014/main" id="{874A0434-BBFF-D845-876A-A368C66B1724}"/>
                </a:ext>
              </a:extLst>
            </p:cNvPr>
            <p:cNvSpPr>
              <a:spLocks noChangeArrowheads="1"/>
            </p:cNvSpPr>
            <p:nvPr/>
          </p:nvSpPr>
          <p:spPr bwMode="auto">
            <a:xfrm>
              <a:off x="824" y="556"/>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2" name="Rectangle 131">
              <a:extLst>
                <a:ext uri="{FF2B5EF4-FFF2-40B4-BE49-F238E27FC236}">
                  <a16:creationId xmlns:a16="http://schemas.microsoft.com/office/drawing/2014/main" id="{F138ABEB-F921-FB4D-8188-0A048537B620}"/>
                </a:ext>
              </a:extLst>
            </p:cNvPr>
            <p:cNvSpPr>
              <a:spLocks noChangeArrowheads="1"/>
            </p:cNvSpPr>
            <p:nvPr/>
          </p:nvSpPr>
          <p:spPr bwMode="auto">
            <a:xfrm>
              <a:off x="824" y="685"/>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6</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3" name="Rectangle 132">
              <a:extLst>
                <a:ext uri="{FF2B5EF4-FFF2-40B4-BE49-F238E27FC236}">
                  <a16:creationId xmlns:a16="http://schemas.microsoft.com/office/drawing/2014/main" id="{AC18409C-A4DB-B64A-9F5B-192440E9A2F3}"/>
                </a:ext>
              </a:extLst>
            </p:cNvPr>
            <p:cNvSpPr>
              <a:spLocks noChangeArrowheads="1"/>
            </p:cNvSpPr>
            <p:nvPr/>
          </p:nvSpPr>
          <p:spPr bwMode="auto">
            <a:xfrm>
              <a:off x="824" y="817"/>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7</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4" name="Rectangle 133">
              <a:extLst>
                <a:ext uri="{FF2B5EF4-FFF2-40B4-BE49-F238E27FC236}">
                  <a16:creationId xmlns:a16="http://schemas.microsoft.com/office/drawing/2014/main" id="{4556C541-8DDB-974C-88CD-7D590BA45932}"/>
                </a:ext>
              </a:extLst>
            </p:cNvPr>
            <p:cNvSpPr>
              <a:spLocks noChangeArrowheads="1"/>
            </p:cNvSpPr>
            <p:nvPr/>
          </p:nvSpPr>
          <p:spPr bwMode="auto">
            <a:xfrm>
              <a:off x="824" y="945"/>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6</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5" name="Rectangle 134">
              <a:extLst>
                <a:ext uri="{FF2B5EF4-FFF2-40B4-BE49-F238E27FC236}">
                  <a16:creationId xmlns:a16="http://schemas.microsoft.com/office/drawing/2014/main" id="{12563F33-ACF4-624D-AEC5-5EB8DB44F688}"/>
                </a:ext>
              </a:extLst>
            </p:cNvPr>
            <p:cNvSpPr>
              <a:spLocks noChangeArrowheads="1"/>
            </p:cNvSpPr>
            <p:nvPr/>
          </p:nvSpPr>
          <p:spPr bwMode="auto">
            <a:xfrm>
              <a:off x="824" y="1074"/>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6" name="Rectangle 135">
              <a:extLst>
                <a:ext uri="{FF2B5EF4-FFF2-40B4-BE49-F238E27FC236}">
                  <a16:creationId xmlns:a16="http://schemas.microsoft.com/office/drawing/2014/main" id="{9D60DF2E-B61A-A248-840F-5082CA9A1A69}"/>
                </a:ext>
              </a:extLst>
            </p:cNvPr>
            <p:cNvSpPr>
              <a:spLocks noChangeArrowheads="1"/>
            </p:cNvSpPr>
            <p:nvPr/>
          </p:nvSpPr>
          <p:spPr bwMode="auto">
            <a:xfrm>
              <a:off x="824" y="1203"/>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7" name="Rectangle 136">
              <a:extLst>
                <a:ext uri="{FF2B5EF4-FFF2-40B4-BE49-F238E27FC236}">
                  <a16:creationId xmlns:a16="http://schemas.microsoft.com/office/drawing/2014/main" id="{242ECA32-DCC7-1340-83B0-523D04D2D279}"/>
                </a:ext>
              </a:extLst>
            </p:cNvPr>
            <p:cNvSpPr>
              <a:spLocks noChangeArrowheads="1"/>
            </p:cNvSpPr>
            <p:nvPr/>
          </p:nvSpPr>
          <p:spPr bwMode="auto">
            <a:xfrm>
              <a:off x="824" y="1333"/>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8" name="Rectangle 137">
              <a:extLst>
                <a:ext uri="{FF2B5EF4-FFF2-40B4-BE49-F238E27FC236}">
                  <a16:creationId xmlns:a16="http://schemas.microsoft.com/office/drawing/2014/main" id="{AC9489E2-A54C-7A4B-82E1-A151EBB4026F}"/>
                </a:ext>
              </a:extLst>
            </p:cNvPr>
            <p:cNvSpPr>
              <a:spLocks noChangeArrowheads="1"/>
            </p:cNvSpPr>
            <p:nvPr/>
          </p:nvSpPr>
          <p:spPr bwMode="auto">
            <a:xfrm>
              <a:off x="824" y="1462"/>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9" name="Rectangle 138">
              <a:extLst>
                <a:ext uri="{FF2B5EF4-FFF2-40B4-BE49-F238E27FC236}">
                  <a16:creationId xmlns:a16="http://schemas.microsoft.com/office/drawing/2014/main" id="{936FDAB2-03E0-5B43-A889-DBA3C2E30848}"/>
                </a:ext>
              </a:extLst>
            </p:cNvPr>
            <p:cNvSpPr>
              <a:spLocks noChangeArrowheads="1"/>
            </p:cNvSpPr>
            <p:nvPr/>
          </p:nvSpPr>
          <p:spPr bwMode="auto">
            <a:xfrm>
              <a:off x="824" y="1592"/>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10" name="Rectangle 139">
              <a:extLst>
                <a:ext uri="{FF2B5EF4-FFF2-40B4-BE49-F238E27FC236}">
                  <a16:creationId xmlns:a16="http://schemas.microsoft.com/office/drawing/2014/main" id="{33416ED0-F9B7-F546-8B12-1AB4F8A1AE3A}"/>
                </a:ext>
              </a:extLst>
            </p:cNvPr>
            <p:cNvSpPr>
              <a:spLocks noChangeArrowheads="1"/>
            </p:cNvSpPr>
            <p:nvPr/>
          </p:nvSpPr>
          <p:spPr bwMode="auto">
            <a:xfrm>
              <a:off x="824" y="1722"/>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11" name="Rectangle 140">
              <a:extLst>
                <a:ext uri="{FF2B5EF4-FFF2-40B4-BE49-F238E27FC236}">
                  <a16:creationId xmlns:a16="http://schemas.microsoft.com/office/drawing/2014/main" id="{E0DE77D4-4286-1F4C-8D81-2B9D4DA71B7B}"/>
                </a:ext>
              </a:extLst>
            </p:cNvPr>
            <p:cNvSpPr>
              <a:spLocks noChangeArrowheads="1"/>
            </p:cNvSpPr>
            <p:nvPr/>
          </p:nvSpPr>
          <p:spPr bwMode="auto">
            <a:xfrm>
              <a:off x="824" y="1851"/>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12" name="Rectangle 141">
              <a:extLst>
                <a:ext uri="{FF2B5EF4-FFF2-40B4-BE49-F238E27FC236}">
                  <a16:creationId xmlns:a16="http://schemas.microsoft.com/office/drawing/2014/main" id="{B0B3A05F-4DDB-2B4B-B829-9224B8690863}"/>
                </a:ext>
              </a:extLst>
            </p:cNvPr>
            <p:cNvSpPr>
              <a:spLocks noChangeArrowheads="1"/>
            </p:cNvSpPr>
            <p:nvPr/>
          </p:nvSpPr>
          <p:spPr bwMode="auto">
            <a:xfrm>
              <a:off x="824" y="1979"/>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grpSp>
    </p:spTree>
    <p:extLst>
      <p:ext uri="{BB962C8B-B14F-4D97-AF65-F5344CB8AC3E}">
        <p14:creationId xmlns:p14="http://schemas.microsoft.com/office/powerpoint/2010/main" val="2315762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1A48A2-9DF2-264D-9779-C24AE937CFE0}"/>
              </a:ext>
            </a:extLst>
          </p:cNvPr>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579E984-4214-E949-869A-BCACB5097990}"/>
              </a:ext>
            </a:extLst>
          </p:cNvPr>
          <p:cNvSpPr>
            <a:spLocks noGrp="1"/>
          </p:cNvSpPr>
          <p:nvPr>
            <p:ph type="title"/>
          </p:nvPr>
        </p:nvSpPr>
        <p:spPr>
          <a:xfrm>
            <a:off x="628650" y="10964"/>
            <a:ext cx="7886700" cy="1325563"/>
          </a:xfrm>
        </p:spPr>
        <p:txBody>
          <a:bodyPr/>
          <a:lstStyle/>
          <a:p>
            <a:r>
              <a:rPr lang="en-US" b="1" dirty="0">
                <a:solidFill>
                  <a:srgbClr val="FFC000"/>
                </a:solidFill>
              </a:rPr>
              <a:t>Course Announcements</a:t>
            </a:r>
          </a:p>
        </p:txBody>
      </p:sp>
      <p:sp>
        <p:nvSpPr>
          <p:cNvPr id="7" name="Content Placeholder 9">
            <a:extLst>
              <a:ext uri="{FF2B5EF4-FFF2-40B4-BE49-F238E27FC236}">
                <a16:creationId xmlns:a16="http://schemas.microsoft.com/office/drawing/2014/main" id="{E827B34C-8C04-BB45-A9B1-4B7B931DD4E2}"/>
              </a:ext>
            </a:extLst>
          </p:cNvPr>
          <p:cNvSpPr txBox="1">
            <a:spLocks/>
          </p:cNvSpPr>
          <p:nvPr/>
        </p:nvSpPr>
        <p:spPr>
          <a:xfrm>
            <a:off x="628650" y="1360430"/>
            <a:ext cx="7886700" cy="5000147"/>
          </a:xfrm>
          <a:prstGeom prst="rect">
            <a:avLst/>
          </a:prstGeom>
        </p:spPr>
        <p:txBody>
          <a:bodyPr vert="horz" lIns="91440" tIns="18288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45454"/>
                </a:solidFill>
                <a:latin typeface="Univers LT 45 Light" charset="0"/>
                <a:ea typeface="Univers LT 45 Light" charset="0"/>
                <a:cs typeface="Univers LT 45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45454"/>
                </a:solidFill>
                <a:latin typeface="Univers LT 45 Light" charset="0"/>
                <a:ea typeface="Univers LT 45 Light" charset="0"/>
                <a:cs typeface="Univers LT 45 Light"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45454"/>
                </a:solidFill>
                <a:latin typeface="Univers LT 45 Light" charset="0"/>
                <a:ea typeface="Univers LT 45 Light" charset="0"/>
                <a:cs typeface="Univers LT 45 Light"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45454"/>
                </a:solidFill>
                <a:latin typeface="Univers LT 45 Light" charset="0"/>
                <a:ea typeface="Univers LT 45 Light" charset="0"/>
                <a:cs typeface="Univers LT 45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bg1">
                    <a:lumMod val="95000"/>
                  </a:schemeClr>
                </a:solidFill>
              </a:rPr>
              <a:t>Agenda: </a:t>
            </a:r>
            <a:r>
              <a:rPr lang="en-US" sz="2400" dirty="0">
                <a:solidFill>
                  <a:schemeClr val="bg1">
                    <a:lumMod val="95000"/>
                  </a:schemeClr>
                </a:solidFill>
              </a:rPr>
              <a:t>Little’s Law/Rent the Runway + Intro to Queue</a:t>
            </a:r>
            <a:br>
              <a:rPr lang="en-US" sz="2400" b="1" dirty="0">
                <a:solidFill>
                  <a:schemeClr val="bg1">
                    <a:lumMod val="95000"/>
                  </a:schemeClr>
                </a:solidFill>
              </a:rPr>
            </a:br>
            <a:br>
              <a:rPr lang="th-TH" sz="2400" b="1" dirty="0">
                <a:solidFill>
                  <a:schemeClr val="bg1">
                    <a:lumMod val="95000"/>
                  </a:schemeClr>
                </a:solidFill>
              </a:rPr>
            </a:br>
            <a:r>
              <a:rPr lang="en-US" sz="2400" dirty="0">
                <a:solidFill>
                  <a:schemeClr val="bg1">
                    <a:lumMod val="95000"/>
                  </a:schemeClr>
                </a:solidFill>
              </a:rPr>
              <a:t>HW5 out (7 Qs on Queue, 3 Qs on Revenue </a:t>
            </a:r>
            <a:r>
              <a:rPr lang="en-US" sz="2400" dirty="0" err="1">
                <a:solidFill>
                  <a:schemeClr val="bg1">
                    <a:lumMod val="95000"/>
                  </a:schemeClr>
                </a:solidFill>
              </a:rPr>
              <a:t>Mgmt</a:t>
            </a:r>
            <a:r>
              <a:rPr lang="en-US" sz="2400" dirty="0">
                <a:solidFill>
                  <a:schemeClr val="bg1">
                    <a:lumMod val="95000"/>
                  </a:schemeClr>
                </a:solidFill>
              </a:rPr>
              <a:t>)</a:t>
            </a:r>
            <a:br>
              <a:rPr lang="en-US" sz="2400" dirty="0">
                <a:solidFill>
                  <a:schemeClr val="bg1">
                    <a:lumMod val="95000"/>
                  </a:schemeClr>
                </a:solidFill>
              </a:rPr>
            </a:br>
            <a:br>
              <a:rPr lang="th-TH" sz="2400" dirty="0">
                <a:solidFill>
                  <a:schemeClr val="bg1">
                    <a:lumMod val="95000"/>
                  </a:schemeClr>
                </a:solidFill>
              </a:rPr>
            </a:br>
            <a:r>
              <a:rPr lang="en-US" sz="2400" b="1" dirty="0">
                <a:solidFill>
                  <a:schemeClr val="bg1">
                    <a:lumMod val="95000"/>
                  </a:schemeClr>
                </a:solidFill>
              </a:rPr>
              <a:t>This week: </a:t>
            </a:r>
            <a:r>
              <a:rPr lang="en-US" sz="2400" dirty="0">
                <a:solidFill>
                  <a:srgbClr val="FFFF00"/>
                </a:solidFill>
              </a:rPr>
              <a:t>2</a:t>
            </a:r>
            <a:r>
              <a:rPr lang="en-US" sz="2400" baseline="30000" dirty="0">
                <a:solidFill>
                  <a:srgbClr val="FFFF00"/>
                </a:solidFill>
              </a:rPr>
              <a:t>nd</a:t>
            </a:r>
            <a:r>
              <a:rPr lang="en-US" sz="2400" dirty="0">
                <a:solidFill>
                  <a:srgbClr val="FFFF00"/>
                </a:solidFill>
              </a:rPr>
              <a:t> Project Sponsor Meeting</a:t>
            </a:r>
          </a:p>
          <a:p>
            <a:pPr marL="0" indent="0">
              <a:buFont typeface="Arial" panose="020B0604020202020204" pitchFamily="34" charset="0"/>
              <a:buNone/>
            </a:pPr>
            <a:r>
              <a:rPr lang="en-US" sz="2400" dirty="0">
                <a:solidFill>
                  <a:srgbClr val="FFFF00"/>
                </a:solidFill>
              </a:rPr>
              <a:t>Two last boba chats</a:t>
            </a:r>
            <a:r>
              <a:rPr lang="en-US" sz="2400" dirty="0">
                <a:solidFill>
                  <a:schemeClr val="bg1">
                    <a:lumMod val="95000"/>
                  </a:schemeClr>
                </a:solidFill>
              </a:rPr>
              <a:t>: Today + Wednesday (boba on me!)</a:t>
            </a:r>
          </a:p>
          <a:p>
            <a:pPr marL="0" indent="0">
              <a:buFont typeface="Arial" panose="020B0604020202020204" pitchFamily="34" charset="0"/>
              <a:buNone/>
            </a:pPr>
            <a:r>
              <a:rPr lang="en-US" sz="2400" b="1" dirty="0">
                <a:solidFill>
                  <a:schemeClr val="bg1">
                    <a:lumMod val="95000"/>
                  </a:schemeClr>
                </a:solidFill>
              </a:rPr>
              <a:t>Today: </a:t>
            </a:r>
            <a:r>
              <a:rPr lang="en-US" sz="2400" dirty="0">
                <a:solidFill>
                  <a:srgbClr val="FFFF00"/>
                </a:solidFill>
              </a:rPr>
              <a:t>Access to Littlefield platform + demand data</a:t>
            </a:r>
            <a:endParaRPr lang="en-US" sz="1800" dirty="0">
              <a:solidFill>
                <a:srgbClr val="FFFF00"/>
              </a:solidFill>
            </a:endParaRPr>
          </a:p>
          <a:p>
            <a:pPr marL="0" indent="0">
              <a:buFont typeface="Arial" panose="020B0604020202020204" pitchFamily="34" charset="0"/>
              <a:buNone/>
            </a:pPr>
            <a:r>
              <a:rPr lang="en-US" sz="2400" b="1" dirty="0">
                <a:solidFill>
                  <a:schemeClr val="bg1">
                    <a:lumMod val="95000"/>
                  </a:schemeClr>
                </a:solidFill>
              </a:rPr>
              <a:t>Friday: </a:t>
            </a:r>
            <a:r>
              <a:rPr lang="en-US" sz="2400" dirty="0">
                <a:solidFill>
                  <a:schemeClr val="bg1">
                    <a:lumMod val="95000"/>
                  </a:schemeClr>
                </a:solidFill>
              </a:rPr>
              <a:t>HW4 due (you can submit either HW4 or HW5)</a:t>
            </a:r>
          </a:p>
          <a:p>
            <a:pPr marL="0" indent="0">
              <a:buFont typeface="Arial" panose="020B0604020202020204" pitchFamily="34" charset="0"/>
              <a:buNone/>
            </a:pPr>
            <a:br>
              <a:rPr lang="th-TH" sz="2400" b="1" dirty="0">
                <a:solidFill>
                  <a:schemeClr val="bg1">
                    <a:lumMod val="95000"/>
                  </a:schemeClr>
                </a:solidFill>
              </a:rPr>
            </a:br>
            <a:r>
              <a:rPr lang="en-US" sz="2400" b="1" dirty="0">
                <a:solidFill>
                  <a:schemeClr val="bg1">
                    <a:lumMod val="95000"/>
                  </a:schemeClr>
                </a:solidFill>
              </a:rPr>
              <a:t>Next Week: </a:t>
            </a:r>
            <a:r>
              <a:rPr lang="en-US" sz="2400" b="1" dirty="0">
                <a:solidFill>
                  <a:srgbClr val="FFFF00"/>
                </a:solidFill>
              </a:rPr>
              <a:t>75-hour online Littlefield Simulation </a:t>
            </a:r>
          </a:p>
          <a:p>
            <a:pPr marL="0" indent="0">
              <a:buFont typeface="Arial" panose="020B0604020202020204" pitchFamily="34" charset="0"/>
              <a:buNone/>
            </a:pPr>
            <a:r>
              <a:rPr lang="en-US" sz="2400" dirty="0">
                <a:solidFill>
                  <a:schemeClr val="bg1">
                    <a:lumMod val="95000"/>
                  </a:schemeClr>
                </a:solidFill>
              </a:rPr>
              <a:t>   Starts Monday 1pm and ends Thursday 4pm</a:t>
            </a:r>
          </a:p>
          <a:p>
            <a:pPr marL="0" indent="0">
              <a:buFont typeface="Arial" panose="020B0604020202020204" pitchFamily="34" charset="0"/>
              <a:buNone/>
            </a:pPr>
            <a:r>
              <a:rPr lang="en-US" sz="2400" dirty="0">
                <a:solidFill>
                  <a:schemeClr val="bg1">
                    <a:lumMod val="95000"/>
                  </a:schemeClr>
                </a:solidFill>
              </a:rPr>
              <a:t>   No classes on Mon/Wed, make-up on Friday</a:t>
            </a:r>
          </a:p>
        </p:txBody>
      </p:sp>
    </p:spTree>
    <p:extLst>
      <p:ext uri="{BB962C8B-B14F-4D97-AF65-F5344CB8AC3E}">
        <p14:creationId xmlns:p14="http://schemas.microsoft.com/office/powerpoint/2010/main" val="1094640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AECE6-4DE2-F94B-B71B-EDE127E19AF0}"/>
              </a:ext>
            </a:extLst>
          </p:cNvPr>
          <p:cNvSpPr>
            <a:spLocks noGrp="1"/>
          </p:cNvSpPr>
          <p:nvPr>
            <p:ph type="title"/>
          </p:nvPr>
        </p:nvSpPr>
        <p:spPr/>
        <p:txBody>
          <a:bodyPr/>
          <a:lstStyle/>
          <a:p>
            <a:r>
              <a:rPr lang="en-US" dirty="0"/>
              <a:t>Waiting Due to </a:t>
            </a:r>
            <a:r>
              <a:rPr lang="en-US" b="1" dirty="0"/>
              <a:t>Variability</a:t>
            </a:r>
            <a:endParaRPr lang="en-US" dirty="0"/>
          </a:p>
        </p:txBody>
      </p:sp>
      <p:sp>
        <p:nvSpPr>
          <p:cNvPr id="4" name="Slide Number Placeholder 3">
            <a:extLst>
              <a:ext uri="{FF2B5EF4-FFF2-40B4-BE49-F238E27FC236}">
                <a16:creationId xmlns:a16="http://schemas.microsoft.com/office/drawing/2014/main" id="{B7768779-C1C2-544D-9378-56BE4FE24A00}"/>
              </a:ext>
            </a:extLst>
          </p:cNvPr>
          <p:cNvSpPr>
            <a:spLocks noGrp="1"/>
          </p:cNvSpPr>
          <p:nvPr>
            <p:ph type="sldNum" sz="quarter" idx="12"/>
          </p:nvPr>
        </p:nvSpPr>
        <p:spPr/>
        <p:txBody>
          <a:bodyPr/>
          <a:lstStyle/>
          <a:p>
            <a:fld id="{A2EBCFBC-0745-914E-B0B1-4125AF1D8E59}" type="slidenum">
              <a:rPr lang="en-US" smtClean="0"/>
              <a:pPr/>
              <a:t>19</a:t>
            </a:fld>
            <a:endParaRPr lang="en-US" dirty="0"/>
          </a:p>
        </p:txBody>
      </p:sp>
      <p:sp>
        <p:nvSpPr>
          <p:cNvPr id="63" name="Rectangle 62">
            <a:extLst>
              <a:ext uri="{FF2B5EF4-FFF2-40B4-BE49-F238E27FC236}">
                <a16:creationId xmlns:a16="http://schemas.microsoft.com/office/drawing/2014/main" id="{9D6C2A42-2C9E-374E-ACA0-F4ED378B9B9E}"/>
              </a:ext>
            </a:extLst>
          </p:cNvPr>
          <p:cNvSpPr/>
          <p:nvPr/>
        </p:nvSpPr>
        <p:spPr>
          <a:xfrm>
            <a:off x="463545" y="6139543"/>
            <a:ext cx="2010994" cy="58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grpSp>
        <p:nvGrpSpPr>
          <p:cNvPr id="64" name="Group 84">
            <a:extLst>
              <a:ext uri="{FF2B5EF4-FFF2-40B4-BE49-F238E27FC236}">
                <a16:creationId xmlns:a16="http://schemas.microsoft.com/office/drawing/2014/main" id="{9D49A335-FA95-4741-8984-D8CE0CC73546}"/>
              </a:ext>
            </a:extLst>
          </p:cNvPr>
          <p:cNvGrpSpPr>
            <a:grpSpLocks/>
          </p:cNvGrpSpPr>
          <p:nvPr/>
        </p:nvGrpSpPr>
        <p:grpSpPr bwMode="auto">
          <a:xfrm>
            <a:off x="490106" y="2091989"/>
            <a:ext cx="2374113" cy="4307112"/>
            <a:chOff x="240" y="384"/>
            <a:chExt cx="731" cy="1726"/>
          </a:xfrm>
        </p:grpSpPr>
        <p:sp>
          <p:nvSpPr>
            <p:cNvPr id="65" name="Line 85">
              <a:extLst>
                <a:ext uri="{FF2B5EF4-FFF2-40B4-BE49-F238E27FC236}">
                  <a16:creationId xmlns:a16="http://schemas.microsoft.com/office/drawing/2014/main" id="{A6C7880D-9288-994D-A57B-0E40EA5BB773}"/>
                </a:ext>
              </a:extLst>
            </p:cNvPr>
            <p:cNvSpPr>
              <a:spLocks noChangeShapeType="1"/>
            </p:cNvSpPr>
            <p:nvPr/>
          </p:nvSpPr>
          <p:spPr bwMode="auto">
            <a:xfrm>
              <a:off x="240" y="384"/>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6" name="Line 86">
              <a:extLst>
                <a:ext uri="{FF2B5EF4-FFF2-40B4-BE49-F238E27FC236}">
                  <a16:creationId xmlns:a16="http://schemas.microsoft.com/office/drawing/2014/main" id="{C97B81B5-700C-B247-A314-93A693689767}"/>
                </a:ext>
              </a:extLst>
            </p:cNvPr>
            <p:cNvSpPr>
              <a:spLocks noChangeShapeType="1"/>
            </p:cNvSpPr>
            <p:nvPr/>
          </p:nvSpPr>
          <p:spPr bwMode="auto">
            <a:xfrm>
              <a:off x="240" y="384"/>
              <a:ext cx="0" cy="1726"/>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7" name="Line 87">
              <a:extLst>
                <a:ext uri="{FF2B5EF4-FFF2-40B4-BE49-F238E27FC236}">
                  <a16:creationId xmlns:a16="http://schemas.microsoft.com/office/drawing/2014/main" id="{7A92759F-F2E8-AA41-B403-DFA6611510F4}"/>
                </a:ext>
              </a:extLst>
            </p:cNvPr>
            <p:cNvSpPr>
              <a:spLocks noChangeShapeType="1"/>
            </p:cNvSpPr>
            <p:nvPr/>
          </p:nvSpPr>
          <p:spPr bwMode="auto">
            <a:xfrm>
              <a:off x="971" y="384"/>
              <a:ext cx="0" cy="1726"/>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8" name="Line 88">
              <a:extLst>
                <a:ext uri="{FF2B5EF4-FFF2-40B4-BE49-F238E27FC236}">
                  <a16:creationId xmlns:a16="http://schemas.microsoft.com/office/drawing/2014/main" id="{64B19808-0F29-164C-88D2-16C616C6B576}"/>
                </a:ext>
              </a:extLst>
            </p:cNvPr>
            <p:cNvSpPr>
              <a:spLocks noChangeShapeType="1"/>
            </p:cNvSpPr>
            <p:nvPr/>
          </p:nvSpPr>
          <p:spPr bwMode="auto">
            <a:xfrm>
              <a:off x="240" y="2110"/>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69" name="Line 89">
              <a:extLst>
                <a:ext uri="{FF2B5EF4-FFF2-40B4-BE49-F238E27FC236}">
                  <a16:creationId xmlns:a16="http://schemas.microsoft.com/office/drawing/2014/main" id="{60F561C8-19BC-E949-AF08-4C2A681B1ED1}"/>
                </a:ext>
              </a:extLst>
            </p:cNvPr>
            <p:cNvSpPr>
              <a:spLocks noChangeShapeType="1"/>
            </p:cNvSpPr>
            <p:nvPr/>
          </p:nvSpPr>
          <p:spPr bwMode="auto">
            <a:xfrm>
              <a:off x="240" y="557"/>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0" name="Line 90">
              <a:extLst>
                <a:ext uri="{FF2B5EF4-FFF2-40B4-BE49-F238E27FC236}">
                  <a16:creationId xmlns:a16="http://schemas.microsoft.com/office/drawing/2014/main" id="{630C9294-6BC2-9940-A453-41C7E2DA8D5A}"/>
                </a:ext>
              </a:extLst>
            </p:cNvPr>
            <p:cNvSpPr>
              <a:spLocks noChangeShapeType="1"/>
            </p:cNvSpPr>
            <p:nvPr/>
          </p:nvSpPr>
          <p:spPr bwMode="auto">
            <a:xfrm>
              <a:off x="484" y="384"/>
              <a:ext cx="0" cy="1726"/>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1" name="Line 91">
              <a:extLst>
                <a:ext uri="{FF2B5EF4-FFF2-40B4-BE49-F238E27FC236}">
                  <a16:creationId xmlns:a16="http://schemas.microsoft.com/office/drawing/2014/main" id="{AC0B55FE-68ED-C449-A745-98F53B68E0DF}"/>
                </a:ext>
              </a:extLst>
            </p:cNvPr>
            <p:cNvSpPr>
              <a:spLocks noChangeShapeType="1"/>
            </p:cNvSpPr>
            <p:nvPr/>
          </p:nvSpPr>
          <p:spPr bwMode="auto">
            <a:xfrm>
              <a:off x="727" y="384"/>
              <a:ext cx="0" cy="1726"/>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2" name="Rectangle 92">
              <a:extLst>
                <a:ext uri="{FF2B5EF4-FFF2-40B4-BE49-F238E27FC236}">
                  <a16:creationId xmlns:a16="http://schemas.microsoft.com/office/drawing/2014/main" id="{3B8DE78C-3BEE-4E41-A82D-02B2D250BD3F}"/>
                </a:ext>
              </a:extLst>
            </p:cNvPr>
            <p:cNvSpPr>
              <a:spLocks noChangeArrowheads="1"/>
            </p:cNvSpPr>
            <p:nvPr/>
          </p:nvSpPr>
          <p:spPr bwMode="auto">
            <a:xfrm>
              <a:off x="269" y="428"/>
              <a:ext cx="355" cy="115"/>
            </a:xfrm>
            <a:prstGeom prst="rect">
              <a:avLst/>
            </a:prstGeom>
            <a:noFill/>
            <a:ln w="9525">
              <a:noFill/>
              <a:miter lim="800000"/>
              <a:headEnd/>
              <a:tailEnd/>
            </a:ln>
          </p:spPr>
          <p:txBody>
            <a:bodyPr wrap="none" lIns="0" tIns="0" rIns="0" bIns="0">
              <a:spAutoFit/>
            </a:bodyPr>
            <a:lstStyle/>
            <a:p>
              <a:pPr eaLnBrk="0" hangingPunct="0"/>
              <a:r>
                <a:rPr lang="en-US" sz="16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Patient</a:t>
              </a:r>
              <a:endParaRPr lang="en-US" sz="1600" dirty="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3" name="Rectangle 93">
              <a:extLst>
                <a:ext uri="{FF2B5EF4-FFF2-40B4-BE49-F238E27FC236}">
                  <a16:creationId xmlns:a16="http://schemas.microsoft.com/office/drawing/2014/main" id="{BB4D52A8-3C1D-164B-B992-31C49223C778}"/>
                </a:ext>
              </a:extLst>
            </p:cNvPr>
            <p:cNvSpPr>
              <a:spLocks noChangeArrowheads="1"/>
            </p:cNvSpPr>
            <p:nvPr/>
          </p:nvSpPr>
          <p:spPr bwMode="auto">
            <a:xfrm>
              <a:off x="530" y="384"/>
              <a:ext cx="152" cy="173"/>
            </a:xfrm>
            <a:prstGeom prst="rect">
              <a:avLst/>
            </a:prstGeom>
            <a:noFill/>
            <a:ln w="9525">
              <a:noFill/>
              <a:miter lim="800000"/>
              <a:headEnd/>
              <a:tailEnd/>
            </a:ln>
          </p:spPr>
          <p:txBody>
            <a:bodyPr wrap="none" lIns="0" tIns="0" rIns="0" bIns="0">
              <a:spAutoFit/>
            </a:bodyPr>
            <a:lstStyle/>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Arrival</a:t>
              </a:r>
            </a:p>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Time</a:t>
              </a:r>
              <a:endParaRPr lang="en-US" sz="1400" dirty="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4" name="Rectangle 94">
              <a:extLst>
                <a:ext uri="{FF2B5EF4-FFF2-40B4-BE49-F238E27FC236}">
                  <a16:creationId xmlns:a16="http://schemas.microsoft.com/office/drawing/2014/main" id="{5B5139DE-C5A8-FB40-A980-027BE3A66C56}"/>
                </a:ext>
              </a:extLst>
            </p:cNvPr>
            <p:cNvSpPr>
              <a:spLocks noChangeArrowheads="1"/>
            </p:cNvSpPr>
            <p:nvPr/>
          </p:nvSpPr>
          <p:spPr bwMode="auto">
            <a:xfrm>
              <a:off x="757" y="384"/>
              <a:ext cx="183" cy="173"/>
            </a:xfrm>
            <a:prstGeom prst="rect">
              <a:avLst/>
            </a:prstGeom>
            <a:noFill/>
            <a:ln w="9525">
              <a:noFill/>
              <a:miter lim="800000"/>
              <a:headEnd/>
              <a:tailEnd/>
            </a:ln>
          </p:spPr>
          <p:txBody>
            <a:bodyPr wrap="none" lIns="0" tIns="0" rIns="0" bIns="0">
              <a:spAutoFit/>
            </a:bodyPr>
            <a:lstStyle/>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Service</a:t>
              </a:r>
            </a:p>
            <a:p>
              <a:pPr algn="ctr" eaLnBrk="0" hangingPunct="0"/>
              <a:r>
                <a:rPr lang="en-US" sz="1400" dirty="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Time</a:t>
              </a:r>
              <a:endParaRPr lang="en-US" sz="1400" dirty="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5" name="Line 95">
              <a:extLst>
                <a:ext uri="{FF2B5EF4-FFF2-40B4-BE49-F238E27FC236}">
                  <a16:creationId xmlns:a16="http://schemas.microsoft.com/office/drawing/2014/main" id="{C921D59E-B02A-BF45-ABF0-10213250DDAB}"/>
                </a:ext>
              </a:extLst>
            </p:cNvPr>
            <p:cNvSpPr>
              <a:spLocks noChangeShapeType="1"/>
            </p:cNvSpPr>
            <p:nvPr/>
          </p:nvSpPr>
          <p:spPr bwMode="auto">
            <a:xfrm>
              <a:off x="240" y="686"/>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6" name="Line 96">
              <a:extLst>
                <a:ext uri="{FF2B5EF4-FFF2-40B4-BE49-F238E27FC236}">
                  <a16:creationId xmlns:a16="http://schemas.microsoft.com/office/drawing/2014/main" id="{4B768857-941D-F943-BD9D-6835A0CF454C}"/>
                </a:ext>
              </a:extLst>
            </p:cNvPr>
            <p:cNvSpPr>
              <a:spLocks noChangeShapeType="1"/>
            </p:cNvSpPr>
            <p:nvPr/>
          </p:nvSpPr>
          <p:spPr bwMode="auto">
            <a:xfrm>
              <a:off x="240" y="1722"/>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7" name="Line 97">
              <a:extLst>
                <a:ext uri="{FF2B5EF4-FFF2-40B4-BE49-F238E27FC236}">
                  <a16:creationId xmlns:a16="http://schemas.microsoft.com/office/drawing/2014/main" id="{C09BCBA4-1163-8740-BD8A-DD0BBB1AFCA2}"/>
                </a:ext>
              </a:extLst>
            </p:cNvPr>
            <p:cNvSpPr>
              <a:spLocks noChangeShapeType="1"/>
            </p:cNvSpPr>
            <p:nvPr/>
          </p:nvSpPr>
          <p:spPr bwMode="auto">
            <a:xfrm>
              <a:off x="240" y="816"/>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8" name="Line 98">
              <a:extLst>
                <a:ext uri="{FF2B5EF4-FFF2-40B4-BE49-F238E27FC236}">
                  <a16:creationId xmlns:a16="http://schemas.microsoft.com/office/drawing/2014/main" id="{0F236002-7349-744D-AC7A-B86FCCF9F1A5}"/>
                </a:ext>
              </a:extLst>
            </p:cNvPr>
            <p:cNvSpPr>
              <a:spLocks noChangeShapeType="1"/>
            </p:cNvSpPr>
            <p:nvPr/>
          </p:nvSpPr>
          <p:spPr bwMode="auto">
            <a:xfrm>
              <a:off x="240" y="945"/>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79" name="Line 99">
              <a:extLst>
                <a:ext uri="{FF2B5EF4-FFF2-40B4-BE49-F238E27FC236}">
                  <a16:creationId xmlns:a16="http://schemas.microsoft.com/office/drawing/2014/main" id="{42B8C2C4-E720-1D49-BEE1-CA3A37749EBA}"/>
                </a:ext>
              </a:extLst>
            </p:cNvPr>
            <p:cNvSpPr>
              <a:spLocks noChangeShapeType="1"/>
            </p:cNvSpPr>
            <p:nvPr/>
          </p:nvSpPr>
          <p:spPr bwMode="auto">
            <a:xfrm>
              <a:off x="240" y="1851"/>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0" name="Line 100">
              <a:extLst>
                <a:ext uri="{FF2B5EF4-FFF2-40B4-BE49-F238E27FC236}">
                  <a16:creationId xmlns:a16="http://schemas.microsoft.com/office/drawing/2014/main" id="{D1EAFCE6-0FF8-AB45-AE0D-BAE3B6726F0D}"/>
                </a:ext>
              </a:extLst>
            </p:cNvPr>
            <p:cNvSpPr>
              <a:spLocks noChangeShapeType="1"/>
            </p:cNvSpPr>
            <p:nvPr/>
          </p:nvSpPr>
          <p:spPr bwMode="auto">
            <a:xfrm>
              <a:off x="240" y="1074"/>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1" name="Line 101">
              <a:extLst>
                <a:ext uri="{FF2B5EF4-FFF2-40B4-BE49-F238E27FC236}">
                  <a16:creationId xmlns:a16="http://schemas.microsoft.com/office/drawing/2014/main" id="{E6BC5689-F91E-DF42-BDC9-0AD1A5F076E6}"/>
                </a:ext>
              </a:extLst>
            </p:cNvPr>
            <p:cNvSpPr>
              <a:spLocks noChangeShapeType="1"/>
            </p:cNvSpPr>
            <p:nvPr/>
          </p:nvSpPr>
          <p:spPr bwMode="auto">
            <a:xfrm>
              <a:off x="240" y="1204"/>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2" name="Line 102">
              <a:extLst>
                <a:ext uri="{FF2B5EF4-FFF2-40B4-BE49-F238E27FC236}">
                  <a16:creationId xmlns:a16="http://schemas.microsoft.com/office/drawing/2014/main" id="{33C6D7AB-4D1A-FA4F-8F76-3EFA8807206B}"/>
                </a:ext>
              </a:extLst>
            </p:cNvPr>
            <p:cNvSpPr>
              <a:spLocks noChangeShapeType="1"/>
            </p:cNvSpPr>
            <p:nvPr/>
          </p:nvSpPr>
          <p:spPr bwMode="auto">
            <a:xfrm>
              <a:off x="240" y="1592"/>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3" name="Line 103">
              <a:extLst>
                <a:ext uri="{FF2B5EF4-FFF2-40B4-BE49-F238E27FC236}">
                  <a16:creationId xmlns:a16="http://schemas.microsoft.com/office/drawing/2014/main" id="{777422F7-BA27-4F45-9C1A-BAF5075654C5}"/>
                </a:ext>
              </a:extLst>
            </p:cNvPr>
            <p:cNvSpPr>
              <a:spLocks noChangeShapeType="1"/>
            </p:cNvSpPr>
            <p:nvPr/>
          </p:nvSpPr>
          <p:spPr bwMode="auto">
            <a:xfrm>
              <a:off x="240" y="1333"/>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4" name="Line 104">
              <a:extLst>
                <a:ext uri="{FF2B5EF4-FFF2-40B4-BE49-F238E27FC236}">
                  <a16:creationId xmlns:a16="http://schemas.microsoft.com/office/drawing/2014/main" id="{C7837B77-4E26-2D44-9E3C-9C9D38F39353}"/>
                </a:ext>
              </a:extLst>
            </p:cNvPr>
            <p:cNvSpPr>
              <a:spLocks noChangeShapeType="1"/>
            </p:cNvSpPr>
            <p:nvPr/>
          </p:nvSpPr>
          <p:spPr bwMode="auto">
            <a:xfrm>
              <a:off x="240" y="1463"/>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5" name="Line 105">
              <a:extLst>
                <a:ext uri="{FF2B5EF4-FFF2-40B4-BE49-F238E27FC236}">
                  <a16:creationId xmlns:a16="http://schemas.microsoft.com/office/drawing/2014/main" id="{651E9E64-DD48-1D45-9CA5-45AC50868B18}"/>
                </a:ext>
              </a:extLst>
            </p:cNvPr>
            <p:cNvSpPr>
              <a:spLocks noChangeShapeType="1"/>
            </p:cNvSpPr>
            <p:nvPr/>
          </p:nvSpPr>
          <p:spPr bwMode="auto">
            <a:xfrm>
              <a:off x="240" y="1981"/>
              <a:ext cx="731" cy="0"/>
            </a:xfrm>
            <a:prstGeom prst="line">
              <a:avLst/>
            </a:prstGeom>
            <a:noFill/>
            <a:ln w="9525">
              <a:solidFill>
                <a:srgbClr val="000000"/>
              </a:solidFill>
              <a:round/>
              <a:headEnd/>
              <a:tailEnd/>
            </a:ln>
          </p:spPr>
          <p:txBody>
            <a:bodyPr/>
            <a:lstStyle/>
            <a:p>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6" name="Rectangle 106">
              <a:extLst>
                <a:ext uri="{FF2B5EF4-FFF2-40B4-BE49-F238E27FC236}">
                  <a16:creationId xmlns:a16="http://schemas.microsoft.com/office/drawing/2014/main" id="{F2606467-3909-A046-83BF-2F4706E26814}"/>
                </a:ext>
              </a:extLst>
            </p:cNvPr>
            <p:cNvSpPr>
              <a:spLocks noChangeArrowheads="1"/>
            </p:cNvSpPr>
            <p:nvPr/>
          </p:nvSpPr>
          <p:spPr bwMode="auto">
            <a:xfrm>
              <a:off x="337" y="556"/>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7" name="Rectangle 107">
              <a:extLst>
                <a:ext uri="{FF2B5EF4-FFF2-40B4-BE49-F238E27FC236}">
                  <a16:creationId xmlns:a16="http://schemas.microsoft.com/office/drawing/2014/main" id="{409A6BDE-6A1F-4741-993E-7B8886F857F6}"/>
                </a:ext>
              </a:extLst>
            </p:cNvPr>
            <p:cNvSpPr>
              <a:spLocks noChangeArrowheads="1"/>
            </p:cNvSpPr>
            <p:nvPr/>
          </p:nvSpPr>
          <p:spPr bwMode="auto">
            <a:xfrm>
              <a:off x="337" y="685"/>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8" name="Rectangle 108">
              <a:extLst>
                <a:ext uri="{FF2B5EF4-FFF2-40B4-BE49-F238E27FC236}">
                  <a16:creationId xmlns:a16="http://schemas.microsoft.com/office/drawing/2014/main" id="{6D4EB1AA-1A03-264E-9C81-D751F8E487B3}"/>
                </a:ext>
              </a:extLst>
            </p:cNvPr>
            <p:cNvSpPr>
              <a:spLocks noChangeArrowheads="1"/>
            </p:cNvSpPr>
            <p:nvPr/>
          </p:nvSpPr>
          <p:spPr bwMode="auto">
            <a:xfrm>
              <a:off x="337" y="817"/>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9" name="Rectangle 109">
              <a:extLst>
                <a:ext uri="{FF2B5EF4-FFF2-40B4-BE49-F238E27FC236}">
                  <a16:creationId xmlns:a16="http://schemas.microsoft.com/office/drawing/2014/main" id="{BC682B6C-87ED-D74C-8650-E48D27169843}"/>
                </a:ext>
              </a:extLst>
            </p:cNvPr>
            <p:cNvSpPr>
              <a:spLocks noChangeArrowheads="1"/>
            </p:cNvSpPr>
            <p:nvPr/>
          </p:nvSpPr>
          <p:spPr bwMode="auto">
            <a:xfrm>
              <a:off x="337" y="945"/>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0" name="Rectangle 110">
              <a:extLst>
                <a:ext uri="{FF2B5EF4-FFF2-40B4-BE49-F238E27FC236}">
                  <a16:creationId xmlns:a16="http://schemas.microsoft.com/office/drawing/2014/main" id="{F6987B8E-8E62-D243-94D9-796B1FB5E8D4}"/>
                </a:ext>
              </a:extLst>
            </p:cNvPr>
            <p:cNvSpPr>
              <a:spLocks noChangeArrowheads="1"/>
            </p:cNvSpPr>
            <p:nvPr/>
          </p:nvSpPr>
          <p:spPr bwMode="auto">
            <a:xfrm>
              <a:off x="337" y="1074"/>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1" name="Rectangle 111">
              <a:extLst>
                <a:ext uri="{FF2B5EF4-FFF2-40B4-BE49-F238E27FC236}">
                  <a16:creationId xmlns:a16="http://schemas.microsoft.com/office/drawing/2014/main" id="{BFFDBB91-2016-B641-B9A5-15FFD9D8C8A6}"/>
                </a:ext>
              </a:extLst>
            </p:cNvPr>
            <p:cNvSpPr>
              <a:spLocks noChangeArrowheads="1"/>
            </p:cNvSpPr>
            <p:nvPr/>
          </p:nvSpPr>
          <p:spPr bwMode="auto">
            <a:xfrm>
              <a:off x="337" y="1203"/>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6</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2" name="Rectangle 112">
              <a:extLst>
                <a:ext uri="{FF2B5EF4-FFF2-40B4-BE49-F238E27FC236}">
                  <a16:creationId xmlns:a16="http://schemas.microsoft.com/office/drawing/2014/main" id="{C7F94349-6C17-F845-AE3D-41F4B41070A9}"/>
                </a:ext>
              </a:extLst>
            </p:cNvPr>
            <p:cNvSpPr>
              <a:spLocks noChangeArrowheads="1"/>
            </p:cNvSpPr>
            <p:nvPr/>
          </p:nvSpPr>
          <p:spPr bwMode="auto">
            <a:xfrm>
              <a:off x="337" y="1333"/>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7</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3" name="Rectangle 113">
              <a:extLst>
                <a:ext uri="{FF2B5EF4-FFF2-40B4-BE49-F238E27FC236}">
                  <a16:creationId xmlns:a16="http://schemas.microsoft.com/office/drawing/2014/main" id="{5F2451E5-EDAD-7044-95E4-84574195E341}"/>
                </a:ext>
              </a:extLst>
            </p:cNvPr>
            <p:cNvSpPr>
              <a:spLocks noChangeArrowheads="1"/>
            </p:cNvSpPr>
            <p:nvPr/>
          </p:nvSpPr>
          <p:spPr bwMode="auto">
            <a:xfrm>
              <a:off x="337" y="1462"/>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8</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4" name="Rectangle 114">
              <a:extLst>
                <a:ext uri="{FF2B5EF4-FFF2-40B4-BE49-F238E27FC236}">
                  <a16:creationId xmlns:a16="http://schemas.microsoft.com/office/drawing/2014/main" id="{777C9BBB-BDEA-A944-BFC9-1A5332091006}"/>
                </a:ext>
              </a:extLst>
            </p:cNvPr>
            <p:cNvSpPr>
              <a:spLocks noChangeArrowheads="1"/>
            </p:cNvSpPr>
            <p:nvPr/>
          </p:nvSpPr>
          <p:spPr bwMode="auto">
            <a:xfrm>
              <a:off x="337" y="1592"/>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9</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5" name="Rectangle 115">
              <a:extLst>
                <a:ext uri="{FF2B5EF4-FFF2-40B4-BE49-F238E27FC236}">
                  <a16:creationId xmlns:a16="http://schemas.microsoft.com/office/drawing/2014/main" id="{D65EA20E-544A-134C-8B87-4684F882E32A}"/>
                </a:ext>
              </a:extLst>
            </p:cNvPr>
            <p:cNvSpPr>
              <a:spLocks noChangeArrowheads="1"/>
            </p:cNvSpPr>
            <p:nvPr/>
          </p:nvSpPr>
          <p:spPr bwMode="auto">
            <a:xfrm>
              <a:off x="337" y="1722"/>
              <a:ext cx="119"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6" name="Rectangle 116">
              <a:extLst>
                <a:ext uri="{FF2B5EF4-FFF2-40B4-BE49-F238E27FC236}">
                  <a16:creationId xmlns:a16="http://schemas.microsoft.com/office/drawing/2014/main" id="{DCC34D73-9703-8D4A-A000-7C81932D71A0}"/>
                </a:ext>
              </a:extLst>
            </p:cNvPr>
            <p:cNvSpPr>
              <a:spLocks noChangeArrowheads="1"/>
            </p:cNvSpPr>
            <p:nvPr/>
          </p:nvSpPr>
          <p:spPr bwMode="auto">
            <a:xfrm>
              <a:off x="337" y="1851"/>
              <a:ext cx="115"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11</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7" name="Rectangle 117">
              <a:extLst>
                <a:ext uri="{FF2B5EF4-FFF2-40B4-BE49-F238E27FC236}">
                  <a16:creationId xmlns:a16="http://schemas.microsoft.com/office/drawing/2014/main" id="{8E550F00-FE48-494F-9881-5771ADF573D9}"/>
                </a:ext>
              </a:extLst>
            </p:cNvPr>
            <p:cNvSpPr>
              <a:spLocks noChangeArrowheads="1"/>
            </p:cNvSpPr>
            <p:nvPr/>
          </p:nvSpPr>
          <p:spPr bwMode="auto">
            <a:xfrm>
              <a:off x="337" y="1979"/>
              <a:ext cx="122"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8" name="Rectangle 118">
              <a:extLst>
                <a:ext uri="{FF2B5EF4-FFF2-40B4-BE49-F238E27FC236}">
                  <a16:creationId xmlns:a16="http://schemas.microsoft.com/office/drawing/2014/main" id="{788DFC18-61E4-7A45-8240-8959CDCA2E78}"/>
                </a:ext>
              </a:extLst>
            </p:cNvPr>
            <p:cNvSpPr>
              <a:spLocks noChangeArrowheads="1"/>
            </p:cNvSpPr>
            <p:nvPr/>
          </p:nvSpPr>
          <p:spPr bwMode="auto">
            <a:xfrm>
              <a:off x="581" y="556"/>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99" name="Rectangle 119">
              <a:extLst>
                <a:ext uri="{FF2B5EF4-FFF2-40B4-BE49-F238E27FC236}">
                  <a16:creationId xmlns:a16="http://schemas.microsoft.com/office/drawing/2014/main" id="{E5DA60D6-115D-2F43-A001-5090AC8C053E}"/>
                </a:ext>
              </a:extLst>
            </p:cNvPr>
            <p:cNvSpPr>
              <a:spLocks noChangeArrowheads="1"/>
            </p:cNvSpPr>
            <p:nvPr/>
          </p:nvSpPr>
          <p:spPr bwMode="auto">
            <a:xfrm>
              <a:off x="581" y="685"/>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7</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0" name="Rectangle 120">
              <a:extLst>
                <a:ext uri="{FF2B5EF4-FFF2-40B4-BE49-F238E27FC236}">
                  <a16:creationId xmlns:a16="http://schemas.microsoft.com/office/drawing/2014/main" id="{6452DD69-3553-F74C-849F-716A7ED1D82E}"/>
                </a:ext>
              </a:extLst>
            </p:cNvPr>
            <p:cNvSpPr>
              <a:spLocks noChangeArrowheads="1"/>
            </p:cNvSpPr>
            <p:nvPr/>
          </p:nvSpPr>
          <p:spPr bwMode="auto">
            <a:xfrm>
              <a:off x="581" y="817"/>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9</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1" name="Rectangle 121">
              <a:extLst>
                <a:ext uri="{FF2B5EF4-FFF2-40B4-BE49-F238E27FC236}">
                  <a16:creationId xmlns:a16="http://schemas.microsoft.com/office/drawing/2014/main" id="{BD358A76-73F9-1D45-9FBB-BA6BBD4FBC1D}"/>
                </a:ext>
              </a:extLst>
            </p:cNvPr>
            <p:cNvSpPr>
              <a:spLocks noChangeArrowheads="1"/>
            </p:cNvSpPr>
            <p:nvPr/>
          </p:nvSpPr>
          <p:spPr bwMode="auto">
            <a:xfrm>
              <a:off x="581" y="945"/>
              <a:ext cx="122"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2" name="Rectangle 122">
              <a:extLst>
                <a:ext uri="{FF2B5EF4-FFF2-40B4-BE49-F238E27FC236}">
                  <a16:creationId xmlns:a16="http://schemas.microsoft.com/office/drawing/2014/main" id="{69E98A53-8A53-954D-B3B5-CBA1F99F9868}"/>
                </a:ext>
              </a:extLst>
            </p:cNvPr>
            <p:cNvSpPr>
              <a:spLocks noChangeArrowheads="1"/>
            </p:cNvSpPr>
            <p:nvPr/>
          </p:nvSpPr>
          <p:spPr bwMode="auto">
            <a:xfrm>
              <a:off x="581" y="1074"/>
              <a:ext cx="12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18</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3" name="Rectangle 123">
              <a:extLst>
                <a:ext uri="{FF2B5EF4-FFF2-40B4-BE49-F238E27FC236}">
                  <a16:creationId xmlns:a16="http://schemas.microsoft.com/office/drawing/2014/main" id="{AB5BB469-1EFA-2F4E-AC91-EED0A4FBBAA3}"/>
                </a:ext>
              </a:extLst>
            </p:cNvPr>
            <p:cNvSpPr>
              <a:spLocks noChangeArrowheads="1"/>
            </p:cNvSpPr>
            <p:nvPr/>
          </p:nvSpPr>
          <p:spPr bwMode="auto">
            <a:xfrm>
              <a:off x="581" y="1203"/>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4" name="Rectangle 124">
              <a:extLst>
                <a:ext uri="{FF2B5EF4-FFF2-40B4-BE49-F238E27FC236}">
                  <a16:creationId xmlns:a16="http://schemas.microsoft.com/office/drawing/2014/main" id="{A8D9F53E-7E2E-704C-A285-51EB9B6C4865}"/>
                </a:ext>
              </a:extLst>
            </p:cNvPr>
            <p:cNvSpPr>
              <a:spLocks noChangeArrowheads="1"/>
            </p:cNvSpPr>
            <p:nvPr/>
          </p:nvSpPr>
          <p:spPr bwMode="auto">
            <a:xfrm>
              <a:off x="581" y="1333"/>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5" name="Rectangle 125">
              <a:extLst>
                <a:ext uri="{FF2B5EF4-FFF2-40B4-BE49-F238E27FC236}">
                  <a16:creationId xmlns:a16="http://schemas.microsoft.com/office/drawing/2014/main" id="{ABB9A1A0-A7CE-774B-BAC8-ACBB8D21E3B7}"/>
                </a:ext>
              </a:extLst>
            </p:cNvPr>
            <p:cNvSpPr>
              <a:spLocks noChangeArrowheads="1"/>
            </p:cNvSpPr>
            <p:nvPr/>
          </p:nvSpPr>
          <p:spPr bwMode="auto">
            <a:xfrm>
              <a:off x="581" y="1462"/>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30</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6" name="Rectangle 126">
              <a:extLst>
                <a:ext uri="{FF2B5EF4-FFF2-40B4-BE49-F238E27FC236}">
                  <a16:creationId xmlns:a16="http://schemas.microsoft.com/office/drawing/2014/main" id="{5FF25650-6A66-134E-9216-9DB31903FE1D}"/>
                </a:ext>
              </a:extLst>
            </p:cNvPr>
            <p:cNvSpPr>
              <a:spLocks noChangeArrowheads="1"/>
            </p:cNvSpPr>
            <p:nvPr/>
          </p:nvSpPr>
          <p:spPr bwMode="auto">
            <a:xfrm>
              <a:off x="581" y="1592"/>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36</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7" name="Rectangle 127">
              <a:extLst>
                <a:ext uri="{FF2B5EF4-FFF2-40B4-BE49-F238E27FC236}">
                  <a16:creationId xmlns:a16="http://schemas.microsoft.com/office/drawing/2014/main" id="{D2A07A9D-139E-8746-98D2-4CA0C6A5911C}"/>
                </a:ext>
              </a:extLst>
            </p:cNvPr>
            <p:cNvSpPr>
              <a:spLocks noChangeArrowheads="1"/>
            </p:cNvSpPr>
            <p:nvPr/>
          </p:nvSpPr>
          <p:spPr bwMode="auto">
            <a:xfrm>
              <a:off x="581" y="1722"/>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8" name="Rectangle 128">
              <a:extLst>
                <a:ext uri="{FF2B5EF4-FFF2-40B4-BE49-F238E27FC236}">
                  <a16:creationId xmlns:a16="http://schemas.microsoft.com/office/drawing/2014/main" id="{A3AF2E60-EAE5-BC49-94E6-2A1247CF70F0}"/>
                </a:ext>
              </a:extLst>
            </p:cNvPr>
            <p:cNvSpPr>
              <a:spLocks noChangeArrowheads="1"/>
            </p:cNvSpPr>
            <p:nvPr/>
          </p:nvSpPr>
          <p:spPr bwMode="auto">
            <a:xfrm>
              <a:off x="581" y="1851"/>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51</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9" name="Rectangle 129">
              <a:extLst>
                <a:ext uri="{FF2B5EF4-FFF2-40B4-BE49-F238E27FC236}">
                  <a16:creationId xmlns:a16="http://schemas.microsoft.com/office/drawing/2014/main" id="{454D6278-61A1-7B4D-BD9C-F46D5170142B}"/>
                </a:ext>
              </a:extLst>
            </p:cNvPr>
            <p:cNvSpPr>
              <a:spLocks noChangeArrowheads="1"/>
            </p:cNvSpPr>
            <p:nvPr/>
          </p:nvSpPr>
          <p:spPr bwMode="auto">
            <a:xfrm>
              <a:off x="581" y="1979"/>
              <a:ext cx="128"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10" name="Rectangle 130">
              <a:extLst>
                <a:ext uri="{FF2B5EF4-FFF2-40B4-BE49-F238E27FC236}">
                  <a16:creationId xmlns:a16="http://schemas.microsoft.com/office/drawing/2014/main" id="{9FE5BB40-3A44-784E-ABE2-D87594FBFABE}"/>
                </a:ext>
              </a:extLst>
            </p:cNvPr>
            <p:cNvSpPr>
              <a:spLocks noChangeArrowheads="1"/>
            </p:cNvSpPr>
            <p:nvPr/>
          </p:nvSpPr>
          <p:spPr bwMode="auto">
            <a:xfrm>
              <a:off x="824" y="556"/>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11" name="Rectangle 131">
              <a:extLst>
                <a:ext uri="{FF2B5EF4-FFF2-40B4-BE49-F238E27FC236}">
                  <a16:creationId xmlns:a16="http://schemas.microsoft.com/office/drawing/2014/main" id="{EC01E347-F43F-4941-948B-7541D9AAEE70}"/>
                </a:ext>
              </a:extLst>
            </p:cNvPr>
            <p:cNvSpPr>
              <a:spLocks noChangeArrowheads="1"/>
            </p:cNvSpPr>
            <p:nvPr/>
          </p:nvSpPr>
          <p:spPr bwMode="auto">
            <a:xfrm>
              <a:off x="824" y="685"/>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6</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12" name="Rectangle 132">
              <a:extLst>
                <a:ext uri="{FF2B5EF4-FFF2-40B4-BE49-F238E27FC236}">
                  <a16:creationId xmlns:a16="http://schemas.microsoft.com/office/drawing/2014/main" id="{63A90312-332B-CB47-9042-F28FE0AD5399}"/>
                </a:ext>
              </a:extLst>
            </p:cNvPr>
            <p:cNvSpPr>
              <a:spLocks noChangeArrowheads="1"/>
            </p:cNvSpPr>
            <p:nvPr/>
          </p:nvSpPr>
          <p:spPr bwMode="auto">
            <a:xfrm>
              <a:off x="824" y="817"/>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7</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13" name="Rectangle 133">
              <a:extLst>
                <a:ext uri="{FF2B5EF4-FFF2-40B4-BE49-F238E27FC236}">
                  <a16:creationId xmlns:a16="http://schemas.microsoft.com/office/drawing/2014/main" id="{81055CE4-0F7B-3343-8ED1-03C883B3E724}"/>
                </a:ext>
              </a:extLst>
            </p:cNvPr>
            <p:cNvSpPr>
              <a:spLocks noChangeArrowheads="1"/>
            </p:cNvSpPr>
            <p:nvPr/>
          </p:nvSpPr>
          <p:spPr bwMode="auto">
            <a:xfrm>
              <a:off x="824" y="945"/>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6</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14" name="Rectangle 134">
              <a:extLst>
                <a:ext uri="{FF2B5EF4-FFF2-40B4-BE49-F238E27FC236}">
                  <a16:creationId xmlns:a16="http://schemas.microsoft.com/office/drawing/2014/main" id="{D764FBA5-8C8B-D445-B2D6-C1F83873C5B8}"/>
                </a:ext>
              </a:extLst>
            </p:cNvPr>
            <p:cNvSpPr>
              <a:spLocks noChangeArrowheads="1"/>
            </p:cNvSpPr>
            <p:nvPr/>
          </p:nvSpPr>
          <p:spPr bwMode="auto">
            <a:xfrm>
              <a:off x="824" y="1074"/>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5</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15" name="Rectangle 135">
              <a:extLst>
                <a:ext uri="{FF2B5EF4-FFF2-40B4-BE49-F238E27FC236}">
                  <a16:creationId xmlns:a16="http://schemas.microsoft.com/office/drawing/2014/main" id="{7EA3A553-C407-1B4E-B41E-42D801F68450}"/>
                </a:ext>
              </a:extLst>
            </p:cNvPr>
            <p:cNvSpPr>
              <a:spLocks noChangeArrowheads="1"/>
            </p:cNvSpPr>
            <p:nvPr/>
          </p:nvSpPr>
          <p:spPr bwMode="auto">
            <a:xfrm>
              <a:off x="824" y="1203"/>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16" name="Rectangle 136">
              <a:extLst>
                <a:ext uri="{FF2B5EF4-FFF2-40B4-BE49-F238E27FC236}">
                  <a16:creationId xmlns:a16="http://schemas.microsoft.com/office/drawing/2014/main" id="{C608567B-0C0F-F34C-B39B-67D1972BEC99}"/>
                </a:ext>
              </a:extLst>
            </p:cNvPr>
            <p:cNvSpPr>
              <a:spLocks noChangeArrowheads="1"/>
            </p:cNvSpPr>
            <p:nvPr/>
          </p:nvSpPr>
          <p:spPr bwMode="auto">
            <a:xfrm>
              <a:off x="824" y="1333"/>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17" name="Rectangle 137">
              <a:extLst>
                <a:ext uri="{FF2B5EF4-FFF2-40B4-BE49-F238E27FC236}">
                  <a16:creationId xmlns:a16="http://schemas.microsoft.com/office/drawing/2014/main" id="{1EEC67FF-2CB1-6441-916B-D45E1463F13A}"/>
                </a:ext>
              </a:extLst>
            </p:cNvPr>
            <p:cNvSpPr>
              <a:spLocks noChangeArrowheads="1"/>
            </p:cNvSpPr>
            <p:nvPr/>
          </p:nvSpPr>
          <p:spPr bwMode="auto">
            <a:xfrm>
              <a:off x="824" y="1462"/>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18" name="Rectangle 138">
              <a:extLst>
                <a:ext uri="{FF2B5EF4-FFF2-40B4-BE49-F238E27FC236}">
                  <a16:creationId xmlns:a16="http://schemas.microsoft.com/office/drawing/2014/main" id="{2D02849C-75C4-5949-A86B-D919003A617B}"/>
                </a:ext>
              </a:extLst>
            </p:cNvPr>
            <p:cNvSpPr>
              <a:spLocks noChangeArrowheads="1"/>
            </p:cNvSpPr>
            <p:nvPr/>
          </p:nvSpPr>
          <p:spPr bwMode="auto">
            <a:xfrm>
              <a:off x="824" y="1592"/>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4</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19" name="Rectangle 139">
              <a:extLst>
                <a:ext uri="{FF2B5EF4-FFF2-40B4-BE49-F238E27FC236}">
                  <a16:creationId xmlns:a16="http://schemas.microsoft.com/office/drawing/2014/main" id="{3F724037-4AF2-354E-AA71-0EF86DF8DD97}"/>
                </a:ext>
              </a:extLst>
            </p:cNvPr>
            <p:cNvSpPr>
              <a:spLocks noChangeArrowheads="1"/>
            </p:cNvSpPr>
            <p:nvPr/>
          </p:nvSpPr>
          <p:spPr bwMode="auto">
            <a:xfrm>
              <a:off x="824" y="1722"/>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20" name="Rectangle 140">
              <a:extLst>
                <a:ext uri="{FF2B5EF4-FFF2-40B4-BE49-F238E27FC236}">
                  <a16:creationId xmlns:a16="http://schemas.microsoft.com/office/drawing/2014/main" id="{55A9E229-798E-1841-B0B5-0581DB9D6DD5}"/>
                </a:ext>
              </a:extLst>
            </p:cNvPr>
            <p:cNvSpPr>
              <a:spLocks noChangeArrowheads="1"/>
            </p:cNvSpPr>
            <p:nvPr/>
          </p:nvSpPr>
          <p:spPr bwMode="auto">
            <a:xfrm>
              <a:off x="824" y="1851"/>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2</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21" name="Rectangle 141">
              <a:extLst>
                <a:ext uri="{FF2B5EF4-FFF2-40B4-BE49-F238E27FC236}">
                  <a16:creationId xmlns:a16="http://schemas.microsoft.com/office/drawing/2014/main" id="{8B8E1665-2778-AD4F-9D30-0F6F467B0A9E}"/>
                </a:ext>
              </a:extLst>
            </p:cNvPr>
            <p:cNvSpPr>
              <a:spLocks noChangeArrowheads="1"/>
            </p:cNvSpPr>
            <p:nvPr/>
          </p:nvSpPr>
          <p:spPr bwMode="auto">
            <a:xfrm>
              <a:off x="824" y="1979"/>
              <a:ext cx="64" cy="115"/>
            </a:xfrm>
            <a:prstGeom prst="rect">
              <a:avLst/>
            </a:prstGeom>
            <a:noFill/>
            <a:ln w="9525">
              <a:noFill/>
              <a:miter lim="800000"/>
              <a:headEnd/>
              <a:tailEnd/>
            </a:ln>
          </p:spPr>
          <p:txBody>
            <a:bodyPr wrap="none" lIns="0" tIns="0" rIns="0" bIns="0">
              <a:spAutoFit/>
            </a:bodyPr>
            <a:lstStyle/>
            <a:p>
              <a:pPr eaLnBrk="0" hangingPunct="0"/>
              <a:r>
                <a:rPr lang="en-US" sz="1600">
                  <a:solidFill>
                    <a:srgbClr val="000000"/>
                  </a:solidFill>
                  <a:latin typeface="Univers LT 45 Light" panose="02000403030000020003" pitchFamily="2" charset="0"/>
                  <a:ea typeface="CMU Sans Serif" panose="02000603000000000000" pitchFamily="2" charset="0"/>
                  <a:cs typeface="CMU Sans Serif" panose="02000603000000000000" pitchFamily="2" charset="0"/>
                </a:rPr>
                <a:t>3</a:t>
              </a:r>
              <a:endParaRPr lang="en-US" sz="1600">
                <a:latin typeface="Univers LT 45 Light" panose="02000403030000020003" pitchFamily="2" charset="0"/>
                <a:ea typeface="CMU Sans Serif" panose="02000603000000000000" pitchFamily="2" charset="0"/>
                <a:cs typeface="CMU Sans Serif" panose="02000603000000000000" pitchFamily="2" charset="0"/>
              </a:endParaRPr>
            </a:p>
          </p:txBody>
        </p:sp>
      </p:grpSp>
      <p:sp>
        <p:nvSpPr>
          <p:cNvPr id="122" name="Rectangle 1178">
            <a:extLst>
              <a:ext uri="{FF2B5EF4-FFF2-40B4-BE49-F238E27FC236}">
                <a16:creationId xmlns:a16="http://schemas.microsoft.com/office/drawing/2014/main" id="{51FAC311-B4BD-D045-A414-61F6D241FF6F}"/>
              </a:ext>
            </a:extLst>
          </p:cNvPr>
          <p:cNvSpPr>
            <a:spLocks noChangeArrowheads="1"/>
          </p:cNvSpPr>
          <p:nvPr/>
        </p:nvSpPr>
        <p:spPr bwMode="auto">
          <a:xfrm>
            <a:off x="4174195" y="1977562"/>
            <a:ext cx="4368403" cy="2305050"/>
          </a:xfrm>
          <a:prstGeom prst="rect">
            <a:avLst/>
          </a:prstGeom>
          <a:no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23" name="Text Box 1179">
            <a:extLst>
              <a:ext uri="{FF2B5EF4-FFF2-40B4-BE49-F238E27FC236}">
                <a16:creationId xmlns:a16="http://schemas.microsoft.com/office/drawing/2014/main" id="{8E9B8981-A9FA-1A49-813B-623EDCEABC4F}"/>
              </a:ext>
            </a:extLst>
          </p:cNvPr>
          <p:cNvSpPr txBox="1">
            <a:spLocks noChangeArrowheads="1"/>
          </p:cNvSpPr>
          <p:nvPr/>
        </p:nvSpPr>
        <p:spPr bwMode="auto">
          <a:xfrm>
            <a:off x="4170623" y="4311187"/>
            <a:ext cx="485902"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7:00</a:t>
            </a:r>
          </a:p>
        </p:txBody>
      </p:sp>
      <p:sp>
        <p:nvSpPr>
          <p:cNvPr id="124" name="Text Box 1180">
            <a:extLst>
              <a:ext uri="{FF2B5EF4-FFF2-40B4-BE49-F238E27FC236}">
                <a16:creationId xmlns:a16="http://schemas.microsoft.com/office/drawing/2014/main" id="{2BD83104-CA98-9E49-BBD1-10D423B824AE}"/>
              </a:ext>
            </a:extLst>
          </p:cNvPr>
          <p:cNvSpPr txBox="1">
            <a:spLocks noChangeArrowheads="1"/>
          </p:cNvSpPr>
          <p:nvPr/>
        </p:nvSpPr>
        <p:spPr bwMode="auto">
          <a:xfrm>
            <a:off x="4770698" y="4311187"/>
            <a:ext cx="471283"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7:10</a:t>
            </a:r>
          </a:p>
        </p:txBody>
      </p:sp>
      <p:sp>
        <p:nvSpPr>
          <p:cNvPr id="125" name="Text Box 1181">
            <a:extLst>
              <a:ext uri="{FF2B5EF4-FFF2-40B4-BE49-F238E27FC236}">
                <a16:creationId xmlns:a16="http://schemas.microsoft.com/office/drawing/2014/main" id="{79585D30-5144-5F44-A5D0-34D8CBB9B8FC}"/>
              </a:ext>
            </a:extLst>
          </p:cNvPr>
          <p:cNvSpPr txBox="1">
            <a:spLocks noChangeArrowheads="1"/>
          </p:cNvSpPr>
          <p:nvPr/>
        </p:nvSpPr>
        <p:spPr bwMode="auto">
          <a:xfrm>
            <a:off x="5500551" y="4311187"/>
            <a:ext cx="482824"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7:20</a:t>
            </a:r>
          </a:p>
        </p:txBody>
      </p:sp>
      <p:sp>
        <p:nvSpPr>
          <p:cNvPr id="126" name="Text Box 1182">
            <a:extLst>
              <a:ext uri="{FF2B5EF4-FFF2-40B4-BE49-F238E27FC236}">
                <a16:creationId xmlns:a16="http://schemas.microsoft.com/office/drawing/2014/main" id="{30C94865-F852-5047-AD98-A13CBCE656B0}"/>
              </a:ext>
            </a:extLst>
          </p:cNvPr>
          <p:cNvSpPr txBox="1">
            <a:spLocks noChangeArrowheads="1"/>
          </p:cNvSpPr>
          <p:nvPr/>
        </p:nvSpPr>
        <p:spPr bwMode="auto">
          <a:xfrm>
            <a:off x="6229214" y="4311187"/>
            <a:ext cx="482824"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7:30</a:t>
            </a:r>
          </a:p>
        </p:txBody>
      </p:sp>
      <p:sp>
        <p:nvSpPr>
          <p:cNvPr id="127" name="Text Box 1183">
            <a:extLst>
              <a:ext uri="{FF2B5EF4-FFF2-40B4-BE49-F238E27FC236}">
                <a16:creationId xmlns:a16="http://schemas.microsoft.com/office/drawing/2014/main" id="{BC5E30C8-1AA5-234E-8A42-E9901E7CE3A1}"/>
              </a:ext>
            </a:extLst>
          </p:cNvPr>
          <p:cNvSpPr txBox="1">
            <a:spLocks noChangeArrowheads="1"/>
          </p:cNvSpPr>
          <p:nvPr/>
        </p:nvSpPr>
        <p:spPr bwMode="auto">
          <a:xfrm>
            <a:off x="6960258" y="4311187"/>
            <a:ext cx="482824"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7:40</a:t>
            </a:r>
          </a:p>
        </p:txBody>
      </p:sp>
      <p:sp>
        <p:nvSpPr>
          <p:cNvPr id="128" name="Text Box 1184">
            <a:extLst>
              <a:ext uri="{FF2B5EF4-FFF2-40B4-BE49-F238E27FC236}">
                <a16:creationId xmlns:a16="http://schemas.microsoft.com/office/drawing/2014/main" id="{61B1D0B9-36D4-7946-A923-85E6BFC31AC4}"/>
              </a:ext>
            </a:extLst>
          </p:cNvPr>
          <p:cNvSpPr txBox="1">
            <a:spLocks noChangeArrowheads="1"/>
          </p:cNvSpPr>
          <p:nvPr/>
        </p:nvSpPr>
        <p:spPr bwMode="auto">
          <a:xfrm>
            <a:off x="7684158" y="4311187"/>
            <a:ext cx="482824"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7:50</a:t>
            </a:r>
          </a:p>
        </p:txBody>
      </p:sp>
      <p:sp>
        <p:nvSpPr>
          <p:cNvPr id="129" name="Line 1185">
            <a:extLst>
              <a:ext uri="{FF2B5EF4-FFF2-40B4-BE49-F238E27FC236}">
                <a16:creationId xmlns:a16="http://schemas.microsoft.com/office/drawing/2014/main" id="{530428C5-721C-6E42-B7E2-7C0F96157C6B}"/>
              </a:ext>
            </a:extLst>
          </p:cNvPr>
          <p:cNvSpPr>
            <a:spLocks noChangeShapeType="1"/>
          </p:cNvSpPr>
          <p:nvPr/>
        </p:nvSpPr>
        <p:spPr bwMode="auto">
          <a:xfrm>
            <a:off x="4552814" y="1977562"/>
            <a:ext cx="0" cy="2305050"/>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30" name="Line 1186">
            <a:extLst>
              <a:ext uri="{FF2B5EF4-FFF2-40B4-BE49-F238E27FC236}">
                <a16:creationId xmlns:a16="http://schemas.microsoft.com/office/drawing/2014/main" id="{38787457-1B8D-C545-8CEB-358B88416B4F}"/>
              </a:ext>
            </a:extLst>
          </p:cNvPr>
          <p:cNvSpPr>
            <a:spLocks noChangeShapeType="1"/>
          </p:cNvSpPr>
          <p:nvPr/>
        </p:nvSpPr>
        <p:spPr bwMode="auto">
          <a:xfrm>
            <a:off x="4923098" y="1970419"/>
            <a:ext cx="0" cy="2305050"/>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31" name="Line 1187">
            <a:extLst>
              <a:ext uri="{FF2B5EF4-FFF2-40B4-BE49-F238E27FC236}">
                <a16:creationId xmlns:a16="http://schemas.microsoft.com/office/drawing/2014/main" id="{F04A910E-DD6D-A24E-81F0-C4D09872525B}"/>
              </a:ext>
            </a:extLst>
          </p:cNvPr>
          <p:cNvSpPr>
            <a:spLocks noChangeShapeType="1"/>
          </p:cNvSpPr>
          <p:nvPr/>
        </p:nvSpPr>
        <p:spPr bwMode="auto">
          <a:xfrm>
            <a:off x="5289810" y="1970419"/>
            <a:ext cx="0" cy="2305050"/>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32" name="Line 1188">
            <a:extLst>
              <a:ext uri="{FF2B5EF4-FFF2-40B4-BE49-F238E27FC236}">
                <a16:creationId xmlns:a16="http://schemas.microsoft.com/office/drawing/2014/main" id="{59E543A5-DCE9-4044-ADB4-FD59579929FE}"/>
              </a:ext>
            </a:extLst>
          </p:cNvPr>
          <p:cNvSpPr>
            <a:spLocks noChangeShapeType="1"/>
          </p:cNvSpPr>
          <p:nvPr/>
        </p:nvSpPr>
        <p:spPr bwMode="auto">
          <a:xfrm>
            <a:off x="5635092" y="1969228"/>
            <a:ext cx="0" cy="2303860"/>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33" name="Line 1189">
            <a:extLst>
              <a:ext uri="{FF2B5EF4-FFF2-40B4-BE49-F238E27FC236}">
                <a16:creationId xmlns:a16="http://schemas.microsoft.com/office/drawing/2014/main" id="{99B7DF3C-5FC0-BF45-A922-4CDE69BA332E}"/>
              </a:ext>
            </a:extLst>
          </p:cNvPr>
          <p:cNvSpPr>
            <a:spLocks noChangeShapeType="1"/>
          </p:cNvSpPr>
          <p:nvPr/>
        </p:nvSpPr>
        <p:spPr bwMode="auto">
          <a:xfrm>
            <a:off x="6047048" y="1969228"/>
            <a:ext cx="0" cy="2303860"/>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34" name="Line 1190">
            <a:extLst>
              <a:ext uri="{FF2B5EF4-FFF2-40B4-BE49-F238E27FC236}">
                <a16:creationId xmlns:a16="http://schemas.microsoft.com/office/drawing/2014/main" id="{24F33696-43E5-2949-B055-9F4B0CE70A9A}"/>
              </a:ext>
            </a:extLst>
          </p:cNvPr>
          <p:cNvSpPr>
            <a:spLocks noChangeShapeType="1"/>
          </p:cNvSpPr>
          <p:nvPr/>
        </p:nvSpPr>
        <p:spPr bwMode="auto">
          <a:xfrm>
            <a:off x="6383995" y="1970419"/>
            <a:ext cx="0" cy="2305050"/>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35" name="Line 1191">
            <a:extLst>
              <a:ext uri="{FF2B5EF4-FFF2-40B4-BE49-F238E27FC236}">
                <a16:creationId xmlns:a16="http://schemas.microsoft.com/office/drawing/2014/main" id="{0D213FAF-59E7-014A-B94A-9B72B555FBC9}"/>
              </a:ext>
            </a:extLst>
          </p:cNvPr>
          <p:cNvSpPr>
            <a:spLocks noChangeShapeType="1"/>
          </p:cNvSpPr>
          <p:nvPr/>
        </p:nvSpPr>
        <p:spPr bwMode="auto">
          <a:xfrm>
            <a:off x="6749517" y="1970419"/>
            <a:ext cx="0" cy="2305050"/>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36" name="Line 1192">
            <a:extLst>
              <a:ext uri="{FF2B5EF4-FFF2-40B4-BE49-F238E27FC236}">
                <a16:creationId xmlns:a16="http://schemas.microsoft.com/office/drawing/2014/main" id="{D68BF509-5967-F64B-A461-9D48002C9471}"/>
              </a:ext>
            </a:extLst>
          </p:cNvPr>
          <p:cNvSpPr>
            <a:spLocks noChangeShapeType="1"/>
          </p:cNvSpPr>
          <p:nvPr/>
        </p:nvSpPr>
        <p:spPr bwMode="auto">
          <a:xfrm>
            <a:off x="7142423" y="1969228"/>
            <a:ext cx="0" cy="2303860"/>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37" name="Line 1193">
            <a:extLst>
              <a:ext uri="{FF2B5EF4-FFF2-40B4-BE49-F238E27FC236}">
                <a16:creationId xmlns:a16="http://schemas.microsoft.com/office/drawing/2014/main" id="{7F7E875D-876E-8745-8812-4D587EFD13D8}"/>
              </a:ext>
            </a:extLst>
          </p:cNvPr>
          <p:cNvSpPr>
            <a:spLocks noChangeShapeType="1"/>
          </p:cNvSpPr>
          <p:nvPr/>
        </p:nvSpPr>
        <p:spPr bwMode="auto">
          <a:xfrm>
            <a:off x="7506754" y="1969228"/>
            <a:ext cx="0" cy="2303860"/>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38" name="Rectangle 1194">
            <a:extLst>
              <a:ext uri="{FF2B5EF4-FFF2-40B4-BE49-F238E27FC236}">
                <a16:creationId xmlns:a16="http://schemas.microsoft.com/office/drawing/2014/main" id="{56373F7B-306E-9542-812B-1F332608F6C9}"/>
              </a:ext>
            </a:extLst>
          </p:cNvPr>
          <p:cNvSpPr>
            <a:spLocks noChangeArrowheads="1"/>
          </p:cNvSpPr>
          <p:nvPr/>
        </p:nvSpPr>
        <p:spPr bwMode="auto">
          <a:xfrm>
            <a:off x="4174195" y="4612416"/>
            <a:ext cx="4381500" cy="1498997"/>
          </a:xfrm>
          <a:prstGeom prst="rect">
            <a:avLst/>
          </a:prstGeom>
          <a:no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39" name="Line 1195">
            <a:extLst>
              <a:ext uri="{FF2B5EF4-FFF2-40B4-BE49-F238E27FC236}">
                <a16:creationId xmlns:a16="http://schemas.microsoft.com/office/drawing/2014/main" id="{DB6078C4-660A-A345-8E9E-29EA576EC62E}"/>
              </a:ext>
            </a:extLst>
          </p:cNvPr>
          <p:cNvSpPr>
            <a:spLocks noChangeShapeType="1"/>
          </p:cNvSpPr>
          <p:nvPr/>
        </p:nvSpPr>
        <p:spPr bwMode="auto">
          <a:xfrm>
            <a:off x="4584960" y="4612416"/>
            <a:ext cx="0" cy="1498997"/>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40" name="Line 1196">
            <a:extLst>
              <a:ext uri="{FF2B5EF4-FFF2-40B4-BE49-F238E27FC236}">
                <a16:creationId xmlns:a16="http://schemas.microsoft.com/office/drawing/2014/main" id="{751F0163-3660-E34E-B0BC-85E989A8E118}"/>
              </a:ext>
            </a:extLst>
          </p:cNvPr>
          <p:cNvSpPr>
            <a:spLocks noChangeShapeType="1"/>
          </p:cNvSpPr>
          <p:nvPr/>
        </p:nvSpPr>
        <p:spPr bwMode="auto">
          <a:xfrm>
            <a:off x="4910001" y="4612416"/>
            <a:ext cx="0" cy="1498997"/>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41" name="Line 1197">
            <a:extLst>
              <a:ext uri="{FF2B5EF4-FFF2-40B4-BE49-F238E27FC236}">
                <a16:creationId xmlns:a16="http://schemas.microsoft.com/office/drawing/2014/main" id="{10527D18-EB2F-0042-82A0-84B0ECC2C73D}"/>
              </a:ext>
            </a:extLst>
          </p:cNvPr>
          <p:cNvSpPr>
            <a:spLocks noChangeShapeType="1"/>
          </p:cNvSpPr>
          <p:nvPr/>
        </p:nvSpPr>
        <p:spPr bwMode="auto">
          <a:xfrm>
            <a:off x="5275523" y="4612416"/>
            <a:ext cx="0" cy="1498997"/>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42" name="Line 1198">
            <a:extLst>
              <a:ext uri="{FF2B5EF4-FFF2-40B4-BE49-F238E27FC236}">
                <a16:creationId xmlns:a16="http://schemas.microsoft.com/office/drawing/2014/main" id="{29D7EC45-8CE9-F348-A6A2-EBD83BEED4BE}"/>
              </a:ext>
            </a:extLst>
          </p:cNvPr>
          <p:cNvSpPr>
            <a:spLocks noChangeShapeType="1"/>
          </p:cNvSpPr>
          <p:nvPr/>
        </p:nvSpPr>
        <p:spPr bwMode="auto">
          <a:xfrm>
            <a:off x="5639854" y="4612416"/>
            <a:ext cx="0" cy="1498997"/>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43" name="Line 1199">
            <a:extLst>
              <a:ext uri="{FF2B5EF4-FFF2-40B4-BE49-F238E27FC236}">
                <a16:creationId xmlns:a16="http://schemas.microsoft.com/office/drawing/2014/main" id="{B3E76CE2-E6E1-1F40-83AB-A59E73626FDD}"/>
              </a:ext>
            </a:extLst>
          </p:cNvPr>
          <p:cNvSpPr>
            <a:spLocks noChangeShapeType="1"/>
          </p:cNvSpPr>
          <p:nvPr/>
        </p:nvSpPr>
        <p:spPr bwMode="auto">
          <a:xfrm>
            <a:off x="6005376" y="4612416"/>
            <a:ext cx="0" cy="1498997"/>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44" name="Line 1200">
            <a:extLst>
              <a:ext uri="{FF2B5EF4-FFF2-40B4-BE49-F238E27FC236}">
                <a16:creationId xmlns:a16="http://schemas.microsoft.com/office/drawing/2014/main" id="{5A1AF994-7F89-5A49-9BF1-A2FE88E4BA28}"/>
              </a:ext>
            </a:extLst>
          </p:cNvPr>
          <p:cNvSpPr>
            <a:spLocks noChangeShapeType="1"/>
          </p:cNvSpPr>
          <p:nvPr/>
        </p:nvSpPr>
        <p:spPr bwMode="auto">
          <a:xfrm>
            <a:off x="6369708" y="4612416"/>
            <a:ext cx="0" cy="1498997"/>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45" name="Line 1201">
            <a:extLst>
              <a:ext uri="{FF2B5EF4-FFF2-40B4-BE49-F238E27FC236}">
                <a16:creationId xmlns:a16="http://schemas.microsoft.com/office/drawing/2014/main" id="{3C2FED0D-9C09-B445-A5B8-B6424066D697}"/>
              </a:ext>
            </a:extLst>
          </p:cNvPr>
          <p:cNvSpPr>
            <a:spLocks noChangeShapeType="1"/>
          </p:cNvSpPr>
          <p:nvPr/>
        </p:nvSpPr>
        <p:spPr bwMode="auto">
          <a:xfrm>
            <a:off x="6735229" y="4612416"/>
            <a:ext cx="0" cy="1498997"/>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46" name="Line 1202">
            <a:extLst>
              <a:ext uri="{FF2B5EF4-FFF2-40B4-BE49-F238E27FC236}">
                <a16:creationId xmlns:a16="http://schemas.microsoft.com/office/drawing/2014/main" id="{FDDBB040-4997-DF4F-AF70-7CFAF3C4D69D}"/>
              </a:ext>
            </a:extLst>
          </p:cNvPr>
          <p:cNvSpPr>
            <a:spLocks noChangeShapeType="1"/>
          </p:cNvSpPr>
          <p:nvPr/>
        </p:nvSpPr>
        <p:spPr bwMode="auto">
          <a:xfrm>
            <a:off x="7100751" y="4612416"/>
            <a:ext cx="0" cy="1498997"/>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47" name="Line 1203">
            <a:extLst>
              <a:ext uri="{FF2B5EF4-FFF2-40B4-BE49-F238E27FC236}">
                <a16:creationId xmlns:a16="http://schemas.microsoft.com/office/drawing/2014/main" id="{CD35476F-252E-B74C-BBF1-1A2A3F867C54}"/>
              </a:ext>
            </a:extLst>
          </p:cNvPr>
          <p:cNvSpPr>
            <a:spLocks noChangeShapeType="1"/>
          </p:cNvSpPr>
          <p:nvPr/>
        </p:nvSpPr>
        <p:spPr bwMode="auto">
          <a:xfrm>
            <a:off x="7465083" y="4612416"/>
            <a:ext cx="0" cy="1498997"/>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48" name="Rectangle 1204">
            <a:extLst>
              <a:ext uri="{FF2B5EF4-FFF2-40B4-BE49-F238E27FC236}">
                <a16:creationId xmlns:a16="http://schemas.microsoft.com/office/drawing/2014/main" id="{B823D2A3-3525-BE44-98EB-A6FAD644315F}"/>
              </a:ext>
            </a:extLst>
          </p:cNvPr>
          <p:cNvSpPr>
            <a:spLocks noChangeArrowheads="1"/>
          </p:cNvSpPr>
          <p:nvPr/>
        </p:nvSpPr>
        <p:spPr bwMode="auto">
          <a:xfrm>
            <a:off x="4174195" y="2049000"/>
            <a:ext cx="365522" cy="151209"/>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49" name="Text Box 1205">
            <a:extLst>
              <a:ext uri="{FF2B5EF4-FFF2-40B4-BE49-F238E27FC236}">
                <a16:creationId xmlns:a16="http://schemas.microsoft.com/office/drawing/2014/main" id="{EF9DE7F1-9376-6341-94CF-997C7D894430}"/>
              </a:ext>
            </a:extLst>
          </p:cNvPr>
          <p:cNvSpPr txBox="1">
            <a:spLocks noChangeArrowheads="1"/>
          </p:cNvSpPr>
          <p:nvPr/>
        </p:nvSpPr>
        <p:spPr bwMode="auto">
          <a:xfrm>
            <a:off x="2987138" y="4601729"/>
            <a:ext cx="1048943" cy="830997"/>
          </a:xfrm>
          <a:prstGeom prst="rect">
            <a:avLst/>
          </a:prstGeom>
          <a:noFill/>
          <a:ln w="9525">
            <a:noFill/>
            <a:miter lim="800000"/>
            <a:headEnd/>
            <a:tailEnd/>
          </a:ln>
        </p:spPr>
        <p:txBody>
          <a:bodyPr wrap="square">
            <a:spAutoFit/>
          </a:bodyPr>
          <a:lstStyle/>
          <a:p>
            <a:pPr algn="r" eaLnBrk="0" hangingPunct="0"/>
            <a:r>
              <a:rPr lang="en-US" sz="1600" dirty="0">
                <a:latin typeface="Univers LT 45 Light" panose="02000403030000020003" pitchFamily="2" charset="0"/>
                <a:ea typeface="CMU Sans Serif" panose="02000603000000000000" pitchFamily="2" charset="0"/>
                <a:cs typeface="CMU Sans Serif" panose="02000603000000000000" pitchFamily="2" charset="0"/>
              </a:rPr>
              <a:t>Inventory</a:t>
            </a:r>
          </a:p>
          <a:p>
            <a:pPr algn="r" eaLnBrk="0" hangingPunct="0"/>
            <a:r>
              <a:rPr lang="en-US" sz="1600" dirty="0">
                <a:latin typeface="Univers LT 45 Light" panose="02000403030000020003" pitchFamily="2" charset="0"/>
                <a:ea typeface="CMU Sans Serif" panose="02000603000000000000" pitchFamily="2" charset="0"/>
                <a:cs typeface="CMU Sans Serif" panose="02000603000000000000" pitchFamily="2" charset="0"/>
              </a:rPr>
              <a:t>(Patients at clinic)</a:t>
            </a:r>
          </a:p>
        </p:txBody>
      </p:sp>
      <p:sp>
        <p:nvSpPr>
          <p:cNvPr id="150" name="Text Box 1206">
            <a:extLst>
              <a:ext uri="{FF2B5EF4-FFF2-40B4-BE49-F238E27FC236}">
                <a16:creationId xmlns:a16="http://schemas.microsoft.com/office/drawing/2014/main" id="{FEEFB334-6B52-5247-A70C-E84DB19D5030}"/>
              </a:ext>
            </a:extLst>
          </p:cNvPr>
          <p:cNvSpPr txBox="1">
            <a:spLocks noChangeArrowheads="1"/>
          </p:cNvSpPr>
          <p:nvPr/>
        </p:nvSpPr>
        <p:spPr bwMode="auto">
          <a:xfrm>
            <a:off x="3989648" y="4569553"/>
            <a:ext cx="269626"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5</a:t>
            </a:r>
          </a:p>
        </p:txBody>
      </p:sp>
      <p:sp>
        <p:nvSpPr>
          <p:cNvPr id="151" name="Text Box 1207">
            <a:extLst>
              <a:ext uri="{FF2B5EF4-FFF2-40B4-BE49-F238E27FC236}">
                <a16:creationId xmlns:a16="http://schemas.microsoft.com/office/drawing/2014/main" id="{2416C155-F4A8-9E49-AC4D-AC00162325D0}"/>
              </a:ext>
            </a:extLst>
          </p:cNvPr>
          <p:cNvSpPr txBox="1">
            <a:spLocks noChangeArrowheads="1"/>
          </p:cNvSpPr>
          <p:nvPr/>
        </p:nvSpPr>
        <p:spPr bwMode="auto">
          <a:xfrm>
            <a:off x="3987266" y="4844587"/>
            <a:ext cx="269626"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4</a:t>
            </a:r>
          </a:p>
        </p:txBody>
      </p:sp>
      <p:sp>
        <p:nvSpPr>
          <p:cNvPr id="152" name="Text Box 1208">
            <a:extLst>
              <a:ext uri="{FF2B5EF4-FFF2-40B4-BE49-F238E27FC236}">
                <a16:creationId xmlns:a16="http://schemas.microsoft.com/office/drawing/2014/main" id="{FAD0FF64-4F89-994F-81D7-6B404AD79629}"/>
              </a:ext>
            </a:extLst>
          </p:cNvPr>
          <p:cNvSpPr txBox="1">
            <a:spLocks noChangeArrowheads="1"/>
          </p:cNvSpPr>
          <p:nvPr/>
        </p:nvSpPr>
        <p:spPr bwMode="auto">
          <a:xfrm>
            <a:off x="3987266" y="5114859"/>
            <a:ext cx="269626"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3</a:t>
            </a:r>
          </a:p>
        </p:txBody>
      </p:sp>
      <p:sp>
        <p:nvSpPr>
          <p:cNvPr id="153" name="Text Box 1209">
            <a:extLst>
              <a:ext uri="{FF2B5EF4-FFF2-40B4-BE49-F238E27FC236}">
                <a16:creationId xmlns:a16="http://schemas.microsoft.com/office/drawing/2014/main" id="{E979F86A-A391-9C43-8730-6BE6D470D39F}"/>
              </a:ext>
            </a:extLst>
          </p:cNvPr>
          <p:cNvSpPr txBox="1">
            <a:spLocks noChangeArrowheads="1"/>
          </p:cNvSpPr>
          <p:nvPr/>
        </p:nvSpPr>
        <p:spPr bwMode="auto">
          <a:xfrm>
            <a:off x="3987266" y="5386321"/>
            <a:ext cx="269626"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2</a:t>
            </a:r>
          </a:p>
        </p:txBody>
      </p:sp>
      <p:sp>
        <p:nvSpPr>
          <p:cNvPr id="154" name="Text Box 1210">
            <a:extLst>
              <a:ext uri="{FF2B5EF4-FFF2-40B4-BE49-F238E27FC236}">
                <a16:creationId xmlns:a16="http://schemas.microsoft.com/office/drawing/2014/main" id="{FA4A4462-98C5-0F4E-B60D-9534FE5FD35F}"/>
              </a:ext>
            </a:extLst>
          </p:cNvPr>
          <p:cNvSpPr txBox="1">
            <a:spLocks noChangeArrowheads="1"/>
          </p:cNvSpPr>
          <p:nvPr/>
        </p:nvSpPr>
        <p:spPr bwMode="auto">
          <a:xfrm>
            <a:off x="3986076" y="5656594"/>
            <a:ext cx="269626"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1</a:t>
            </a:r>
          </a:p>
        </p:txBody>
      </p:sp>
      <p:sp>
        <p:nvSpPr>
          <p:cNvPr id="155" name="Text Box 1211">
            <a:extLst>
              <a:ext uri="{FF2B5EF4-FFF2-40B4-BE49-F238E27FC236}">
                <a16:creationId xmlns:a16="http://schemas.microsoft.com/office/drawing/2014/main" id="{6917746F-0AE6-2047-A876-534E73ADC3A4}"/>
              </a:ext>
            </a:extLst>
          </p:cNvPr>
          <p:cNvSpPr txBox="1">
            <a:spLocks noChangeArrowheads="1"/>
          </p:cNvSpPr>
          <p:nvPr/>
        </p:nvSpPr>
        <p:spPr bwMode="auto">
          <a:xfrm>
            <a:off x="3986076" y="5931628"/>
            <a:ext cx="269626"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0</a:t>
            </a:r>
          </a:p>
        </p:txBody>
      </p:sp>
      <p:sp>
        <p:nvSpPr>
          <p:cNvPr id="156" name="Rectangle 1212">
            <a:extLst>
              <a:ext uri="{FF2B5EF4-FFF2-40B4-BE49-F238E27FC236}">
                <a16:creationId xmlns:a16="http://schemas.microsoft.com/office/drawing/2014/main" id="{4D3212A0-8154-6F44-8BD2-A36A2E8BE7C3}"/>
              </a:ext>
            </a:extLst>
          </p:cNvPr>
          <p:cNvSpPr>
            <a:spLocks noChangeArrowheads="1"/>
          </p:cNvSpPr>
          <p:nvPr/>
        </p:nvSpPr>
        <p:spPr bwMode="auto">
          <a:xfrm>
            <a:off x="4174196" y="5788753"/>
            <a:ext cx="411956" cy="321469"/>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57" name="Rectangle 1213">
            <a:extLst>
              <a:ext uri="{FF2B5EF4-FFF2-40B4-BE49-F238E27FC236}">
                <a16:creationId xmlns:a16="http://schemas.microsoft.com/office/drawing/2014/main" id="{9F222891-A053-ED4C-8C39-EA144C978527}"/>
              </a:ext>
            </a:extLst>
          </p:cNvPr>
          <p:cNvSpPr>
            <a:spLocks noChangeArrowheads="1"/>
          </p:cNvSpPr>
          <p:nvPr/>
        </p:nvSpPr>
        <p:spPr bwMode="auto">
          <a:xfrm>
            <a:off x="5499361" y="5779228"/>
            <a:ext cx="254794" cy="330994"/>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58" name="Rectangle 1214">
            <a:extLst>
              <a:ext uri="{FF2B5EF4-FFF2-40B4-BE49-F238E27FC236}">
                <a16:creationId xmlns:a16="http://schemas.microsoft.com/office/drawing/2014/main" id="{0D132CC7-BF15-C143-AB27-E0EED6864FB8}"/>
              </a:ext>
            </a:extLst>
          </p:cNvPr>
          <p:cNvSpPr>
            <a:spLocks noChangeArrowheads="1"/>
          </p:cNvSpPr>
          <p:nvPr/>
        </p:nvSpPr>
        <p:spPr bwMode="auto">
          <a:xfrm>
            <a:off x="5043351" y="5169627"/>
            <a:ext cx="152400" cy="320279"/>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59" name="Rectangle 1215">
            <a:extLst>
              <a:ext uri="{FF2B5EF4-FFF2-40B4-BE49-F238E27FC236}">
                <a16:creationId xmlns:a16="http://schemas.microsoft.com/office/drawing/2014/main" id="{BA5076B3-B082-9546-9363-32C6D30E7854}"/>
              </a:ext>
            </a:extLst>
          </p:cNvPr>
          <p:cNvSpPr>
            <a:spLocks noChangeArrowheads="1"/>
          </p:cNvSpPr>
          <p:nvPr/>
        </p:nvSpPr>
        <p:spPr bwMode="auto">
          <a:xfrm>
            <a:off x="4861185" y="5474427"/>
            <a:ext cx="820341" cy="320279"/>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0" name="Rectangle 1216">
            <a:extLst>
              <a:ext uri="{FF2B5EF4-FFF2-40B4-BE49-F238E27FC236}">
                <a16:creationId xmlns:a16="http://schemas.microsoft.com/office/drawing/2014/main" id="{15A60FFE-0AA4-4648-87F6-BBAE4B5170D2}"/>
              </a:ext>
            </a:extLst>
          </p:cNvPr>
          <p:cNvSpPr>
            <a:spLocks noChangeArrowheads="1"/>
          </p:cNvSpPr>
          <p:nvPr/>
        </p:nvSpPr>
        <p:spPr bwMode="auto">
          <a:xfrm>
            <a:off x="4723073" y="5779227"/>
            <a:ext cx="2552700" cy="328613"/>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1" name="Rectangle 1217">
            <a:extLst>
              <a:ext uri="{FF2B5EF4-FFF2-40B4-BE49-F238E27FC236}">
                <a16:creationId xmlns:a16="http://schemas.microsoft.com/office/drawing/2014/main" id="{C761A1FE-C21F-034B-B4FF-D8B488EADF01}"/>
              </a:ext>
            </a:extLst>
          </p:cNvPr>
          <p:cNvSpPr>
            <a:spLocks noChangeArrowheads="1"/>
          </p:cNvSpPr>
          <p:nvPr/>
        </p:nvSpPr>
        <p:spPr bwMode="auto">
          <a:xfrm>
            <a:off x="5681527" y="5474427"/>
            <a:ext cx="1421606" cy="320279"/>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2" name="Rectangle 1218">
            <a:extLst>
              <a:ext uri="{FF2B5EF4-FFF2-40B4-BE49-F238E27FC236}">
                <a16:creationId xmlns:a16="http://schemas.microsoft.com/office/drawing/2014/main" id="{4693097A-01BA-4640-A806-F98B099C5EAF}"/>
              </a:ext>
            </a:extLst>
          </p:cNvPr>
          <p:cNvSpPr>
            <a:spLocks noChangeArrowheads="1"/>
          </p:cNvSpPr>
          <p:nvPr/>
        </p:nvSpPr>
        <p:spPr bwMode="auto">
          <a:xfrm>
            <a:off x="5499361" y="5169627"/>
            <a:ext cx="1140619" cy="320279"/>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3" name="Rectangle 1219">
            <a:extLst>
              <a:ext uri="{FF2B5EF4-FFF2-40B4-BE49-F238E27FC236}">
                <a16:creationId xmlns:a16="http://schemas.microsoft.com/office/drawing/2014/main" id="{B694EA2D-EEBD-3A45-9C98-BAE5C6E51875}"/>
              </a:ext>
            </a:extLst>
          </p:cNvPr>
          <p:cNvSpPr>
            <a:spLocks noChangeArrowheads="1"/>
          </p:cNvSpPr>
          <p:nvPr/>
        </p:nvSpPr>
        <p:spPr bwMode="auto">
          <a:xfrm>
            <a:off x="6001804" y="4864828"/>
            <a:ext cx="45244" cy="355997"/>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4" name="Rectangle 1220">
            <a:extLst>
              <a:ext uri="{FF2B5EF4-FFF2-40B4-BE49-F238E27FC236}">
                <a16:creationId xmlns:a16="http://schemas.microsoft.com/office/drawing/2014/main" id="{682A78FB-8D17-AB42-859C-327AA5537C00}"/>
              </a:ext>
            </a:extLst>
          </p:cNvPr>
          <p:cNvSpPr>
            <a:spLocks noChangeArrowheads="1"/>
          </p:cNvSpPr>
          <p:nvPr/>
        </p:nvSpPr>
        <p:spPr bwMode="auto">
          <a:xfrm>
            <a:off x="6822145" y="5169628"/>
            <a:ext cx="91678" cy="344091"/>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5" name="Line 1221">
            <a:extLst>
              <a:ext uri="{FF2B5EF4-FFF2-40B4-BE49-F238E27FC236}">
                <a16:creationId xmlns:a16="http://schemas.microsoft.com/office/drawing/2014/main" id="{A6D69352-3F19-FF4A-B5B4-314CE1DE74E9}"/>
              </a:ext>
            </a:extLst>
          </p:cNvPr>
          <p:cNvSpPr>
            <a:spLocks noChangeShapeType="1"/>
          </p:cNvSpPr>
          <p:nvPr/>
        </p:nvSpPr>
        <p:spPr bwMode="auto">
          <a:xfrm>
            <a:off x="7821079" y="1979944"/>
            <a:ext cx="0" cy="2302669"/>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6" name="Line 1222">
            <a:extLst>
              <a:ext uri="{FF2B5EF4-FFF2-40B4-BE49-F238E27FC236}">
                <a16:creationId xmlns:a16="http://schemas.microsoft.com/office/drawing/2014/main" id="{770EC6E5-5AEC-874E-A135-9A4F0B840B3C}"/>
              </a:ext>
            </a:extLst>
          </p:cNvPr>
          <p:cNvSpPr>
            <a:spLocks noChangeShapeType="1"/>
          </p:cNvSpPr>
          <p:nvPr/>
        </p:nvSpPr>
        <p:spPr bwMode="auto">
          <a:xfrm>
            <a:off x="8191364" y="1969228"/>
            <a:ext cx="0" cy="2303860"/>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7" name="Rectangle 1223">
            <a:extLst>
              <a:ext uri="{FF2B5EF4-FFF2-40B4-BE49-F238E27FC236}">
                <a16:creationId xmlns:a16="http://schemas.microsoft.com/office/drawing/2014/main" id="{A52F8314-D9EB-3D4C-8E19-19C8DCD0ABA9}"/>
              </a:ext>
            </a:extLst>
          </p:cNvPr>
          <p:cNvSpPr>
            <a:spLocks noChangeArrowheads="1"/>
          </p:cNvSpPr>
          <p:nvPr/>
        </p:nvSpPr>
        <p:spPr bwMode="auto">
          <a:xfrm>
            <a:off x="4723073" y="2224022"/>
            <a:ext cx="456010" cy="151210"/>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8" name="Rectangle 1224">
            <a:extLst>
              <a:ext uri="{FF2B5EF4-FFF2-40B4-BE49-F238E27FC236}">
                <a16:creationId xmlns:a16="http://schemas.microsoft.com/office/drawing/2014/main" id="{09E9173B-7B48-2E4A-9487-24C1FE0A6961}"/>
              </a:ext>
            </a:extLst>
          </p:cNvPr>
          <p:cNvSpPr>
            <a:spLocks noChangeArrowheads="1"/>
          </p:cNvSpPr>
          <p:nvPr/>
        </p:nvSpPr>
        <p:spPr bwMode="auto">
          <a:xfrm>
            <a:off x="4861186" y="2426428"/>
            <a:ext cx="773906" cy="152400"/>
          </a:xfrm>
          <a:prstGeom prst="rect">
            <a:avLst/>
          </a:prstGeom>
          <a:solidFill>
            <a:srgbClr val="FF0000"/>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69" name="Rectangle 1225">
            <a:extLst>
              <a:ext uri="{FF2B5EF4-FFF2-40B4-BE49-F238E27FC236}">
                <a16:creationId xmlns:a16="http://schemas.microsoft.com/office/drawing/2014/main" id="{CD120891-C64E-C340-A72C-EEA5B39AD4CC}"/>
              </a:ext>
            </a:extLst>
          </p:cNvPr>
          <p:cNvSpPr>
            <a:spLocks noChangeArrowheads="1"/>
          </p:cNvSpPr>
          <p:nvPr/>
        </p:nvSpPr>
        <p:spPr bwMode="auto">
          <a:xfrm>
            <a:off x="5088595" y="2630025"/>
            <a:ext cx="1003697" cy="151209"/>
          </a:xfrm>
          <a:prstGeom prst="rect">
            <a:avLst/>
          </a:prstGeom>
          <a:solidFill>
            <a:srgbClr val="FF0000"/>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0" name="Rectangle 1226">
            <a:extLst>
              <a:ext uri="{FF2B5EF4-FFF2-40B4-BE49-F238E27FC236}">
                <a16:creationId xmlns:a16="http://schemas.microsoft.com/office/drawing/2014/main" id="{851AF8CD-040F-334A-882A-5B42C4D782E7}"/>
              </a:ext>
            </a:extLst>
          </p:cNvPr>
          <p:cNvSpPr>
            <a:spLocks noChangeArrowheads="1"/>
          </p:cNvSpPr>
          <p:nvPr/>
        </p:nvSpPr>
        <p:spPr bwMode="auto">
          <a:xfrm>
            <a:off x="5499360" y="2832432"/>
            <a:ext cx="958454" cy="153590"/>
          </a:xfrm>
          <a:prstGeom prst="rect">
            <a:avLst/>
          </a:prstGeom>
          <a:solidFill>
            <a:srgbClr val="FF0000"/>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1" name="Rectangle 1227">
            <a:extLst>
              <a:ext uri="{FF2B5EF4-FFF2-40B4-BE49-F238E27FC236}">
                <a16:creationId xmlns:a16="http://schemas.microsoft.com/office/drawing/2014/main" id="{AB7B681D-3C35-3843-B3DC-D2B7731F8699}"/>
              </a:ext>
            </a:extLst>
          </p:cNvPr>
          <p:cNvSpPr>
            <a:spLocks noChangeArrowheads="1"/>
          </p:cNvSpPr>
          <p:nvPr/>
        </p:nvSpPr>
        <p:spPr bwMode="auto">
          <a:xfrm>
            <a:off x="5727961" y="3036028"/>
            <a:ext cx="912019" cy="153591"/>
          </a:xfrm>
          <a:prstGeom prst="rect">
            <a:avLst/>
          </a:prstGeom>
          <a:solidFill>
            <a:srgbClr val="FF0000"/>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2" name="Rectangle 1228">
            <a:extLst>
              <a:ext uri="{FF2B5EF4-FFF2-40B4-BE49-F238E27FC236}">
                <a16:creationId xmlns:a16="http://schemas.microsoft.com/office/drawing/2014/main" id="{08C36B40-B65C-E44E-ACEC-DE35F91883E3}"/>
              </a:ext>
            </a:extLst>
          </p:cNvPr>
          <p:cNvSpPr>
            <a:spLocks noChangeArrowheads="1"/>
          </p:cNvSpPr>
          <p:nvPr/>
        </p:nvSpPr>
        <p:spPr bwMode="auto">
          <a:xfrm>
            <a:off x="6047048" y="3239625"/>
            <a:ext cx="866775" cy="152400"/>
          </a:xfrm>
          <a:prstGeom prst="rect">
            <a:avLst/>
          </a:prstGeom>
          <a:solidFill>
            <a:srgbClr val="FF0000"/>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3" name="Rectangle 1229">
            <a:extLst>
              <a:ext uri="{FF2B5EF4-FFF2-40B4-BE49-F238E27FC236}">
                <a16:creationId xmlns:a16="http://schemas.microsoft.com/office/drawing/2014/main" id="{CB85B89F-812F-244F-8ACE-63AEB6539435}"/>
              </a:ext>
            </a:extLst>
          </p:cNvPr>
          <p:cNvSpPr>
            <a:spLocks noChangeArrowheads="1"/>
          </p:cNvSpPr>
          <p:nvPr/>
        </p:nvSpPr>
        <p:spPr bwMode="auto">
          <a:xfrm>
            <a:off x="6366135" y="3442032"/>
            <a:ext cx="776288" cy="153590"/>
          </a:xfrm>
          <a:prstGeom prst="rect">
            <a:avLst/>
          </a:prstGeom>
          <a:solidFill>
            <a:srgbClr val="FF0000"/>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4" name="Rectangle 1230">
            <a:extLst>
              <a:ext uri="{FF2B5EF4-FFF2-40B4-BE49-F238E27FC236}">
                <a16:creationId xmlns:a16="http://schemas.microsoft.com/office/drawing/2014/main" id="{94B9E5A9-8207-7E4A-A074-E555B5657E56}"/>
              </a:ext>
            </a:extLst>
          </p:cNvPr>
          <p:cNvSpPr>
            <a:spLocks noChangeArrowheads="1"/>
          </p:cNvSpPr>
          <p:nvPr/>
        </p:nvSpPr>
        <p:spPr bwMode="auto">
          <a:xfrm>
            <a:off x="6822145" y="3645628"/>
            <a:ext cx="495300" cy="152400"/>
          </a:xfrm>
          <a:prstGeom prst="rect">
            <a:avLst/>
          </a:prstGeom>
          <a:solidFill>
            <a:srgbClr val="FF0000"/>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5" name="Rectangle 1231">
            <a:extLst>
              <a:ext uri="{FF2B5EF4-FFF2-40B4-BE49-F238E27FC236}">
                <a16:creationId xmlns:a16="http://schemas.microsoft.com/office/drawing/2014/main" id="{413FCCD0-7DF1-A645-97C5-C211800A289F}"/>
              </a:ext>
            </a:extLst>
          </p:cNvPr>
          <p:cNvSpPr>
            <a:spLocks noChangeArrowheads="1"/>
          </p:cNvSpPr>
          <p:nvPr/>
        </p:nvSpPr>
        <p:spPr bwMode="auto">
          <a:xfrm>
            <a:off x="7506755" y="3849225"/>
            <a:ext cx="136922" cy="152400"/>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6" name="Rectangle 1232">
            <a:extLst>
              <a:ext uri="{FF2B5EF4-FFF2-40B4-BE49-F238E27FC236}">
                <a16:creationId xmlns:a16="http://schemas.microsoft.com/office/drawing/2014/main" id="{0C698711-05D0-5948-83C7-02042032241E}"/>
              </a:ext>
            </a:extLst>
          </p:cNvPr>
          <p:cNvSpPr>
            <a:spLocks noChangeArrowheads="1"/>
          </p:cNvSpPr>
          <p:nvPr/>
        </p:nvSpPr>
        <p:spPr bwMode="auto">
          <a:xfrm>
            <a:off x="7871086" y="4001625"/>
            <a:ext cx="184547" cy="152400"/>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7" name="Rectangle 1233">
            <a:extLst>
              <a:ext uri="{FF2B5EF4-FFF2-40B4-BE49-F238E27FC236}">
                <a16:creationId xmlns:a16="http://schemas.microsoft.com/office/drawing/2014/main" id="{B34DB711-A083-D642-8CFB-16234EC7DE4B}"/>
              </a:ext>
            </a:extLst>
          </p:cNvPr>
          <p:cNvSpPr>
            <a:spLocks noChangeArrowheads="1"/>
          </p:cNvSpPr>
          <p:nvPr/>
        </p:nvSpPr>
        <p:spPr bwMode="auto">
          <a:xfrm>
            <a:off x="8191364" y="4102828"/>
            <a:ext cx="228600" cy="152400"/>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8" name="Line 1234">
            <a:extLst>
              <a:ext uri="{FF2B5EF4-FFF2-40B4-BE49-F238E27FC236}">
                <a16:creationId xmlns:a16="http://schemas.microsoft.com/office/drawing/2014/main" id="{CE13EF53-7DF4-7448-A2BF-66D7FC3A21D8}"/>
              </a:ext>
            </a:extLst>
          </p:cNvPr>
          <p:cNvSpPr>
            <a:spLocks noChangeShapeType="1"/>
          </p:cNvSpPr>
          <p:nvPr/>
        </p:nvSpPr>
        <p:spPr bwMode="auto">
          <a:xfrm>
            <a:off x="7827033" y="4610034"/>
            <a:ext cx="0" cy="1500188"/>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79" name="Line 1235">
            <a:extLst>
              <a:ext uri="{FF2B5EF4-FFF2-40B4-BE49-F238E27FC236}">
                <a16:creationId xmlns:a16="http://schemas.microsoft.com/office/drawing/2014/main" id="{451E0662-888E-A74B-9AAA-A26C673C286A}"/>
              </a:ext>
            </a:extLst>
          </p:cNvPr>
          <p:cNvSpPr>
            <a:spLocks noChangeShapeType="1"/>
          </p:cNvSpPr>
          <p:nvPr/>
        </p:nvSpPr>
        <p:spPr bwMode="auto">
          <a:xfrm>
            <a:off x="8191364" y="4610034"/>
            <a:ext cx="0" cy="1500188"/>
          </a:xfrm>
          <a:prstGeom prst="line">
            <a:avLst/>
          </a:prstGeom>
          <a:noFill/>
          <a:ln w="9525">
            <a:solidFill>
              <a:schemeClr val="tx1"/>
            </a:solidFill>
            <a:prstDash val="dash"/>
            <a:round/>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0" name="Rectangle 1236">
            <a:extLst>
              <a:ext uri="{FF2B5EF4-FFF2-40B4-BE49-F238E27FC236}">
                <a16:creationId xmlns:a16="http://schemas.microsoft.com/office/drawing/2014/main" id="{C12852AC-8DAE-6B43-BEAA-96BE05411908}"/>
              </a:ext>
            </a:extLst>
          </p:cNvPr>
          <p:cNvSpPr>
            <a:spLocks noChangeArrowheads="1"/>
          </p:cNvSpPr>
          <p:nvPr/>
        </p:nvSpPr>
        <p:spPr bwMode="auto">
          <a:xfrm>
            <a:off x="6366135" y="4864828"/>
            <a:ext cx="91679" cy="304800"/>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1" name="Rectangle 1237">
            <a:extLst>
              <a:ext uri="{FF2B5EF4-FFF2-40B4-BE49-F238E27FC236}">
                <a16:creationId xmlns:a16="http://schemas.microsoft.com/office/drawing/2014/main" id="{532D3A1F-0CBE-2048-BE2E-906FAE24AD7F}"/>
              </a:ext>
            </a:extLst>
          </p:cNvPr>
          <p:cNvSpPr>
            <a:spLocks noChangeArrowheads="1"/>
          </p:cNvSpPr>
          <p:nvPr/>
        </p:nvSpPr>
        <p:spPr bwMode="auto">
          <a:xfrm>
            <a:off x="7461511" y="5779227"/>
            <a:ext cx="136922" cy="320279"/>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2" name="Rectangle 1238">
            <a:extLst>
              <a:ext uri="{FF2B5EF4-FFF2-40B4-BE49-F238E27FC236}">
                <a16:creationId xmlns:a16="http://schemas.microsoft.com/office/drawing/2014/main" id="{D2245C82-C754-804B-9D47-C07EFAD7CEFF}"/>
              </a:ext>
            </a:extLst>
          </p:cNvPr>
          <p:cNvSpPr>
            <a:spLocks noChangeArrowheads="1"/>
          </p:cNvSpPr>
          <p:nvPr/>
        </p:nvSpPr>
        <p:spPr bwMode="auto">
          <a:xfrm>
            <a:off x="7871085" y="5779227"/>
            <a:ext cx="228600" cy="320279"/>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3" name="Rectangle 1239">
            <a:extLst>
              <a:ext uri="{FF2B5EF4-FFF2-40B4-BE49-F238E27FC236}">
                <a16:creationId xmlns:a16="http://schemas.microsoft.com/office/drawing/2014/main" id="{A0DEB988-8CFD-554B-9AD6-7C25B73A8B14}"/>
              </a:ext>
            </a:extLst>
          </p:cNvPr>
          <p:cNvSpPr>
            <a:spLocks noChangeArrowheads="1"/>
          </p:cNvSpPr>
          <p:nvPr/>
        </p:nvSpPr>
        <p:spPr bwMode="auto">
          <a:xfrm>
            <a:off x="8191364" y="5779227"/>
            <a:ext cx="273844" cy="320279"/>
          </a:xfrm>
          <a:prstGeom prst="rect">
            <a:avLst/>
          </a:prstGeom>
          <a:solidFill>
            <a:srgbClr val="FF3300"/>
          </a:solidFill>
          <a:ln w="9525">
            <a:no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84" name="Text Box 1240">
            <a:extLst>
              <a:ext uri="{FF2B5EF4-FFF2-40B4-BE49-F238E27FC236}">
                <a16:creationId xmlns:a16="http://schemas.microsoft.com/office/drawing/2014/main" id="{6BDF197E-3613-A14A-8B93-CC0DF9A919A7}"/>
              </a:ext>
            </a:extLst>
          </p:cNvPr>
          <p:cNvSpPr txBox="1">
            <a:spLocks noChangeArrowheads="1"/>
          </p:cNvSpPr>
          <p:nvPr/>
        </p:nvSpPr>
        <p:spPr bwMode="auto">
          <a:xfrm>
            <a:off x="8329476" y="4311187"/>
            <a:ext cx="485902"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8:00</a:t>
            </a:r>
          </a:p>
        </p:txBody>
      </p:sp>
      <p:sp>
        <p:nvSpPr>
          <p:cNvPr id="185" name="Text Box 1242">
            <a:extLst>
              <a:ext uri="{FF2B5EF4-FFF2-40B4-BE49-F238E27FC236}">
                <a16:creationId xmlns:a16="http://schemas.microsoft.com/office/drawing/2014/main" id="{9F1300B4-60A4-AF42-88ED-3A983E94BEC2}"/>
              </a:ext>
            </a:extLst>
          </p:cNvPr>
          <p:cNvSpPr txBox="1">
            <a:spLocks noChangeArrowheads="1"/>
          </p:cNvSpPr>
          <p:nvPr/>
        </p:nvSpPr>
        <p:spPr bwMode="auto">
          <a:xfrm>
            <a:off x="4174195" y="6123319"/>
            <a:ext cx="485902"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7:00</a:t>
            </a:r>
          </a:p>
        </p:txBody>
      </p:sp>
      <p:sp>
        <p:nvSpPr>
          <p:cNvPr id="186" name="Text Box 1243">
            <a:extLst>
              <a:ext uri="{FF2B5EF4-FFF2-40B4-BE49-F238E27FC236}">
                <a16:creationId xmlns:a16="http://schemas.microsoft.com/office/drawing/2014/main" id="{467F513F-05FF-8242-9CDB-91E1ACE172F6}"/>
              </a:ext>
            </a:extLst>
          </p:cNvPr>
          <p:cNvSpPr txBox="1">
            <a:spLocks noChangeArrowheads="1"/>
          </p:cNvSpPr>
          <p:nvPr/>
        </p:nvSpPr>
        <p:spPr bwMode="auto">
          <a:xfrm>
            <a:off x="4774270" y="6124509"/>
            <a:ext cx="471283"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7:10</a:t>
            </a:r>
          </a:p>
        </p:txBody>
      </p:sp>
      <p:sp>
        <p:nvSpPr>
          <p:cNvPr id="187" name="Text Box 1244">
            <a:extLst>
              <a:ext uri="{FF2B5EF4-FFF2-40B4-BE49-F238E27FC236}">
                <a16:creationId xmlns:a16="http://schemas.microsoft.com/office/drawing/2014/main" id="{28FE37CC-BAFD-334D-886F-A61ACA85B5B2}"/>
              </a:ext>
            </a:extLst>
          </p:cNvPr>
          <p:cNvSpPr txBox="1">
            <a:spLocks noChangeArrowheads="1"/>
          </p:cNvSpPr>
          <p:nvPr/>
        </p:nvSpPr>
        <p:spPr bwMode="auto">
          <a:xfrm>
            <a:off x="5504123" y="6124509"/>
            <a:ext cx="482824"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7:20</a:t>
            </a:r>
          </a:p>
        </p:txBody>
      </p:sp>
      <p:sp>
        <p:nvSpPr>
          <p:cNvPr id="188" name="Text Box 1245">
            <a:extLst>
              <a:ext uri="{FF2B5EF4-FFF2-40B4-BE49-F238E27FC236}">
                <a16:creationId xmlns:a16="http://schemas.microsoft.com/office/drawing/2014/main" id="{C71AD056-38B5-A147-AEED-8B1E48A2B701}"/>
              </a:ext>
            </a:extLst>
          </p:cNvPr>
          <p:cNvSpPr txBox="1">
            <a:spLocks noChangeArrowheads="1"/>
          </p:cNvSpPr>
          <p:nvPr/>
        </p:nvSpPr>
        <p:spPr bwMode="auto">
          <a:xfrm>
            <a:off x="6235167" y="6124509"/>
            <a:ext cx="482824"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7:30</a:t>
            </a:r>
          </a:p>
        </p:txBody>
      </p:sp>
      <p:sp>
        <p:nvSpPr>
          <p:cNvPr id="189" name="Text Box 1246">
            <a:extLst>
              <a:ext uri="{FF2B5EF4-FFF2-40B4-BE49-F238E27FC236}">
                <a16:creationId xmlns:a16="http://schemas.microsoft.com/office/drawing/2014/main" id="{AB931D98-6BD5-8345-9692-F3892E8F41B8}"/>
              </a:ext>
            </a:extLst>
          </p:cNvPr>
          <p:cNvSpPr txBox="1">
            <a:spLocks noChangeArrowheads="1"/>
          </p:cNvSpPr>
          <p:nvPr/>
        </p:nvSpPr>
        <p:spPr bwMode="auto">
          <a:xfrm>
            <a:off x="6963829" y="6124509"/>
            <a:ext cx="482824"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7:40</a:t>
            </a:r>
          </a:p>
        </p:txBody>
      </p:sp>
      <p:sp>
        <p:nvSpPr>
          <p:cNvPr id="190" name="Text Box 1247">
            <a:extLst>
              <a:ext uri="{FF2B5EF4-FFF2-40B4-BE49-F238E27FC236}">
                <a16:creationId xmlns:a16="http://schemas.microsoft.com/office/drawing/2014/main" id="{C759A0ED-46A6-5C4A-8661-50DB4F5288CF}"/>
              </a:ext>
            </a:extLst>
          </p:cNvPr>
          <p:cNvSpPr txBox="1">
            <a:spLocks noChangeArrowheads="1"/>
          </p:cNvSpPr>
          <p:nvPr/>
        </p:nvSpPr>
        <p:spPr bwMode="auto">
          <a:xfrm>
            <a:off x="7687729" y="6124509"/>
            <a:ext cx="482824"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7:50</a:t>
            </a:r>
          </a:p>
        </p:txBody>
      </p:sp>
      <p:sp>
        <p:nvSpPr>
          <p:cNvPr id="191" name="Text Box 1248">
            <a:extLst>
              <a:ext uri="{FF2B5EF4-FFF2-40B4-BE49-F238E27FC236}">
                <a16:creationId xmlns:a16="http://schemas.microsoft.com/office/drawing/2014/main" id="{749B54E1-DAD5-2C4D-B2F1-330892FC4043}"/>
              </a:ext>
            </a:extLst>
          </p:cNvPr>
          <p:cNvSpPr txBox="1">
            <a:spLocks noChangeArrowheads="1"/>
          </p:cNvSpPr>
          <p:nvPr/>
        </p:nvSpPr>
        <p:spPr bwMode="auto">
          <a:xfrm>
            <a:off x="8333048" y="6124509"/>
            <a:ext cx="485902" cy="276999"/>
          </a:xfrm>
          <a:prstGeom prst="rect">
            <a:avLst/>
          </a:prstGeom>
          <a:noFill/>
          <a:ln w="9525">
            <a:noFill/>
            <a:miter lim="800000"/>
            <a:headEnd/>
            <a:tailEnd/>
          </a:ln>
        </p:spPr>
        <p:txBody>
          <a:bodyPr wrap="none">
            <a:spAutoFit/>
          </a:bodyPr>
          <a:lstStyle/>
          <a:p>
            <a:pPr eaLnBrk="0" hangingPunct="0"/>
            <a:r>
              <a:rPr lang="en-US" sz="1200">
                <a:latin typeface="Univers LT 45 Light" panose="02000403030000020003" pitchFamily="2" charset="0"/>
                <a:ea typeface="CMU Sans Serif" panose="02000603000000000000" pitchFamily="2" charset="0"/>
                <a:cs typeface="CMU Sans Serif" panose="02000603000000000000" pitchFamily="2" charset="0"/>
              </a:rPr>
              <a:t>8:00</a:t>
            </a:r>
          </a:p>
        </p:txBody>
      </p:sp>
      <p:sp>
        <p:nvSpPr>
          <p:cNvPr id="192" name="Rectangle 1250">
            <a:extLst>
              <a:ext uri="{FF2B5EF4-FFF2-40B4-BE49-F238E27FC236}">
                <a16:creationId xmlns:a16="http://schemas.microsoft.com/office/drawing/2014/main" id="{E4439476-413A-7F49-95D2-2AE2C0D8D7D2}"/>
              </a:ext>
            </a:extLst>
          </p:cNvPr>
          <p:cNvSpPr>
            <a:spLocks noChangeArrowheads="1"/>
          </p:cNvSpPr>
          <p:nvPr/>
        </p:nvSpPr>
        <p:spPr bwMode="auto">
          <a:xfrm>
            <a:off x="5181464" y="2428809"/>
            <a:ext cx="466725" cy="151210"/>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3" name="Rectangle 1251">
            <a:extLst>
              <a:ext uri="{FF2B5EF4-FFF2-40B4-BE49-F238E27FC236}">
                <a16:creationId xmlns:a16="http://schemas.microsoft.com/office/drawing/2014/main" id="{3519F953-4CA0-134B-AC7A-CE676585A7B2}"/>
              </a:ext>
            </a:extLst>
          </p:cNvPr>
          <p:cNvSpPr>
            <a:spLocks noChangeArrowheads="1"/>
          </p:cNvSpPr>
          <p:nvPr/>
        </p:nvSpPr>
        <p:spPr bwMode="auto">
          <a:xfrm>
            <a:off x="5654141" y="2635978"/>
            <a:ext cx="442913" cy="142875"/>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4" name="Rectangle 1252">
            <a:extLst>
              <a:ext uri="{FF2B5EF4-FFF2-40B4-BE49-F238E27FC236}">
                <a16:creationId xmlns:a16="http://schemas.microsoft.com/office/drawing/2014/main" id="{00915379-E0A6-8E42-AB41-88A512398445}"/>
              </a:ext>
            </a:extLst>
          </p:cNvPr>
          <p:cNvSpPr>
            <a:spLocks noChangeArrowheads="1"/>
          </p:cNvSpPr>
          <p:nvPr/>
        </p:nvSpPr>
        <p:spPr bwMode="auto">
          <a:xfrm>
            <a:off x="6094673" y="2834812"/>
            <a:ext cx="364331" cy="151209"/>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5" name="Rectangle 1253">
            <a:extLst>
              <a:ext uri="{FF2B5EF4-FFF2-40B4-BE49-F238E27FC236}">
                <a16:creationId xmlns:a16="http://schemas.microsoft.com/office/drawing/2014/main" id="{9748D7A6-C5D8-614C-981A-37B1C9919891}"/>
              </a:ext>
            </a:extLst>
          </p:cNvPr>
          <p:cNvSpPr>
            <a:spLocks noChangeArrowheads="1"/>
          </p:cNvSpPr>
          <p:nvPr/>
        </p:nvSpPr>
        <p:spPr bwMode="auto">
          <a:xfrm>
            <a:off x="6453052" y="3037219"/>
            <a:ext cx="186928" cy="152400"/>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6" name="Rectangle 1254">
            <a:extLst>
              <a:ext uri="{FF2B5EF4-FFF2-40B4-BE49-F238E27FC236}">
                <a16:creationId xmlns:a16="http://schemas.microsoft.com/office/drawing/2014/main" id="{2C096B7E-49AE-7A4C-829F-60A53295BA82}"/>
              </a:ext>
            </a:extLst>
          </p:cNvPr>
          <p:cNvSpPr>
            <a:spLocks noChangeArrowheads="1"/>
          </p:cNvSpPr>
          <p:nvPr/>
        </p:nvSpPr>
        <p:spPr bwMode="auto">
          <a:xfrm>
            <a:off x="6649504" y="3240815"/>
            <a:ext cx="261938" cy="151210"/>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7" name="Rectangle 1255">
            <a:extLst>
              <a:ext uri="{FF2B5EF4-FFF2-40B4-BE49-F238E27FC236}">
                <a16:creationId xmlns:a16="http://schemas.microsoft.com/office/drawing/2014/main" id="{75831694-8410-1E4E-A7FB-02F596F98B29}"/>
              </a:ext>
            </a:extLst>
          </p:cNvPr>
          <p:cNvSpPr>
            <a:spLocks noChangeArrowheads="1"/>
          </p:cNvSpPr>
          <p:nvPr/>
        </p:nvSpPr>
        <p:spPr bwMode="auto">
          <a:xfrm>
            <a:off x="6905489" y="3443221"/>
            <a:ext cx="234553" cy="152400"/>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8" name="Rectangle 1256">
            <a:extLst>
              <a:ext uri="{FF2B5EF4-FFF2-40B4-BE49-F238E27FC236}">
                <a16:creationId xmlns:a16="http://schemas.microsoft.com/office/drawing/2014/main" id="{E6D8782C-0C43-C644-9D8A-9C541A9A583C}"/>
              </a:ext>
            </a:extLst>
          </p:cNvPr>
          <p:cNvSpPr>
            <a:spLocks noChangeArrowheads="1"/>
          </p:cNvSpPr>
          <p:nvPr/>
        </p:nvSpPr>
        <p:spPr bwMode="auto">
          <a:xfrm>
            <a:off x="7137661" y="3646819"/>
            <a:ext cx="179785" cy="151209"/>
          </a:xfrm>
          <a:prstGeom prst="rect">
            <a:avLst/>
          </a:prstGeom>
          <a:solidFill>
            <a:schemeClr val="accent1"/>
          </a:solidFill>
          <a:ln w="9525">
            <a:solidFill>
              <a:schemeClr val="tx1"/>
            </a:solidFill>
            <a:miter lim="800000"/>
            <a:headEnd/>
            <a:tailEnd/>
          </a:ln>
        </p:spPr>
        <p:txBody>
          <a:bodyPr wrap="none" anchor="ct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9" name="Text Box 1257">
            <a:extLst>
              <a:ext uri="{FF2B5EF4-FFF2-40B4-BE49-F238E27FC236}">
                <a16:creationId xmlns:a16="http://schemas.microsoft.com/office/drawing/2014/main" id="{1EE540BD-9C73-D14F-A1C4-9F9E907AD696}"/>
              </a:ext>
            </a:extLst>
          </p:cNvPr>
          <p:cNvSpPr txBox="1">
            <a:spLocks noChangeArrowheads="1"/>
          </p:cNvSpPr>
          <p:nvPr/>
        </p:nvSpPr>
        <p:spPr bwMode="auto">
          <a:xfrm>
            <a:off x="4761511" y="3339153"/>
            <a:ext cx="1066126" cy="338554"/>
          </a:xfrm>
          <a:prstGeom prst="rect">
            <a:avLst/>
          </a:prstGeom>
          <a:noFill/>
          <a:ln w="9525">
            <a:noFill/>
            <a:miter lim="800000"/>
            <a:headEnd/>
            <a:tailEnd/>
          </a:ln>
        </p:spPr>
        <p:txBody>
          <a:bodyPr wrap="none">
            <a:spAutoFit/>
          </a:bodyPr>
          <a:lstStyle/>
          <a:p>
            <a:pPr eaLnBrk="0" hangingPunct="0"/>
            <a:r>
              <a:rPr lang="en-US" sz="1600" dirty="0">
                <a:solidFill>
                  <a:srgbClr val="C00000"/>
                </a:solidFill>
                <a:latin typeface="Univers LT 45 Light" panose="02000403030000020003" pitchFamily="2" charset="0"/>
                <a:ea typeface="CMU Sans Serif" panose="02000603000000000000" pitchFamily="2" charset="0"/>
                <a:cs typeface="CMU Sans Serif" panose="02000603000000000000" pitchFamily="2" charset="0"/>
              </a:rPr>
              <a:t>Wait time</a:t>
            </a:r>
          </a:p>
        </p:txBody>
      </p:sp>
      <p:sp>
        <p:nvSpPr>
          <p:cNvPr id="200" name="Line 1258">
            <a:extLst>
              <a:ext uri="{FF2B5EF4-FFF2-40B4-BE49-F238E27FC236}">
                <a16:creationId xmlns:a16="http://schemas.microsoft.com/office/drawing/2014/main" id="{07F7EC4D-B7B4-7344-815F-1E4D635B759C}"/>
              </a:ext>
            </a:extLst>
          </p:cNvPr>
          <p:cNvSpPr>
            <a:spLocks noChangeShapeType="1"/>
          </p:cNvSpPr>
          <p:nvPr/>
        </p:nvSpPr>
        <p:spPr bwMode="auto">
          <a:xfrm flipV="1">
            <a:off x="5370773" y="2755040"/>
            <a:ext cx="0" cy="635794"/>
          </a:xfrm>
          <a:prstGeom prst="line">
            <a:avLst/>
          </a:prstGeom>
          <a:noFill/>
          <a:ln w="28575">
            <a:solidFill>
              <a:srgbClr val="C00000"/>
            </a:solidFill>
            <a:prstDash val="sysDot"/>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01" name="Text Box 1259">
            <a:extLst>
              <a:ext uri="{FF2B5EF4-FFF2-40B4-BE49-F238E27FC236}">
                <a16:creationId xmlns:a16="http://schemas.microsoft.com/office/drawing/2014/main" id="{EDD60DD3-7272-7648-9BAC-25AC98662DD1}"/>
              </a:ext>
            </a:extLst>
          </p:cNvPr>
          <p:cNvSpPr txBox="1">
            <a:spLocks noChangeArrowheads="1"/>
          </p:cNvSpPr>
          <p:nvPr/>
        </p:nvSpPr>
        <p:spPr bwMode="auto">
          <a:xfrm>
            <a:off x="6630454" y="2310937"/>
            <a:ext cx="1332609" cy="338554"/>
          </a:xfrm>
          <a:prstGeom prst="rect">
            <a:avLst/>
          </a:prstGeom>
          <a:noFill/>
          <a:ln w="9525">
            <a:noFill/>
            <a:miter lim="800000"/>
            <a:headEnd/>
            <a:tailEnd/>
          </a:ln>
        </p:spPr>
        <p:txBody>
          <a:bodyPr wrap="none">
            <a:spAutoFit/>
          </a:bodyPr>
          <a:lstStyle/>
          <a:p>
            <a:pPr eaLnBrk="0" hangingPunct="0"/>
            <a:r>
              <a:rPr lang="en-US" sz="1600" dirty="0">
                <a:solidFill>
                  <a:srgbClr val="002060"/>
                </a:solidFill>
                <a:latin typeface="Univers LT 45 Light" panose="02000403030000020003" pitchFamily="2" charset="0"/>
                <a:ea typeface="CMU Sans Serif" panose="02000603000000000000" pitchFamily="2" charset="0"/>
                <a:cs typeface="CMU Sans Serif" panose="02000603000000000000" pitchFamily="2" charset="0"/>
              </a:rPr>
              <a:t>Service time</a:t>
            </a:r>
          </a:p>
        </p:txBody>
      </p:sp>
      <p:sp>
        <p:nvSpPr>
          <p:cNvPr id="202" name="Line 1260">
            <a:extLst>
              <a:ext uri="{FF2B5EF4-FFF2-40B4-BE49-F238E27FC236}">
                <a16:creationId xmlns:a16="http://schemas.microsoft.com/office/drawing/2014/main" id="{D6E505C5-1683-ED40-8998-15CB78D99F12}"/>
              </a:ext>
            </a:extLst>
          </p:cNvPr>
          <p:cNvSpPr>
            <a:spLocks noChangeShapeType="1"/>
          </p:cNvSpPr>
          <p:nvPr/>
        </p:nvSpPr>
        <p:spPr bwMode="auto">
          <a:xfrm flipV="1">
            <a:off x="6314939" y="2543109"/>
            <a:ext cx="377428" cy="282179"/>
          </a:xfrm>
          <a:prstGeom prst="line">
            <a:avLst/>
          </a:prstGeom>
          <a:noFill/>
          <a:ln w="28575">
            <a:solidFill>
              <a:srgbClr val="002060"/>
            </a:solidFill>
            <a:prstDash val="sysDot"/>
            <a:round/>
            <a:headEnd/>
            <a:tailEnd/>
          </a:ln>
        </p:spPr>
        <p:txBody>
          <a:bodyPr/>
          <a:lstStyle/>
          <a:p>
            <a:endParaRPr lang="en-US" sz="1200">
              <a:latin typeface="Univers LT 45 Light" panose="02000403030000020003"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257851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9" grpId="0"/>
      <p:bldP spid="150" grpId="0"/>
      <p:bldP spid="151" grpId="0"/>
      <p:bldP spid="152" grpId="0"/>
      <p:bldP spid="153" grpId="0"/>
      <p:bldP spid="154" grpId="0"/>
      <p:bldP spid="155" grpId="0"/>
      <p:bldP spid="156" grpId="0" animBg="1"/>
      <p:bldP spid="157" grpId="0" animBg="1"/>
      <p:bldP spid="158" grpId="0" animBg="1"/>
      <p:bldP spid="159" grpId="0" animBg="1"/>
      <p:bldP spid="160" grpId="0" animBg="1"/>
      <p:bldP spid="161" grpId="0" animBg="1"/>
      <p:bldP spid="162" grpId="0" animBg="1"/>
      <p:bldP spid="163" grpId="0" animBg="1"/>
      <p:bldP spid="164" grpId="0" animBg="1"/>
      <p:bldP spid="178" grpId="0" animBg="1"/>
      <p:bldP spid="179" grpId="0" animBg="1"/>
      <p:bldP spid="180" grpId="0" animBg="1"/>
      <p:bldP spid="181" grpId="0" animBg="1"/>
      <p:bldP spid="182" grpId="0" animBg="1"/>
      <p:bldP spid="183" grpId="0" animBg="1"/>
      <p:bldP spid="185" grpId="0"/>
      <p:bldP spid="186" grpId="0"/>
      <p:bldP spid="187" grpId="0"/>
      <p:bldP spid="188" grpId="0"/>
      <p:bldP spid="189" grpId="0"/>
      <p:bldP spid="190" grpId="0"/>
      <p:bldP spid="19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5DDF9C-8337-F241-9A0C-7AE6046A373F}"/>
              </a:ext>
            </a:extLst>
          </p:cNvPr>
          <p:cNvSpPr/>
          <p:nvPr/>
        </p:nvSpPr>
        <p:spPr>
          <a:xfrm>
            <a:off x="463545" y="6139543"/>
            <a:ext cx="2010994" cy="58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2" name="Title 1">
            <a:extLst>
              <a:ext uri="{FF2B5EF4-FFF2-40B4-BE49-F238E27FC236}">
                <a16:creationId xmlns:a16="http://schemas.microsoft.com/office/drawing/2014/main" id="{768B774A-A8BD-6E4F-9CDA-9B21EB61AAC7}"/>
              </a:ext>
            </a:extLst>
          </p:cNvPr>
          <p:cNvSpPr>
            <a:spLocks noGrp="1"/>
          </p:cNvSpPr>
          <p:nvPr>
            <p:ph type="title"/>
          </p:nvPr>
        </p:nvSpPr>
        <p:spPr/>
        <p:txBody>
          <a:bodyPr/>
          <a:lstStyle/>
          <a:p>
            <a:r>
              <a:rPr lang="en-US" b="1" dirty="0"/>
              <a:t>Variability </a:t>
            </a:r>
            <a:r>
              <a:rPr lang="en-US" dirty="0"/>
              <a:t>in Demand</a:t>
            </a:r>
            <a:endParaRPr lang="en-US" b="1" dirty="0"/>
          </a:p>
        </p:txBody>
      </p:sp>
      <p:sp>
        <p:nvSpPr>
          <p:cNvPr id="4" name="Slide Number Placeholder 3">
            <a:extLst>
              <a:ext uri="{FF2B5EF4-FFF2-40B4-BE49-F238E27FC236}">
                <a16:creationId xmlns:a16="http://schemas.microsoft.com/office/drawing/2014/main" id="{03C9B1AE-4003-9C47-9061-1CA7435E230F}"/>
              </a:ext>
            </a:extLst>
          </p:cNvPr>
          <p:cNvSpPr>
            <a:spLocks noGrp="1"/>
          </p:cNvSpPr>
          <p:nvPr>
            <p:ph type="sldNum" sz="quarter" idx="12"/>
          </p:nvPr>
        </p:nvSpPr>
        <p:spPr/>
        <p:txBody>
          <a:bodyPr/>
          <a:lstStyle/>
          <a:p>
            <a:fld id="{A2EBCFBC-0745-914E-B0B1-4125AF1D8E59}" type="slidenum">
              <a:rPr lang="en-US" smtClean="0"/>
              <a:pPr/>
              <a:t>20</a:t>
            </a:fld>
            <a:endParaRPr lang="en-US" dirty="0"/>
          </a:p>
        </p:txBody>
      </p:sp>
      <p:sp>
        <p:nvSpPr>
          <p:cNvPr id="5" name="TextBox 4">
            <a:extLst>
              <a:ext uri="{FF2B5EF4-FFF2-40B4-BE49-F238E27FC236}">
                <a16:creationId xmlns:a16="http://schemas.microsoft.com/office/drawing/2014/main" id="{9CFF6C52-4C6D-FF44-8E42-731BBC2F71CB}"/>
              </a:ext>
            </a:extLst>
          </p:cNvPr>
          <p:cNvSpPr txBox="1"/>
          <p:nvPr/>
        </p:nvSpPr>
        <p:spPr>
          <a:xfrm>
            <a:off x="3138489" y="2028580"/>
            <a:ext cx="5541966" cy="4524315"/>
          </a:xfrm>
          <a:prstGeom prst="rect">
            <a:avLst/>
          </a:prstGeom>
          <a:noFill/>
        </p:spPr>
        <p:txBody>
          <a:bodyPr wrap="square" rtlCol="0">
            <a:spAutoFit/>
          </a:bodyPr>
          <a:lstStyle/>
          <a:p>
            <a:r>
              <a:rPr lang="en-US" b="1"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Arrival time: </a:t>
            </a: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The time a flow unit or a customer request arrives (average arrival rate = </a:t>
            </a:r>
            <a:r>
              <a:rPr lang="el-GR" i="1" dirty="0"/>
              <a:t>λ</a:t>
            </a: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a:t>
            </a:r>
            <a:endParaRPr lang="en-US" b="1"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endParaRPr lang="en-US" b="1"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r>
              <a:rPr lang="en-US" b="1"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Inter-arrival time: </a:t>
            </a: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The time that passes between two consecutive arrivals.</a:t>
            </a:r>
          </a:p>
          <a:p>
            <a:endPar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We’ll use two parameters to describe interarrival times to a process:</a:t>
            </a:r>
          </a:p>
          <a:p>
            <a:pPr marL="342900" indent="-342900">
              <a:buFont typeface="Arial" panose="020B0604020202020204" pitchFamily="34" charset="0"/>
              <a:buChar char="•"/>
            </a:pP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The average interarrival time </a:t>
            </a:r>
            <a:r>
              <a:rPr lang="en-US" b="1" i="1"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“a”</a:t>
            </a:r>
          </a:p>
          <a:p>
            <a:pPr marL="342900" indent="-342900">
              <a:buFont typeface="Arial" panose="020B0604020202020204" pitchFamily="34" charset="0"/>
              <a:buChar char="•"/>
            </a:pP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The standard deviation of the interarrival times.</a:t>
            </a:r>
          </a:p>
          <a:p>
            <a:pPr marL="800100" lvl="1" indent="-342900">
              <a:buFont typeface="Arial" panose="020B0604020202020204" pitchFamily="34" charset="0"/>
              <a:buChar char="•"/>
            </a:pP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The SD is a measure of how variable the inter-arrival times are.</a:t>
            </a:r>
          </a:p>
          <a:p>
            <a:endPar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Common distribution for </a:t>
            </a:r>
            <a:r>
              <a:rPr lang="en-US" i="1"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a</a:t>
            </a:r>
          </a:p>
          <a:p>
            <a:pPr marL="285750" indent="-285750">
              <a:buFont typeface="Arial" panose="020B0604020202020204" pitchFamily="34" charset="0"/>
              <a:buChar char="•"/>
            </a:pP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Exponential distribution: mean = SD = 1/</a:t>
            </a:r>
            <a:r>
              <a:rPr lang="el-GR" i="1" dirty="0"/>
              <a:t>λ</a:t>
            </a:r>
          </a:p>
          <a:p>
            <a:pPr lvl="1"/>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 arrivals are Poisson distributed)</a:t>
            </a:r>
          </a:p>
        </p:txBody>
      </p:sp>
      <p:pic>
        <p:nvPicPr>
          <p:cNvPr id="6" name="Picture 5">
            <a:extLst>
              <a:ext uri="{FF2B5EF4-FFF2-40B4-BE49-F238E27FC236}">
                <a16:creationId xmlns:a16="http://schemas.microsoft.com/office/drawing/2014/main" id="{78AD7234-0EBB-F749-BD20-62A69F24081D}"/>
              </a:ext>
            </a:extLst>
          </p:cNvPr>
          <p:cNvPicPr>
            <a:picLocks noChangeAspect="1"/>
          </p:cNvPicPr>
          <p:nvPr/>
        </p:nvPicPr>
        <p:blipFill rotWithShape="1">
          <a:blip r:embed="rId3"/>
          <a:srcRect l="1" t="24468" r="-15893" b="7562"/>
          <a:stretch/>
        </p:blipFill>
        <p:spPr>
          <a:xfrm>
            <a:off x="1011268" y="2046164"/>
            <a:ext cx="766918" cy="4168802"/>
          </a:xfrm>
          <a:prstGeom prst="rect">
            <a:avLst/>
          </a:prstGeom>
        </p:spPr>
      </p:pic>
      <p:sp>
        <p:nvSpPr>
          <p:cNvPr id="7" name="Right Brace 6">
            <a:extLst>
              <a:ext uri="{FF2B5EF4-FFF2-40B4-BE49-F238E27FC236}">
                <a16:creationId xmlns:a16="http://schemas.microsoft.com/office/drawing/2014/main" id="{E927D786-3650-1B4E-91BE-3D7E0B4A0B4D}"/>
              </a:ext>
            </a:extLst>
          </p:cNvPr>
          <p:cNvSpPr/>
          <p:nvPr/>
        </p:nvSpPr>
        <p:spPr>
          <a:xfrm>
            <a:off x="1596204" y="4387074"/>
            <a:ext cx="81457" cy="2369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8" name="TextBox 7">
            <a:extLst>
              <a:ext uri="{FF2B5EF4-FFF2-40B4-BE49-F238E27FC236}">
                <a16:creationId xmlns:a16="http://schemas.microsoft.com/office/drawing/2014/main" id="{9C47386F-D3AA-164C-BBE3-6BC55FB25465}"/>
              </a:ext>
            </a:extLst>
          </p:cNvPr>
          <p:cNvSpPr txBox="1"/>
          <p:nvPr/>
        </p:nvSpPr>
        <p:spPr>
          <a:xfrm>
            <a:off x="1675218" y="4399173"/>
            <a:ext cx="1096775" cy="338554"/>
          </a:xfrm>
          <a:prstGeom prst="rect">
            <a:avLst/>
          </a:prstGeom>
          <a:noFill/>
        </p:spPr>
        <p:txBody>
          <a:bodyPr wrap="none" rtlCol="0">
            <a:spAutoFit/>
          </a:bodyPr>
          <a:lstStyle/>
          <a:p>
            <a:r>
              <a:rPr lang="en-US" sz="1600" dirty="0">
                <a:latin typeface="Univers LT 45 Light" panose="02000403030000020003" pitchFamily="2" charset="0"/>
                <a:ea typeface="CMU Sans Serif" panose="02000603000000000000" pitchFamily="2" charset="0"/>
                <a:cs typeface="CMU Sans Serif" panose="02000603000000000000" pitchFamily="2" charset="0"/>
              </a:rPr>
              <a:t>7 minutes</a:t>
            </a:r>
          </a:p>
        </p:txBody>
      </p:sp>
      <p:sp>
        <p:nvSpPr>
          <p:cNvPr id="9" name="Right Brace 8">
            <a:extLst>
              <a:ext uri="{FF2B5EF4-FFF2-40B4-BE49-F238E27FC236}">
                <a16:creationId xmlns:a16="http://schemas.microsoft.com/office/drawing/2014/main" id="{7E9F5F74-48EA-974B-8FE2-7CCCC442691B}"/>
              </a:ext>
            </a:extLst>
          </p:cNvPr>
          <p:cNvSpPr/>
          <p:nvPr/>
        </p:nvSpPr>
        <p:spPr>
          <a:xfrm>
            <a:off x="1598281" y="4152239"/>
            <a:ext cx="81457" cy="2369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0" name="TextBox 9">
            <a:extLst>
              <a:ext uri="{FF2B5EF4-FFF2-40B4-BE49-F238E27FC236}">
                <a16:creationId xmlns:a16="http://schemas.microsoft.com/office/drawing/2014/main" id="{4AE9A1D8-1214-1346-B002-B7228B0A5928}"/>
              </a:ext>
            </a:extLst>
          </p:cNvPr>
          <p:cNvSpPr txBox="1"/>
          <p:nvPr/>
        </p:nvSpPr>
        <p:spPr>
          <a:xfrm>
            <a:off x="1677295" y="4038499"/>
            <a:ext cx="1203406" cy="338554"/>
          </a:xfrm>
          <a:prstGeom prst="rect">
            <a:avLst/>
          </a:prstGeom>
          <a:noFill/>
        </p:spPr>
        <p:txBody>
          <a:bodyPr wrap="none" rtlCol="0">
            <a:spAutoFit/>
          </a:bodyPr>
          <a:lstStyle/>
          <a:p>
            <a:r>
              <a:rPr lang="en-US" sz="1600" dirty="0">
                <a:latin typeface="Univers LT 45 Light" panose="02000403030000020003" pitchFamily="2" charset="0"/>
                <a:ea typeface="CMU Sans Serif" panose="02000603000000000000" pitchFamily="2" charset="0"/>
                <a:cs typeface="CMU Sans Serif" panose="02000603000000000000" pitchFamily="2" charset="0"/>
              </a:rPr>
              <a:t>18 minutes</a:t>
            </a:r>
          </a:p>
        </p:txBody>
      </p:sp>
    </p:spTree>
    <p:extLst>
      <p:ext uri="{BB962C8B-B14F-4D97-AF65-F5344CB8AC3E}">
        <p14:creationId xmlns:p14="http://schemas.microsoft.com/office/powerpoint/2010/main" val="306320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3" cstate="print"/>
          <a:srcRect/>
          <a:stretch>
            <a:fillRect/>
          </a:stretch>
        </p:blipFill>
        <p:spPr bwMode="auto">
          <a:xfrm>
            <a:off x="533600" y="3793287"/>
            <a:ext cx="3169227" cy="2952750"/>
          </a:xfrm>
          <a:prstGeom prst="rect">
            <a:avLst/>
          </a:prstGeom>
          <a:noFill/>
          <a:ln w="9525">
            <a:noFill/>
            <a:miter lim="800000"/>
            <a:headEnd/>
            <a:tailEnd/>
          </a:ln>
        </p:spPr>
      </p:pic>
      <p:pic>
        <p:nvPicPr>
          <p:cNvPr id="20485" name="Picture 5"/>
          <p:cNvPicPr>
            <a:picLocks noChangeAspect="1" noChangeArrowheads="1"/>
          </p:cNvPicPr>
          <p:nvPr/>
        </p:nvPicPr>
        <p:blipFill>
          <a:blip r:embed="rId4" cstate="print"/>
          <a:srcRect/>
          <a:stretch>
            <a:fillRect/>
          </a:stretch>
        </p:blipFill>
        <p:spPr bwMode="auto">
          <a:xfrm>
            <a:off x="3852232" y="3798484"/>
            <a:ext cx="3177886" cy="2961409"/>
          </a:xfrm>
          <a:prstGeom prst="rect">
            <a:avLst/>
          </a:prstGeom>
          <a:noFill/>
          <a:ln w="9525">
            <a:noFill/>
            <a:miter lim="800000"/>
            <a:headEnd/>
            <a:tailEnd/>
          </a:ln>
        </p:spPr>
      </p:pic>
      <p:sp>
        <p:nvSpPr>
          <p:cNvPr id="4" name="Title 3">
            <a:extLst>
              <a:ext uri="{FF2B5EF4-FFF2-40B4-BE49-F238E27FC236}">
                <a16:creationId xmlns:a16="http://schemas.microsoft.com/office/drawing/2014/main" id="{73D7462B-ADBB-CA43-9913-5A5D65BAE9D4}"/>
              </a:ext>
            </a:extLst>
          </p:cNvPr>
          <p:cNvSpPr>
            <a:spLocks noGrp="1"/>
          </p:cNvSpPr>
          <p:nvPr>
            <p:ph type="title"/>
          </p:nvPr>
        </p:nvSpPr>
        <p:spPr/>
        <p:txBody>
          <a:bodyPr/>
          <a:lstStyle/>
          <a:p>
            <a:r>
              <a:rPr lang="en-US" b="1" dirty="0"/>
              <a:t>Relative/Absolute Variability</a:t>
            </a:r>
          </a:p>
        </p:txBody>
      </p:sp>
      <p:sp>
        <p:nvSpPr>
          <p:cNvPr id="6" name="Content Placeholder 5">
            <a:extLst>
              <a:ext uri="{FF2B5EF4-FFF2-40B4-BE49-F238E27FC236}">
                <a16:creationId xmlns:a16="http://schemas.microsoft.com/office/drawing/2014/main" id="{193413FF-6A65-CC4C-A8AA-C4B9D0CD2312}"/>
              </a:ext>
            </a:extLst>
          </p:cNvPr>
          <p:cNvSpPr>
            <a:spLocks noGrp="1"/>
          </p:cNvSpPr>
          <p:nvPr>
            <p:ph idx="1"/>
          </p:nvPr>
        </p:nvSpPr>
        <p:spPr/>
        <p:txBody>
          <a:bodyPr>
            <a:normAutofit/>
          </a:bodyPr>
          <a:lstStyle/>
          <a:p>
            <a:r>
              <a:rPr lang="en-US" sz="2000" dirty="0"/>
              <a:t>The standard deviation is an </a:t>
            </a:r>
            <a:r>
              <a:rPr lang="en-US" sz="2000" b="1" dirty="0"/>
              <a:t>absolute</a:t>
            </a:r>
            <a:r>
              <a:rPr lang="en-US" sz="2000" dirty="0"/>
              <a:t> measure of variability.</a:t>
            </a:r>
          </a:p>
          <a:p>
            <a:r>
              <a:rPr lang="en-US" sz="2000" dirty="0"/>
              <a:t>Two processes can have the same standard deviation but one can seem much more variable than the other:</a:t>
            </a:r>
          </a:p>
          <a:p>
            <a:pPr lvl="1"/>
            <a:r>
              <a:rPr lang="en-US" sz="2000" dirty="0"/>
              <a:t>Below are random samples from two processes that have the same standard deviation. The left one seems more variable.</a:t>
            </a:r>
          </a:p>
          <a:p>
            <a:endParaRPr lang="en-US" sz="2000" dirty="0"/>
          </a:p>
        </p:txBody>
      </p:sp>
      <p:sp>
        <p:nvSpPr>
          <p:cNvPr id="7" name="Slide Number Placeholder 3">
            <a:extLst>
              <a:ext uri="{FF2B5EF4-FFF2-40B4-BE49-F238E27FC236}">
                <a16:creationId xmlns:a16="http://schemas.microsoft.com/office/drawing/2014/main" id="{9D2A7E67-0D59-CC4A-8018-502F4A7ECBC3}"/>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21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D7462B-ADBB-CA43-9913-5A5D65BAE9D4}"/>
              </a:ext>
            </a:extLst>
          </p:cNvPr>
          <p:cNvSpPr>
            <a:spLocks noGrp="1"/>
          </p:cNvSpPr>
          <p:nvPr>
            <p:ph type="title"/>
          </p:nvPr>
        </p:nvSpPr>
        <p:spPr/>
        <p:txBody>
          <a:bodyPr/>
          <a:lstStyle/>
          <a:p>
            <a:r>
              <a:rPr lang="en-US" b="1" dirty="0"/>
              <a:t>Relative/Absolute Variability</a:t>
            </a:r>
          </a:p>
        </p:txBody>
      </p:sp>
      <p:sp>
        <p:nvSpPr>
          <p:cNvPr id="6" name="Content Placeholder 5">
            <a:extLst>
              <a:ext uri="{FF2B5EF4-FFF2-40B4-BE49-F238E27FC236}">
                <a16:creationId xmlns:a16="http://schemas.microsoft.com/office/drawing/2014/main" id="{193413FF-6A65-CC4C-A8AA-C4B9D0CD2312}"/>
              </a:ext>
            </a:extLst>
          </p:cNvPr>
          <p:cNvSpPr>
            <a:spLocks noGrp="1"/>
          </p:cNvSpPr>
          <p:nvPr>
            <p:ph idx="1"/>
          </p:nvPr>
        </p:nvSpPr>
        <p:spPr/>
        <p:txBody>
          <a:bodyPr>
            <a:normAutofit/>
          </a:bodyPr>
          <a:lstStyle/>
          <a:p>
            <a:r>
              <a:rPr lang="en-US" sz="2000" dirty="0"/>
              <a:t>The previous slide plotted the processes on two different axes. </a:t>
            </a:r>
          </a:p>
          <a:p>
            <a:r>
              <a:rPr lang="en-US" sz="2000" dirty="0"/>
              <a:t>Here, the two are plotted </a:t>
            </a:r>
            <a:r>
              <a:rPr lang="en-US" sz="2000" b="1" dirty="0"/>
              <a:t>relative</a:t>
            </a:r>
            <a:r>
              <a:rPr lang="en-US" sz="2000" dirty="0"/>
              <a:t> to their average/same axes.</a:t>
            </a:r>
          </a:p>
          <a:p>
            <a:r>
              <a:rPr lang="en-US" sz="2000" dirty="0"/>
              <a:t>Relative to their average, the the left is more variable </a:t>
            </a:r>
            <a:br>
              <a:rPr lang="en-US" sz="2000" dirty="0"/>
            </a:br>
            <a:r>
              <a:rPr lang="en-US" sz="2000" dirty="0"/>
              <a:t>(sometimes &gt; 400% above the average or &lt; 25% of the average)</a:t>
            </a:r>
          </a:p>
        </p:txBody>
      </p:sp>
      <p:pic>
        <p:nvPicPr>
          <p:cNvPr id="7" name="Picture 6">
            <a:extLst>
              <a:ext uri="{FF2B5EF4-FFF2-40B4-BE49-F238E27FC236}">
                <a16:creationId xmlns:a16="http://schemas.microsoft.com/office/drawing/2014/main" id="{48790DC4-4DB4-FF44-B7C2-4EC868A7B762}"/>
              </a:ext>
            </a:extLst>
          </p:cNvPr>
          <p:cNvPicPr>
            <a:picLocks noChangeAspect="1" noChangeArrowheads="1"/>
          </p:cNvPicPr>
          <p:nvPr/>
        </p:nvPicPr>
        <p:blipFill>
          <a:blip r:embed="rId3" cstate="print"/>
          <a:srcRect/>
          <a:stretch>
            <a:fillRect/>
          </a:stretch>
        </p:blipFill>
        <p:spPr bwMode="auto">
          <a:xfrm>
            <a:off x="487973" y="3745523"/>
            <a:ext cx="3177886" cy="2961409"/>
          </a:xfrm>
          <a:prstGeom prst="rect">
            <a:avLst/>
          </a:prstGeom>
          <a:noFill/>
          <a:ln w="9525">
            <a:noFill/>
            <a:miter lim="800000"/>
            <a:headEnd/>
            <a:tailEnd/>
          </a:ln>
        </p:spPr>
      </p:pic>
      <p:pic>
        <p:nvPicPr>
          <p:cNvPr id="8" name="Picture 7">
            <a:extLst>
              <a:ext uri="{FF2B5EF4-FFF2-40B4-BE49-F238E27FC236}">
                <a16:creationId xmlns:a16="http://schemas.microsoft.com/office/drawing/2014/main" id="{2AA4C342-0EC9-8B49-819E-6F2AC6FB6810}"/>
              </a:ext>
            </a:extLst>
          </p:cNvPr>
          <p:cNvPicPr>
            <a:picLocks noChangeAspect="1" noChangeArrowheads="1"/>
          </p:cNvPicPr>
          <p:nvPr/>
        </p:nvPicPr>
        <p:blipFill>
          <a:blip r:embed="rId4" cstate="print"/>
          <a:srcRect/>
          <a:stretch>
            <a:fillRect/>
          </a:stretch>
        </p:blipFill>
        <p:spPr bwMode="auto">
          <a:xfrm>
            <a:off x="3806536" y="3736864"/>
            <a:ext cx="3186545" cy="2970068"/>
          </a:xfrm>
          <a:prstGeom prst="rect">
            <a:avLst/>
          </a:prstGeom>
          <a:noFill/>
          <a:ln w="9525">
            <a:noFill/>
            <a:miter lim="800000"/>
            <a:headEnd/>
            <a:tailEnd/>
          </a:ln>
        </p:spPr>
      </p:pic>
      <p:sp>
        <p:nvSpPr>
          <p:cNvPr id="9" name="Slide Number Placeholder 3">
            <a:extLst>
              <a:ext uri="{FF2B5EF4-FFF2-40B4-BE49-F238E27FC236}">
                <a16:creationId xmlns:a16="http://schemas.microsoft.com/office/drawing/2014/main" id="{3191565D-F6FB-5A49-A964-9E0C09FA33EF}"/>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22</a:t>
            </a:fld>
            <a:endParaRPr lang="en-US" dirty="0"/>
          </a:p>
        </p:txBody>
      </p:sp>
    </p:spTree>
    <p:extLst>
      <p:ext uri="{BB962C8B-B14F-4D97-AF65-F5344CB8AC3E}">
        <p14:creationId xmlns:p14="http://schemas.microsoft.com/office/powerpoint/2010/main" val="48271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a:extLst>
              <a:ext uri="{FF2B5EF4-FFF2-40B4-BE49-F238E27FC236}">
                <a16:creationId xmlns:a16="http://schemas.microsoft.com/office/drawing/2014/main" id="{B71F2B4C-78BE-D941-9D71-EA6BC78E82EB}"/>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23</a:t>
            </a:fld>
            <a:endParaRPr lang="en-US" dirty="0"/>
          </a:p>
        </p:txBody>
      </p:sp>
      <p:sp>
        <p:nvSpPr>
          <p:cNvPr id="4" name="Title 3">
            <a:extLst>
              <a:ext uri="{FF2B5EF4-FFF2-40B4-BE49-F238E27FC236}">
                <a16:creationId xmlns:a16="http://schemas.microsoft.com/office/drawing/2014/main" id="{73D7462B-ADBB-CA43-9913-5A5D65BAE9D4}"/>
              </a:ext>
            </a:extLst>
          </p:cNvPr>
          <p:cNvSpPr>
            <a:spLocks noGrp="1"/>
          </p:cNvSpPr>
          <p:nvPr>
            <p:ph type="title"/>
          </p:nvPr>
        </p:nvSpPr>
        <p:spPr/>
        <p:txBody>
          <a:bodyPr/>
          <a:lstStyle/>
          <a:p>
            <a:r>
              <a:rPr lang="en-US" b="1" dirty="0"/>
              <a:t>Coefficients of Variation</a:t>
            </a:r>
          </a:p>
        </p:txBody>
      </p:sp>
      <p:sp>
        <p:nvSpPr>
          <p:cNvPr id="6" name="Content Placeholder 5">
            <a:extLst>
              <a:ext uri="{FF2B5EF4-FFF2-40B4-BE49-F238E27FC236}">
                <a16:creationId xmlns:a16="http://schemas.microsoft.com/office/drawing/2014/main" id="{193413FF-6A65-CC4C-A8AA-C4B9D0CD2312}"/>
              </a:ext>
            </a:extLst>
          </p:cNvPr>
          <p:cNvSpPr>
            <a:spLocks noGrp="1"/>
          </p:cNvSpPr>
          <p:nvPr>
            <p:ph idx="1"/>
          </p:nvPr>
        </p:nvSpPr>
        <p:spPr/>
        <p:txBody>
          <a:bodyPr>
            <a:normAutofit/>
          </a:bodyPr>
          <a:lstStyle/>
          <a:p>
            <a:r>
              <a:rPr lang="en-US" sz="2000" dirty="0"/>
              <a:t>The coefficient of variation (CV) is a measure of the relative variability of a process – it is the SD divided by the average.</a:t>
            </a:r>
          </a:p>
          <a:p>
            <a:r>
              <a:rPr lang="en-US" sz="2000" dirty="0"/>
              <a:t>The coefficient of variation of the arrival process:</a:t>
            </a:r>
          </a:p>
        </p:txBody>
      </p:sp>
      <p:graphicFrame>
        <p:nvGraphicFramePr>
          <p:cNvPr id="9" name="Object 4">
            <a:extLst>
              <a:ext uri="{FF2B5EF4-FFF2-40B4-BE49-F238E27FC236}">
                <a16:creationId xmlns:a16="http://schemas.microsoft.com/office/drawing/2014/main" id="{7A678A44-133A-3C46-9503-0C0FD7599F11}"/>
              </a:ext>
            </a:extLst>
          </p:cNvPr>
          <p:cNvGraphicFramePr>
            <a:graphicFrameLocks noChangeAspect="1"/>
          </p:cNvGraphicFramePr>
          <p:nvPr>
            <p:extLst>
              <p:ext uri="{D42A27DB-BD31-4B8C-83A1-F6EECF244321}">
                <p14:modId xmlns:p14="http://schemas.microsoft.com/office/powerpoint/2010/main" val="4157060026"/>
              </p:ext>
            </p:extLst>
          </p:nvPr>
        </p:nvGraphicFramePr>
        <p:xfrm>
          <a:off x="2448567" y="3021013"/>
          <a:ext cx="3776387" cy="551419"/>
        </p:xfrm>
        <a:graphic>
          <a:graphicData uri="http://schemas.openxmlformats.org/presentationml/2006/ole">
            <mc:AlternateContent xmlns:mc="http://schemas.openxmlformats.org/markup-compatibility/2006">
              <mc:Choice xmlns:v="urn:schemas-microsoft-com:vml" Requires="v">
                <p:oleObj spid="_x0000_s23327" name="Equation" r:id="rId4" imgW="2869920" imgH="419040" progId="Equation.3">
                  <p:embed/>
                </p:oleObj>
              </mc:Choice>
              <mc:Fallback>
                <p:oleObj name="Equation" r:id="rId4" imgW="2869920" imgH="419040" progId="Equation.3">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8567" y="3021013"/>
                        <a:ext cx="3776387" cy="55141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0" name="Picture 10">
            <a:extLst>
              <a:ext uri="{FF2B5EF4-FFF2-40B4-BE49-F238E27FC236}">
                <a16:creationId xmlns:a16="http://schemas.microsoft.com/office/drawing/2014/main" id="{249637F0-1D1A-B34B-83C7-85516FA30D49}"/>
              </a:ext>
            </a:extLst>
          </p:cNvPr>
          <p:cNvPicPr>
            <a:picLocks noChangeAspect="1" noChangeArrowheads="1"/>
          </p:cNvPicPr>
          <p:nvPr/>
        </p:nvPicPr>
        <p:blipFill>
          <a:blip r:embed="rId6" cstate="print"/>
          <a:srcRect/>
          <a:stretch>
            <a:fillRect/>
          </a:stretch>
        </p:blipFill>
        <p:spPr bwMode="auto">
          <a:xfrm>
            <a:off x="228600" y="3702050"/>
            <a:ext cx="3276600" cy="3052763"/>
          </a:xfrm>
          <a:prstGeom prst="rect">
            <a:avLst/>
          </a:prstGeom>
          <a:noFill/>
          <a:ln w="9525">
            <a:noFill/>
            <a:miter lim="800000"/>
            <a:headEnd/>
            <a:tailEnd/>
          </a:ln>
        </p:spPr>
      </p:pic>
      <p:pic>
        <p:nvPicPr>
          <p:cNvPr id="11" name="Picture 11">
            <a:extLst>
              <a:ext uri="{FF2B5EF4-FFF2-40B4-BE49-F238E27FC236}">
                <a16:creationId xmlns:a16="http://schemas.microsoft.com/office/drawing/2014/main" id="{8F89F249-E39E-5D4A-8CEC-A72C94C88468}"/>
              </a:ext>
            </a:extLst>
          </p:cNvPr>
          <p:cNvPicPr>
            <a:picLocks noChangeAspect="1" noChangeArrowheads="1"/>
          </p:cNvPicPr>
          <p:nvPr/>
        </p:nvPicPr>
        <p:blipFill>
          <a:blip r:embed="rId7" cstate="print"/>
          <a:srcRect/>
          <a:stretch>
            <a:fillRect/>
          </a:stretch>
        </p:blipFill>
        <p:spPr bwMode="auto">
          <a:xfrm>
            <a:off x="5715000" y="3733800"/>
            <a:ext cx="3352800" cy="3124200"/>
          </a:xfrm>
          <a:prstGeom prst="rect">
            <a:avLst/>
          </a:prstGeom>
          <a:noFill/>
          <a:ln w="9525">
            <a:noFill/>
            <a:miter lim="800000"/>
            <a:headEnd/>
            <a:tailEnd/>
          </a:ln>
        </p:spPr>
      </p:pic>
      <p:sp>
        <p:nvSpPr>
          <p:cNvPr id="12" name="Text Box 12">
            <a:extLst>
              <a:ext uri="{FF2B5EF4-FFF2-40B4-BE49-F238E27FC236}">
                <a16:creationId xmlns:a16="http://schemas.microsoft.com/office/drawing/2014/main" id="{5BD0BC59-7CD9-1A4D-B77C-B86ADA6BF5A7}"/>
              </a:ext>
            </a:extLst>
          </p:cNvPr>
          <p:cNvSpPr txBox="1">
            <a:spLocks noChangeArrowheads="1"/>
          </p:cNvSpPr>
          <p:nvPr/>
        </p:nvSpPr>
        <p:spPr bwMode="auto">
          <a:xfrm>
            <a:off x="3810000" y="4006850"/>
            <a:ext cx="1752600" cy="336550"/>
          </a:xfrm>
          <a:prstGeom prst="rect">
            <a:avLst/>
          </a:prstGeom>
          <a:noFill/>
          <a:ln w="9525">
            <a:noFill/>
            <a:miter lim="800000"/>
            <a:headEnd/>
            <a:tailEnd/>
          </a:ln>
        </p:spPr>
        <p:txBody>
          <a:bodyPr>
            <a:spAutoFit/>
          </a:bodyPr>
          <a:lstStyle/>
          <a:p>
            <a:pPr>
              <a:spcBef>
                <a:spcPct val="50000"/>
              </a:spcBef>
            </a:pPr>
            <a:r>
              <a:rPr lang="en-US" sz="1600" i="1" dirty="0">
                <a:latin typeface="Univers LT 45 Light" panose="02000403030000020003" pitchFamily="2" charset="0"/>
              </a:rPr>
              <a:t>CV</a:t>
            </a:r>
            <a:r>
              <a:rPr lang="en-US" sz="1600" i="1" baseline="-25000" dirty="0">
                <a:latin typeface="Univers LT 45 Light" panose="02000403030000020003" pitchFamily="2" charset="0"/>
              </a:rPr>
              <a:t>a</a:t>
            </a:r>
            <a:r>
              <a:rPr lang="en-US" sz="1600" dirty="0">
                <a:latin typeface="Univers LT 45 Light" panose="02000403030000020003" pitchFamily="2" charset="0"/>
              </a:rPr>
              <a:t> = 10 /10 = 1</a:t>
            </a:r>
          </a:p>
        </p:txBody>
      </p:sp>
      <p:sp>
        <p:nvSpPr>
          <p:cNvPr id="13" name="Line 13">
            <a:extLst>
              <a:ext uri="{FF2B5EF4-FFF2-40B4-BE49-F238E27FC236}">
                <a16:creationId xmlns:a16="http://schemas.microsoft.com/office/drawing/2014/main" id="{D99EB1E7-FD46-7B4E-B230-8E96705A180E}"/>
              </a:ext>
            </a:extLst>
          </p:cNvPr>
          <p:cNvSpPr>
            <a:spLocks noChangeShapeType="1"/>
          </p:cNvSpPr>
          <p:nvPr/>
        </p:nvSpPr>
        <p:spPr bwMode="auto">
          <a:xfrm flipH="1">
            <a:off x="3505200" y="4159250"/>
            <a:ext cx="304800" cy="0"/>
          </a:xfrm>
          <a:prstGeom prst="line">
            <a:avLst/>
          </a:prstGeom>
          <a:noFill/>
          <a:ln w="9525">
            <a:solidFill>
              <a:schemeClr val="tx1"/>
            </a:solidFill>
            <a:round/>
            <a:headEnd/>
            <a:tailEnd type="triangle" w="med" len="med"/>
          </a:ln>
        </p:spPr>
        <p:txBody>
          <a:bodyPr/>
          <a:lstStyle/>
          <a:p>
            <a:endParaRPr lang="en-US">
              <a:latin typeface="Univers LT 45 Light" panose="02000403030000020003" pitchFamily="2" charset="0"/>
            </a:endParaRPr>
          </a:p>
        </p:txBody>
      </p:sp>
      <p:sp>
        <p:nvSpPr>
          <p:cNvPr id="14" name="Text Box 14">
            <a:extLst>
              <a:ext uri="{FF2B5EF4-FFF2-40B4-BE49-F238E27FC236}">
                <a16:creationId xmlns:a16="http://schemas.microsoft.com/office/drawing/2014/main" id="{F864D361-D9E4-2549-AC2C-7F6C720F7D30}"/>
              </a:ext>
            </a:extLst>
          </p:cNvPr>
          <p:cNvSpPr txBox="1">
            <a:spLocks noChangeArrowheads="1"/>
          </p:cNvSpPr>
          <p:nvPr/>
        </p:nvSpPr>
        <p:spPr bwMode="auto">
          <a:xfrm>
            <a:off x="3810000" y="5501828"/>
            <a:ext cx="2520462" cy="338554"/>
          </a:xfrm>
          <a:prstGeom prst="rect">
            <a:avLst/>
          </a:prstGeom>
          <a:noFill/>
          <a:ln w="9525">
            <a:noFill/>
            <a:miter lim="800000"/>
            <a:headEnd/>
            <a:tailEnd/>
          </a:ln>
        </p:spPr>
        <p:txBody>
          <a:bodyPr wrap="square">
            <a:spAutoFit/>
          </a:bodyPr>
          <a:lstStyle/>
          <a:p>
            <a:pPr>
              <a:spcBef>
                <a:spcPct val="50000"/>
              </a:spcBef>
            </a:pPr>
            <a:r>
              <a:rPr lang="en-US" sz="1600" i="1" dirty="0">
                <a:latin typeface="Univers LT 45 Light" panose="02000403030000020003" pitchFamily="2" charset="0"/>
              </a:rPr>
              <a:t>CV</a:t>
            </a:r>
            <a:r>
              <a:rPr lang="en-US" sz="1600" i="1" baseline="-25000" dirty="0">
                <a:latin typeface="Univers LT 45 Light" panose="02000403030000020003" pitchFamily="2" charset="0"/>
              </a:rPr>
              <a:t>a</a:t>
            </a:r>
            <a:r>
              <a:rPr lang="en-US" sz="1600" dirty="0">
                <a:latin typeface="Univers LT 45 Light" panose="02000403030000020003" pitchFamily="2" charset="0"/>
              </a:rPr>
              <a:t> = 10 /100 = 0.1</a:t>
            </a:r>
          </a:p>
        </p:txBody>
      </p:sp>
      <p:sp>
        <p:nvSpPr>
          <p:cNvPr id="15" name="Line 15">
            <a:extLst>
              <a:ext uri="{FF2B5EF4-FFF2-40B4-BE49-F238E27FC236}">
                <a16:creationId xmlns:a16="http://schemas.microsoft.com/office/drawing/2014/main" id="{3FF9CDA9-0ACF-0F4D-9060-0CE99D34A28C}"/>
              </a:ext>
            </a:extLst>
          </p:cNvPr>
          <p:cNvSpPr>
            <a:spLocks noChangeShapeType="1"/>
          </p:cNvSpPr>
          <p:nvPr/>
        </p:nvSpPr>
        <p:spPr bwMode="auto">
          <a:xfrm>
            <a:off x="5257800" y="5835650"/>
            <a:ext cx="457200" cy="0"/>
          </a:xfrm>
          <a:prstGeom prst="line">
            <a:avLst/>
          </a:prstGeom>
          <a:noFill/>
          <a:ln w="9525">
            <a:solidFill>
              <a:schemeClr val="tx1"/>
            </a:solidFill>
            <a:round/>
            <a:headEnd/>
            <a:tailEnd type="triangle" w="med" len="med"/>
          </a:ln>
        </p:spPr>
        <p:txBody>
          <a:bodyPr/>
          <a:lstStyle/>
          <a:p>
            <a:endParaRPr lang="en-US">
              <a:latin typeface="Univers LT 45 Light" panose="02000403030000020003" pitchFamily="2" charset="0"/>
            </a:endParaRPr>
          </a:p>
        </p:txBody>
      </p:sp>
    </p:spTree>
    <p:extLst>
      <p:ext uri="{BB962C8B-B14F-4D97-AF65-F5344CB8AC3E}">
        <p14:creationId xmlns:p14="http://schemas.microsoft.com/office/powerpoint/2010/main" val="282125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D7462B-ADBB-CA43-9913-5A5D65BAE9D4}"/>
              </a:ext>
            </a:extLst>
          </p:cNvPr>
          <p:cNvSpPr>
            <a:spLocks noGrp="1"/>
          </p:cNvSpPr>
          <p:nvPr>
            <p:ph type="title"/>
          </p:nvPr>
        </p:nvSpPr>
        <p:spPr/>
        <p:txBody>
          <a:bodyPr/>
          <a:lstStyle/>
          <a:p>
            <a:r>
              <a:rPr lang="en-US" b="1" dirty="0"/>
              <a:t>Variability </a:t>
            </a:r>
            <a:r>
              <a:rPr lang="en-US" dirty="0"/>
              <a:t>in Processing Time</a:t>
            </a:r>
            <a:endParaRPr lang="en-US" b="1" dirty="0"/>
          </a:p>
        </p:txBody>
      </p:sp>
      <p:sp>
        <p:nvSpPr>
          <p:cNvPr id="16" name="Text Box 3">
            <a:extLst>
              <a:ext uri="{FF2B5EF4-FFF2-40B4-BE49-F238E27FC236}">
                <a16:creationId xmlns:a16="http://schemas.microsoft.com/office/drawing/2014/main" id="{867646B9-7504-4243-8AF6-6359DA1DB68A}"/>
              </a:ext>
            </a:extLst>
          </p:cNvPr>
          <p:cNvSpPr txBox="1">
            <a:spLocks noChangeArrowheads="1"/>
          </p:cNvSpPr>
          <p:nvPr/>
        </p:nvSpPr>
        <p:spPr bwMode="auto">
          <a:xfrm>
            <a:off x="4457762" y="1861442"/>
            <a:ext cx="4473295" cy="4216539"/>
          </a:xfrm>
          <a:prstGeom prst="rect">
            <a:avLst/>
          </a:prstGeom>
          <a:noFill/>
          <a:ln w="9525">
            <a:noFill/>
            <a:miter lim="800000"/>
            <a:headEnd/>
            <a:tailEnd/>
          </a:ln>
        </p:spPr>
        <p:txBody>
          <a:bodyPr wrap="square">
            <a:spAutoFit/>
          </a:bodyPr>
          <a:lstStyle/>
          <a:p>
            <a:pPr eaLnBrk="0" hangingPunct="0"/>
            <a:r>
              <a:rPr lang="en-US" b="1"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Processing time: </a:t>
            </a: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The time to process one flow unit or request (often times also called service time)</a:t>
            </a:r>
          </a:p>
          <a:p>
            <a:pPr eaLnBrk="0" hangingPunct="0"/>
            <a:endParaRPr lang="en-US" sz="1200"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pPr eaLnBrk="0" hangingPunct="0"/>
            <a:r>
              <a:rPr lang="en-US" b="1"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p</a:t>
            </a: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 average processing time </a:t>
            </a:r>
            <a:b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b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(each p is a random variable)</a:t>
            </a:r>
          </a:p>
          <a:p>
            <a:pPr eaLnBrk="0" hangingPunct="0"/>
            <a:endParaRPr lang="en-US" sz="1200"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pPr eaLnBrk="0" hangingPunct="0"/>
            <a:r>
              <a:rPr lang="en-US" b="1"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Coefficient of variation: </a:t>
            </a: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The ratio between the SD and the mean processing time (zero if deterministic)</a:t>
            </a:r>
          </a:p>
          <a:p>
            <a:pPr eaLnBrk="0" hangingPunct="0"/>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	CV</a:t>
            </a:r>
            <a:r>
              <a:rPr lang="en-US" baseline="-25000"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p</a:t>
            </a: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 =    </a:t>
            </a:r>
            <a:r>
              <a:rPr lang="en-US" sz="2000"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		</a:t>
            </a:r>
          </a:p>
          <a:p>
            <a:pPr eaLnBrk="0" hangingPunct="0"/>
            <a:endParaRPr lang="en-US" sz="2000"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pPr eaLnBrk="0" hangingPunct="0"/>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Common distributions: </a:t>
            </a:r>
            <a:b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b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   Exponential (CV=1), Beta, LogNormal</a:t>
            </a:r>
            <a:r>
              <a:rPr lang="en-US" sz="2000"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		</a:t>
            </a:r>
          </a:p>
        </p:txBody>
      </p:sp>
      <p:grpSp>
        <p:nvGrpSpPr>
          <p:cNvPr id="17" name="Group 39">
            <a:extLst>
              <a:ext uri="{FF2B5EF4-FFF2-40B4-BE49-F238E27FC236}">
                <a16:creationId xmlns:a16="http://schemas.microsoft.com/office/drawing/2014/main" id="{14EEAA31-5E40-7C41-9E85-CC69C507E919}"/>
              </a:ext>
            </a:extLst>
          </p:cNvPr>
          <p:cNvGrpSpPr/>
          <p:nvPr/>
        </p:nvGrpSpPr>
        <p:grpSpPr>
          <a:xfrm>
            <a:off x="6218984" y="4468790"/>
            <a:ext cx="2232115" cy="563607"/>
            <a:chOff x="1457325" y="4676775"/>
            <a:chExt cx="2976153" cy="550026"/>
          </a:xfrm>
        </p:grpSpPr>
        <p:sp>
          <p:nvSpPr>
            <p:cNvPr id="18" name="TextBox 17">
              <a:extLst>
                <a:ext uri="{FF2B5EF4-FFF2-40B4-BE49-F238E27FC236}">
                  <a16:creationId xmlns:a16="http://schemas.microsoft.com/office/drawing/2014/main" id="{584FB611-5707-8845-941E-99BB2A62C28C}"/>
                </a:ext>
              </a:extLst>
            </p:cNvPr>
            <p:cNvSpPr txBox="1"/>
            <p:nvPr/>
          </p:nvSpPr>
          <p:spPr>
            <a:xfrm>
              <a:off x="1504950" y="4676775"/>
              <a:ext cx="2819234" cy="292851"/>
            </a:xfrm>
            <a:prstGeom prst="rect">
              <a:avLst/>
            </a:prstGeom>
            <a:noFill/>
          </p:spPr>
          <p:txBody>
            <a:bodyPr wrap="none" rtlCol="0">
              <a:spAutoFit/>
            </a:bodyPr>
            <a:lstStyle/>
            <a:p>
              <a:r>
                <a:rPr lang="en-US" sz="1350"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St-Dev(processing times)</a:t>
              </a:r>
            </a:p>
          </p:txBody>
        </p:sp>
        <p:sp>
          <p:nvSpPr>
            <p:cNvPr id="19" name="TextBox 18">
              <a:extLst>
                <a:ext uri="{FF2B5EF4-FFF2-40B4-BE49-F238E27FC236}">
                  <a16:creationId xmlns:a16="http://schemas.microsoft.com/office/drawing/2014/main" id="{FF293955-F24C-104C-BF0C-B3581670728D}"/>
                </a:ext>
              </a:extLst>
            </p:cNvPr>
            <p:cNvSpPr txBox="1"/>
            <p:nvPr/>
          </p:nvSpPr>
          <p:spPr>
            <a:xfrm>
              <a:off x="1457325" y="4933950"/>
              <a:ext cx="2960385" cy="292851"/>
            </a:xfrm>
            <a:prstGeom prst="rect">
              <a:avLst/>
            </a:prstGeom>
            <a:noFill/>
          </p:spPr>
          <p:txBody>
            <a:bodyPr wrap="none" rtlCol="0">
              <a:spAutoFit/>
            </a:bodyPr>
            <a:lstStyle/>
            <a:p>
              <a:r>
                <a:rPr lang="en-US" sz="1350"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Average(processing times)</a:t>
              </a:r>
            </a:p>
          </p:txBody>
        </p:sp>
        <p:sp>
          <p:nvSpPr>
            <p:cNvPr id="20" name="Line 9">
              <a:extLst>
                <a:ext uri="{FF2B5EF4-FFF2-40B4-BE49-F238E27FC236}">
                  <a16:creationId xmlns:a16="http://schemas.microsoft.com/office/drawing/2014/main" id="{5B745805-199B-524B-B21F-C316AA537DE4}"/>
                </a:ext>
              </a:extLst>
            </p:cNvPr>
            <p:cNvSpPr>
              <a:spLocks noChangeShapeType="1"/>
            </p:cNvSpPr>
            <p:nvPr/>
          </p:nvSpPr>
          <p:spPr bwMode="auto">
            <a:xfrm>
              <a:off x="1483014" y="4956175"/>
              <a:ext cx="2950464" cy="0"/>
            </a:xfrm>
            <a:prstGeom prst="line">
              <a:avLst/>
            </a:prstGeom>
            <a:noFill/>
            <a:ln w="9525">
              <a:solidFill>
                <a:schemeClr val="tx1"/>
              </a:solidFill>
              <a:round/>
              <a:headEnd/>
              <a:tailEnd type="none" w="med" len="med"/>
            </a:ln>
          </p:spPr>
          <p:txBody>
            <a:bodyPr wrap="none" anchor="ctr"/>
            <a:lstStyle/>
            <a:p>
              <a:endParaRPr lang="en-US" sz="135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endParaRPr>
            </a:p>
          </p:txBody>
        </p:sp>
      </p:grpSp>
      <p:sp>
        <p:nvSpPr>
          <p:cNvPr id="21" name="Rectangle 14">
            <a:extLst>
              <a:ext uri="{FF2B5EF4-FFF2-40B4-BE49-F238E27FC236}">
                <a16:creationId xmlns:a16="http://schemas.microsoft.com/office/drawing/2014/main" id="{EF549254-FD15-FB4C-A4F5-E516E59D959E}"/>
              </a:ext>
            </a:extLst>
          </p:cNvPr>
          <p:cNvSpPr>
            <a:spLocks noChangeAspect="1" noChangeArrowheads="1"/>
          </p:cNvSpPr>
          <p:nvPr/>
        </p:nvSpPr>
        <p:spPr bwMode="auto">
          <a:xfrm rot="2700000">
            <a:off x="3805328" y="4974659"/>
            <a:ext cx="391261"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1000</a:t>
            </a:r>
          </a:p>
        </p:txBody>
      </p:sp>
      <p:sp>
        <p:nvSpPr>
          <p:cNvPr id="22" name="Rectangle 15">
            <a:extLst>
              <a:ext uri="{FF2B5EF4-FFF2-40B4-BE49-F238E27FC236}">
                <a16:creationId xmlns:a16="http://schemas.microsoft.com/office/drawing/2014/main" id="{DBA72C06-C899-5948-9B74-32F5A7E94C66}"/>
              </a:ext>
            </a:extLst>
          </p:cNvPr>
          <p:cNvSpPr>
            <a:spLocks noChangeAspect="1" noChangeArrowheads="1"/>
          </p:cNvSpPr>
          <p:nvPr/>
        </p:nvSpPr>
        <p:spPr bwMode="auto">
          <a:xfrm rot="2700000">
            <a:off x="3532584" y="4939735"/>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900</a:t>
            </a:r>
          </a:p>
        </p:txBody>
      </p:sp>
      <p:sp>
        <p:nvSpPr>
          <p:cNvPr id="23" name="Rectangle 16">
            <a:extLst>
              <a:ext uri="{FF2B5EF4-FFF2-40B4-BE49-F238E27FC236}">
                <a16:creationId xmlns:a16="http://schemas.microsoft.com/office/drawing/2014/main" id="{E3478D17-0787-7A40-A0D4-7A05695AC982}"/>
              </a:ext>
            </a:extLst>
          </p:cNvPr>
          <p:cNvSpPr>
            <a:spLocks noChangeAspect="1" noChangeArrowheads="1"/>
          </p:cNvSpPr>
          <p:nvPr/>
        </p:nvSpPr>
        <p:spPr bwMode="auto">
          <a:xfrm rot="2700000">
            <a:off x="3246834" y="4939735"/>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800</a:t>
            </a:r>
          </a:p>
        </p:txBody>
      </p:sp>
      <p:sp>
        <p:nvSpPr>
          <p:cNvPr id="24" name="Rectangle 17">
            <a:extLst>
              <a:ext uri="{FF2B5EF4-FFF2-40B4-BE49-F238E27FC236}">
                <a16:creationId xmlns:a16="http://schemas.microsoft.com/office/drawing/2014/main" id="{CC93BA22-EB3F-5E44-A1ED-0D1FE55E09F2}"/>
              </a:ext>
            </a:extLst>
          </p:cNvPr>
          <p:cNvSpPr>
            <a:spLocks noChangeAspect="1" noChangeArrowheads="1"/>
          </p:cNvSpPr>
          <p:nvPr/>
        </p:nvSpPr>
        <p:spPr bwMode="auto">
          <a:xfrm rot="2700000">
            <a:off x="2954734" y="4939735"/>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700</a:t>
            </a:r>
          </a:p>
        </p:txBody>
      </p:sp>
      <p:sp>
        <p:nvSpPr>
          <p:cNvPr id="25" name="Rectangle 18">
            <a:extLst>
              <a:ext uri="{FF2B5EF4-FFF2-40B4-BE49-F238E27FC236}">
                <a16:creationId xmlns:a16="http://schemas.microsoft.com/office/drawing/2014/main" id="{8D7ADE0F-0999-1E45-8C71-DABAAA2958F8}"/>
              </a:ext>
            </a:extLst>
          </p:cNvPr>
          <p:cNvSpPr>
            <a:spLocks noChangeAspect="1" noChangeArrowheads="1"/>
          </p:cNvSpPr>
          <p:nvPr/>
        </p:nvSpPr>
        <p:spPr bwMode="auto">
          <a:xfrm rot="2700000">
            <a:off x="2673747" y="4941322"/>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600</a:t>
            </a:r>
          </a:p>
        </p:txBody>
      </p:sp>
      <p:sp>
        <p:nvSpPr>
          <p:cNvPr id="26" name="Rectangle 19">
            <a:extLst>
              <a:ext uri="{FF2B5EF4-FFF2-40B4-BE49-F238E27FC236}">
                <a16:creationId xmlns:a16="http://schemas.microsoft.com/office/drawing/2014/main" id="{96C7B578-950C-674D-8F42-96038E980057}"/>
              </a:ext>
            </a:extLst>
          </p:cNvPr>
          <p:cNvSpPr>
            <a:spLocks noChangeAspect="1" noChangeArrowheads="1"/>
          </p:cNvSpPr>
          <p:nvPr/>
        </p:nvSpPr>
        <p:spPr bwMode="auto">
          <a:xfrm rot="2700000">
            <a:off x="2380059" y="4939735"/>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500</a:t>
            </a:r>
          </a:p>
        </p:txBody>
      </p:sp>
      <p:sp>
        <p:nvSpPr>
          <p:cNvPr id="27" name="Rectangle 20">
            <a:extLst>
              <a:ext uri="{FF2B5EF4-FFF2-40B4-BE49-F238E27FC236}">
                <a16:creationId xmlns:a16="http://schemas.microsoft.com/office/drawing/2014/main" id="{DF939F31-DA59-F04B-B9AD-8FB599D72397}"/>
              </a:ext>
            </a:extLst>
          </p:cNvPr>
          <p:cNvSpPr>
            <a:spLocks noChangeAspect="1" noChangeArrowheads="1"/>
          </p:cNvSpPr>
          <p:nvPr/>
        </p:nvSpPr>
        <p:spPr bwMode="auto">
          <a:xfrm rot="2700000">
            <a:off x="2100659" y="4939735"/>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400</a:t>
            </a:r>
          </a:p>
        </p:txBody>
      </p:sp>
      <p:sp>
        <p:nvSpPr>
          <p:cNvPr id="28" name="Rectangle 21">
            <a:extLst>
              <a:ext uri="{FF2B5EF4-FFF2-40B4-BE49-F238E27FC236}">
                <a16:creationId xmlns:a16="http://schemas.microsoft.com/office/drawing/2014/main" id="{127B5F83-C106-B24C-AC27-4767B6E590B0}"/>
              </a:ext>
            </a:extLst>
          </p:cNvPr>
          <p:cNvSpPr>
            <a:spLocks noChangeAspect="1" noChangeArrowheads="1"/>
          </p:cNvSpPr>
          <p:nvPr/>
        </p:nvSpPr>
        <p:spPr bwMode="auto">
          <a:xfrm rot="2700000">
            <a:off x="1803797" y="4939735"/>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300</a:t>
            </a:r>
          </a:p>
        </p:txBody>
      </p:sp>
      <p:sp>
        <p:nvSpPr>
          <p:cNvPr id="29" name="Rectangle 22">
            <a:extLst>
              <a:ext uri="{FF2B5EF4-FFF2-40B4-BE49-F238E27FC236}">
                <a16:creationId xmlns:a16="http://schemas.microsoft.com/office/drawing/2014/main" id="{698CE0CC-5895-FE48-9A17-2C65BF12CFCD}"/>
              </a:ext>
            </a:extLst>
          </p:cNvPr>
          <p:cNvSpPr>
            <a:spLocks noChangeAspect="1" noChangeArrowheads="1"/>
          </p:cNvSpPr>
          <p:nvPr/>
        </p:nvSpPr>
        <p:spPr bwMode="auto">
          <a:xfrm rot="2700000">
            <a:off x="1521222" y="4939735"/>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200</a:t>
            </a:r>
          </a:p>
        </p:txBody>
      </p:sp>
      <p:sp>
        <p:nvSpPr>
          <p:cNvPr id="30" name="Rectangle 23">
            <a:extLst>
              <a:ext uri="{FF2B5EF4-FFF2-40B4-BE49-F238E27FC236}">
                <a16:creationId xmlns:a16="http://schemas.microsoft.com/office/drawing/2014/main" id="{069464FB-3B1B-4A48-BB90-ED7046223E26}"/>
              </a:ext>
            </a:extLst>
          </p:cNvPr>
          <p:cNvSpPr>
            <a:spLocks noChangeAspect="1" noChangeArrowheads="1"/>
          </p:cNvSpPr>
          <p:nvPr/>
        </p:nvSpPr>
        <p:spPr bwMode="auto">
          <a:xfrm rot="2700000">
            <a:off x="1237441" y="4941322"/>
            <a:ext cx="288284"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100</a:t>
            </a:r>
          </a:p>
        </p:txBody>
      </p:sp>
      <p:sp>
        <p:nvSpPr>
          <p:cNvPr id="31" name="Rectangle 24">
            <a:extLst>
              <a:ext uri="{FF2B5EF4-FFF2-40B4-BE49-F238E27FC236}">
                <a16:creationId xmlns:a16="http://schemas.microsoft.com/office/drawing/2014/main" id="{03A62122-E04D-1C4F-816D-D9DD29912DBE}"/>
              </a:ext>
            </a:extLst>
          </p:cNvPr>
          <p:cNvSpPr>
            <a:spLocks noChangeAspect="1" noChangeArrowheads="1"/>
          </p:cNvSpPr>
          <p:nvPr/>
        </p:nvSpPr>
        <p:spPr bwMode="auto">
          <a:xfrm rot="2700000">
            <a:off x="985816" y="4873060"/>
            <a:ext cx="99386"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0</a:t>
            </a:r>
          </a:p>
        </p:txBody>
      </p:sp>
      <p:sp>
        <p:nvSpPr>
          <p:cNvPr id="32" name="Rectangle 25">
            <a:extLst>
              <a:ext uri="{FF2B5EF4-FFF2-40B4-BE49-F238E27FC236}">
                <a16:creationId xmlns:a16="http://schemas.microsoft.com/office/drawing/2014/main" id="{376453A7-21EC-3D4C-A47F-F40C53BE9D25}"/>
              </a:ext>
            </a:extLst>
          </p:cNvPr>
          <p:cNvSpPr>
            <a:spLocks noChangeAspect="1" noChangeArrowheads="1"/>
          </p:cNvSpPr>
          <p:nvPr/>
        </p:nvSpPr>
        <p:spPr bwMode="auto">
          <a:xfrm>
            <a:off x="517984" y="1950244"/>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800</a:t>
            </a:r>
          </a:p>
        </p:txBody>
      </p:sp>
      <p:sp>
        <p:nvSpPr>
          <p:cNvPr id="33" name="Rectangle 26">
            <a:extLst>
              <a:ext uri="{FF2B5EF4-FFF2-40B4-BE49-F238E27FC236}">
                <a16:creationId xmlns:a16="http://schemas.microsoft.com/office/drawing/2014/main" id="{793EDB01-5169-AF44-AC38-B2C57E939A80}"/>
              </a:ext>
            </a:extLst>
          </p:cNvPr>
          <p:cNvSpPr>
            <a:spLocks noChangeAspect="1" noChangeArrowheads="1"/>
          </p:cNvSpPr>
          <p:nvPr/>
        </p:nvSpPr>
        <p:spPr bwMode="auto">
          <a:xfrm>
            <a:off x="517984" y="2647156"/>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600</a:t>
            </a:r>
          </a:p>
        </p:txBody>
      </p:sp>
      <p:sp>
        <p:nvSpPr>
          <p:cNvPr id="34" name="Rectangle 27">
            <a:extLst>
              <a:ext uri="{FF2B5EF4-FFF2-40B4-BE49-F238E27FC236}">
                <a16:creationId xmlns:a16="http://schemas.microsoft.com/office/drawing/2014/main" id="{8E09672C-36DD-FF48-B589-3523670A8935}"/>
              </a:ext>
            </a:extLst>
          </p:cNvPr>
          <p:cNvSpPr>
            <a:spLocks noChangeAspect="1" noChangeArrowheads="1"/>
          </p:cNvSpPr>
          <p:nvPr/>
        </p:nvSpPr>
        <p:spPr bwMode="auto">
          <a:xfrm>
            <a:off x="517984" y="3355181"/>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400</a:t>
            </a:r>
          </a:p>
        </p:txBody>
      </p:sp>
      <p:sp>
        <p:nvSpPr>
          <p:cNvPr id="35" name="Rectangle 28">
            <a:extLst>
              <a:ext uri="{FF2B5EF4-FFF2-40B4-BE49-F238E27FC236}">
                <a16:creationId xmlns:a16="http://schemas.microsoft.com/office/drawing/2014/main" id="{AB304833-519E-084F-94F3-C7665533C2E3}"/>
              </a:ext>
            </a:extLst>
          </p:cNvPr>
          <p:cNvSpPr>
            <a:spLocks noChangeAspect="1" noChangeArrowheads="1"/>
          </p:cNvSpPr>
          <p:nvPr/>
        </p:nvSpPr>
        <p:spPr bwMode="auto">
          <a:xfrm>
            <a:off x="517984" y="4061619"/>
            <a:ext cx="301749"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200</a:t>
            </a:r>
          </a:p>
        </p:txBody>
      </p:sp>
      <p:sp>
        <p:nvSpPr>
          <p:cNvPr id="36" name="Rectangle 29">
            <a:extLst>
              <a:ext uri="{FF2B5EF4-FFF2-40B4-BE49-F238E27FC236}">
                <a16:creationId xmlns:a16="http://schemas.microsoft.com/office/drawing/2014/main" id="{EF53E263-11FD-7941-A64A-66EF0F09FFF3}"/>
              </a:ext>
            </a:extLst>
          </p:cNvPr>
          <p:cNvSpPr>
            <a:spLocks noChangeAspect="1" noChangeArrowheads="1"/>
          </p:cNvSpPr>
          <p:nvPr/>
        </p:nvSpPr>
        <p:spPr bwMode="auto">
          <a:xfrm>
            <a:off x="630696" y="4710906"/>
            <a:ext cx="99386" cy="215444"/>
          </a:xfrm>
          <a:prstGeom prst="rect">
            <a:avLst/>
          </a:prstGeom>
          <a:noFill/>
          <a:ln w="9525">
            <a:noFill/>
            <a:miter lim="800000"/>
            <a:headEnd/>
            <a:tailEnd/>
          </a:ln>
        </p:spPr>
        <p:txBody>
          <a:bodyPr wrap="none" lIns="0" tIns="0" rIns="0" bIns="0">
            <a:spAutoFit/>
          </a:bodyPr>
          <a:lstStyle/>
          <a:p>
            <a:r>
              <a:rPr lang="en-US" sz="1400">
                <a:solidFill>
                  <a:srgbClr val="545454"/>
                </a:solidFill>
                <a:latin typeface="Univers LT 45 Light" panose="02000403030000020003" pitchFamily="2" charset="0"/>
              </a:rPr>
              <a:t>0</a:t>
            </a:r>
          </a:p>
        </p:txBody>
      </p:sp>
      <p:sp>
        <p:nvSpPr>
          <p:cNvPr id="37" name="Line 33">
            <a:extLst>
              <a:ext uri="{FF2B5EF4-FFF2-40B4-BE49-F238E27FC236}">
                <a16:creationId xmlns:a16="http://schemas.microsoft.com/office/drawing/2014/main" id="{A934C2FA-514B-854B-88C5-07521ED19AB3}"/>
              </a:ext>
            </a:extLst>
          </p:cNvPr>
          <p:cNvSpPr>
            <a:spLocks noChangeAspect="1" noChangeShapeType="1"/>
          </p:cNvSpPr>
          <p:nvPr/>
        </p:nvSpPr>
        <p:spPr bwMode="auto">
          <a:xfrm>
            <a:off x="875171" y="2018506"/>
            <a:ext cx="28575" cy="158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38" name="Line 34">
            <a:extLst>
              <a:ext uri="{FF2B5EF4-FFF2-40B4-BE49-F238E27FC236}">
                <a16:creationId xmlns:a16="http://schemas.microsoft.com/office/drawing/2014/main" id="{9E7AE215-09A6-4D40-BE46-B76584229510}"/>
              </a:ext>
            </a:extLst>
          </p:cNvPr>
          <p:cNvSpPr>
            <a:spLocks noChangeAspect="1" noChangeShapeType="1"/>
          </p:cNvSpPr>
          <p:nvPr/>
        </p:nvSpPr>
        <p:spPr bwMode="auto">
          <a:xfrm>
            <a:off x="875171" y="2726531"/>
            <a:ext cx="28575" cy="158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39" name="Line 35">
            <a:extLst>
              <a:ext uri="{FF2B5EF4-FFF2-40B4-BE49-F238E27FC236}">
                <a16:creationId xmlns:a16="http://schemas.microsoft.com/office/drawing/2014/main" id="{D910AC03-73DD-3D4D-8495-9892E6B3293D}"/>
              </a:ext>
            </a:extLst>
          </p:cNvPr>
          <p:cNvSpPr>
            <a:spLocks noChangeAspect="1" noChangeShapeType="1"/>
          </p:cNvSpPr>
          <p:nvPr/>
        </p:nvSpPr>
        <p:spPr bwMode="auto">
          <a:xfrm>
            <a:off x="875171" y="3425031"/>
            <a:ext cx="28575" cy="0"/>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40" name="Line 36">
            <a:extLst>
              <a:ext uri="{FF2B5EF4-FFF2-40B4-BE49-F238E27FC236}">
                <a16:creationId xmlns:a16="http://schemas.microsoft.com/office/drawing/2014/main" id="{86DAC43B-D3B3-AF42-B05E-C6BF01EE3F49}"/>
              </a:ext>
            </a:extLst>
          </p:cNvPr>
          <p:cNvSpPr>
            <a:spLocks noChangeAspect="1" noChangeShapeType="1"/>
          </p:cNvSpPr>
          <p:nvPr/>
        </p:nvSpPr>
        <p:spPr bwMode="auto">
          <a:xfrm>
            <a:off x="875171" y="4133056"/>
            <a:ext cx="28575" cy="158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41" name="Line 37">
            <a:extLst>
              <a:ext uri="{FF2B5EF4-FFF2-40B4-BE49-F238E27FC236}">
                <a16:creationId xmlns:a16="http://schemas.microsoft.com/office/drawing/2014/main" id="{B503BAB9-FC0D-1940-A1D0-9B35B8864C6E}"/>
              </a:ext>
            </a:extLst>
          </p:cNvPr>
          <p:cNvSpPr>
            <a:spLocks noChangeAspect="1" noChangeShapeType="1"/>
          </p:cNvSpPr>
          <p:nvPr/>
        </p:nvSpPr>
        <p:spPr bwMode="auto">
          <a:xfrm>
            <a:off x="875171" y="4839494"/>
            <a:ext cx="28575" cy="1587"/>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42" name="Line 38">
            <a:extLst>
              <a:ext uri="{FF2B5EF4-FFF2-40B4-BE49-F238E27FC236}">
                <a16:creationId xmlns:a16="http://schemas.microsoft.com/office/drawing/2014/main" id="{BD1959F3-84D5-6D40-A8AE-055EC975F5BE}"/>
              </a:ext>
            </a:extLst>
          </p:cNvPr>
          <p:cNvSpPr>
            <a:spLocks noChangeAspect="1" noChangeShapeType="1"/>
          </p:cNvSpPr>
          <p:nvPr/>
        </p:nvSpPr>
        <p:spPr bwMode="auto">
          <a:xfrm>
            <a:off x="3854909" y="4847431"/>
            <a:ext cx="1587" cy="2063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43" name="Line 39">
            <a:extLst>
              <a:ext uri="{FF2B5EF4-FFF2-40B4-BE49-F238E27FC236}">
                <a16:creationId xmlns:a16="http://schemas.microsoft.com/office/drawing/2014/main" id="{7C2ACDD3-3295-5C4C-BAFB-E1BB68305917}"/>
              </a:ext>
            </a:extLst>
          </p:cNvPr>
          <p:cNvSpPr>
            <a:spLocks noChangeAspect="1" noChangeShapeType="1"/>
          </p:cNvSpPr>
          <p:nvPr/>
        </p:nvSpPr>
        <p:spPr bwMode="auto">
          <a:xfrm>
            <a:off x="3572334" y="4847431"/>
            <a:ext cx="1587" cy="2063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44" name="Line 40">
            <a:extLst>
              <a:ext uri="{FF2B5EF4-FFF2-40B4-BE49-F238E27FC236}">
                <a16:creationId xmlns:a16="http://schemas.microsoft.com/office/drawing/2014/main" id="{291D402A-EBE6-6B4A-9D36-31641F98C2C0}"/>
              </a:ext>
            </a:extLst>
          </p:cNvPr>
          <p:cNvSpPr>
            <a:spLocks noChangeAspect="1" noChangeShapeType="1"/>
          </p:cNvSpPr>
          <p:nvPr/>
        </p:nvSpPr>
        <p:spPr bwMode="auto">
          <a:xfrm>
            <a:off x="3280234" y="4847431"/>
            <a:ext cx="1587" cy="2063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45" name="Line 41">
            <a:extLst>
              <a:ext uri="{FF2B5EF4-FFF2-40B4-BE49-F238E27FC236}">
                <a16:creationId xmlns:a16="http://schemas.microsoft.com/office/drawing/2014/main" id="{3788326C-70B4-4F44-AAAA-552C45B76454}"/>
              </a:ext>
            </a:extLst>
          </p:cNvPr>
          <p:cNvSpPr>
            <a:spLocks noChangeAspect="1" noChangeShapeType="1"/>
          </p:cNvSpPr>
          <p:nvPr/>
        </p:nvSpPr>
        <p:spPr bwMode="auto">
          <a:xfrm>
            <a:off x="2997659" y="4847431"/>
            <a:ext cx="3175" cy="2063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46" name="Line 42">
            <a:extLst>
              <a:ext uri="{FF2B5EF4-FFF2-40B4-BE49-F238E27FC236}">
                <a16:creationId xmlns:a16="http://schemas.microsoft.com/office/drawing/2014/main" id="{1AB9FD47-D46D-3C4E-A84A-786DCED0E9D7}"/>
              </a:ext>
            </a:extLst>
          </p:cNvPr>
          <p:cNvSpPr>
            <a:spLocks noChangeAspect="1" noChangeShapeType="1"/>
          </p:cNvSpPr>
          <p:nvPr/>
        </p:nvSpPr>
        <p:spPr bwMode="auto">
          <a:xfrm>
            <a:off x="2705559" y="4847431"/>
            <a:ext cx="1587" cy="2063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47" name="Line 43">
            <a:extLst>
              <a:ext uri="{FF2B5EF4-FFF2-40B4-BE49-F238E27FC236}">
                <a16:creationId xmlns:a16="http://schemas.microsoft.com/office/drawing/2014/main" id="{74C43565-4179-9341-9D33-FFB3EFC7B3D1}"/>
              </a:ext>
            </a:extLst>
          </p:cNvPr>
          <p:cNvSpPr>
            <a:spLocks noChangeAspect="1" noChangeShapeType="1"/>
          </p:cNvSpPr>
          <p:nvPr/>
        </p:nvSpPr>
        <p:spPr bwMode="auto">
          <a:xfrm>
            <a:off x="2413459" y="4847431"/>
            <a:ext cx="1587" cy="2063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48" name="Line 44">
            <a:extLst>
              <a:ext uri="{FF2B5EF4-FFF2-40B4-BE49-F238E27FC236}">
                <a16:creationId xmlns:a16="http://schemas.microsoft.com/office/drawing/2014/main" id="{305D2E20-58C6-054C-913C-AB4E85A76EBB}"/>
              </a:ext>
            </a:extLst>
          </p:cNvPr>
          <p:cNvSpPr>
            <a:spLocks noChangeAspect="1" noChangeShapeType="1"/>
          </p:cNvSpPr>
          <p:nvPr/>
        </p:nvSpPr>
        <p:spPr bwMode="auto">
          <a:xfrm>
            <a:off x="2130884" y="4847431"/>
            <a:ext cx="1587" cy="2063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49" name="Line 45">
            <a:extLst>
              <a:ext uri="{FF2B5EF4-FFF2-40B4-BE49-F238E27FC236}">
                <a16:creationId xmlns:a16="http://schemas.microsoft.com/office/drawing/2014/main" id="{AE505F77-0B3A-A04B-9969-CE453DB196E3}"/>
              </a:ext>
            </a:extLst>
          </p:cNvPr>
          <p:cNvSpPr>
            <a:spLocks noChangeAspect="1" noChangeShapeType="1"/>
          </p:cNvSpPr>
          <p:nvPr/>
        </p:nvSpPr>
        <p:spPr bwMode="auto">
          <a:xfrm>
            <a:off x="1837196" y="4847431"/>
            <a:ext cx="1588" cy="2063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50" name="Line 46">
            <a:extLst>
              <a:ext uri="{FF2B5EF4-FFF2-40B4-BE49-F238E27FC236}">
                <a16:creationId xmlns:a16="http://schemas.microsoft.com/office/drawing/2014/main" id="{8411898A-45C7-244C-AAD9-C59C3E4BCA7D}"/>
              </a:ext>
            </a:extLst>
          </p:cNvPr>
          <p:cNvSpPr>
            <a:spLocks noChangeAspect="1" noChangeShapeType="1"/>
          </p:cNvSpPr>
          <p:nvPr/>
        </p:nvSpPr>
        <p:spPr bwMode="auto">
          <a:xfrm>
            <a:off x="1554621" y="4847431"/>
            <a:ext cx="1588" cy="2063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51" name="Line 47">
            <a:extLst>
              <a:ext uri="{FF2B5EF4-FFF2-40B4-BE49-F238E27FC236}">
                <a16:creationId xmlns:a16="http://schemas.microsoft.com/office/drawing/2014/main" id="{D2552CBA-6B71-524A-80F8-67382F905911}"/>
              </a:ext>
            </a:extLst>
          </p:cNvPr>
          <p:cNvSpPr>
            <a:spLocks noChangeAspect="1" noChangeShapeType="1"/>
          </p:cNvSpPr>
          <p:nvPr/>
        </p:nvSpPr>
        <p:spPr bwMode="auto">
          <a:xfrm>
            <a:off x="1262521" y="4847431"/>
            <a:ext cx="3175" cy="2063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52" name="Line 48">
            <a:extLst>
              <a:ext uri="{FF2B5EF4-FFF2-40B4-BE49-F238E27FC236}">
                <a16:creationId xmlns:a16="http://schemas.microsoft.com/office/drawing/2014/main" id="{A6FDF68B-F03B-7445-9A01-88A2C7D7AD9C}"/>
              </a:ext>
            </a:extLst>
          </p:cNvPr>
          <p:cNvSpPr>
            <a:spLocks noChangeAspect="1" noChangeShapeType="1"/>
          </p:cNvSpPr>
          <p:nvPr/>
        </p:nvSpPr>
        <p:spPr bwMode="auto">
          <a:xfrm>
            <a:off x="978359" y="4847431"/>
            <a:ext cx="3175" cy="2063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53" name="Freeform 49">
            <a:extLst>
              <a:ext uri="{FF2B5EF4-FFF2-40B4-BE49-F238E27FC236}">
                <a16:creationId xmlns:a16="http://schemas.microsoft.com/office/drawing/2014/main" id="{C5505CE0-6EEF-DF47-8CEE-7EEB654E6D85}"/>
              </a:ext>
            </a:extLst>
          </p:cNvPr>
          <p:cNvSpPr>
            <a:spLocks noChangeAspect="1"/>
          </p:cNvSpPr>
          <p:nvPr/>
        </p:nvSpPr>
        <p:spPr bwMode="auto">
          <a:xfrm>
            <a:off x="903746" y="2018506"/>
            <a:ext cx="3027363" cy="2820988"/>
          </a:xfrm>
          <a:custGeom>
            <a:avLst/>
            <a:gdLst>
              <a:gd name="T0" fmla="*/ 2147483647 w 1820"/>
              <a:gd name="T1" fmla="*/ 2147483647 h 1497"/>
              <a:gd name="T2" fmla="*/ 0 w 1820"/>
              <a:gd name="T3" fmla="*/ 0 h 1497"/>
              <a:gd name="T4" fmla="*/ 0 w 1820"/>
              <a:gd name="T5" fmla="*/ 2147483647 h 1497"/>
              <a:gd name="T6" fmla="*/ 2147483647 w 1820"/>
              <a:gd name="T7" fmla="*/ 2147483647 h 1497"/>
              <a:gd name="T8" fmla="*/ 0 60000 65536"/>
              <a:gd name="T9" fmla="*/ 0 60000 65536"/>
              <a:gd name="T10" fmla="*/ 0 60000 65536"/>
              <a:gd name="T11" fmla="*/ 0 60000 65536"/>
              <a:gd name="T12" fmla="*/ 0 w 1820"/>
              <a:gd name="T13" fmla="*/ 0 h 1497"/>
              <a:gd name="T14" fmla="*/ 1820 w 1820"/>
              <a:gd name="T15" fmla="*/ 1497 h 1497"/>
            </a:gdLst>
            <a:ahLst/>
            <a:cxnLst>
              <a:cxn ang="T8">
                <a:pos x="T0" y="T1"/>
              </a:cxn>
              <a:cxn ang="T9">
                <a:pos x="T2" y="T3"/>
              </a:cxn>
              <a:cxn ang="T10">
                <a:pos x="T4" y="T5"/>
              </a:cxn>
              <a:cxn ang="T11">
                <a:pos x="T6" y="T7"/>
              </a:cxn>
            </a:cxnLst>
            <a:rect l="T12" t="T13" r="T14" b="T15"/>
            <a:pathLst>
              <a:path w="1820" h="1497">
                <a:moveTo>
                  <a:pt x="1820" y="1497"/>
                </a:moveTo>
                <a:lnTo>
                  <a:pt x="0" y="0"/>
                </a:lnTo>
                <a:lnTo>
                  <a:pt x="0" y="1497"/>
                </a:lnTo>
                <a:lnTo>
                  <a:pt x="1820" y="1497"/>
                </a:lnTo>
                <a:close/>
              </a:path>
            </a:pathLst>
          </a:custGeom>
          <a:solidFill>
            <a:srgbClr val="FFFFFF"/>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54" name="Freeform 50">
            <a:extLst>
              <a:ext uri="{FF2B5EF4-FFF2-40B4-BE49-F238E27FC236}">
                <a16:creationId xmlns:a16="http://schemas.microsoft.com/office/drawing/2014/main" id="{B7B86A6E-DA7F-774C-9FF0-E94D4693415F}"/>
              </a:ext>
            </a:extLst>
          </p:cNvPr>
          <p:cNvSpPr>
            <a:spLocks noChangeAspect="1"/>
          </p:cNvSpPr>
          <p:nvPr/>
        </p:nvSpPr>
        <p:spPr bwMode="auto">
          <a:xfrm>
            <a:off x="903746" y="2018506"/>
            <a:ext cx="3027363" cy="2820988"/>
          </a:xfrm>
          <a:custGeom>
            <a:avLst/>
            <a:gdLst>
              <a:gd name="T0" fmla="*/ 0 w 1820"/>
              <a:gd name="T1" fmla="*/ 0 h 1497"/>
              <a:gd name="T2" fmla="*/ 2147483647 w 1820"/>
              <a:gd name="T3" fmla="*/ 0 h 1497"/>
              <a:gd name="T4" fmla="*/ 2147483647 w 1820"/>
              <a:gd name="T5" fmla="*/ 2147483647 h 1497"/>
              <a:gd name="T6" fmla="*/ 0 w 1820"/>
              <a:gd name="T7" fmla="*/ 0 h 1497"/>
              <a:gd name="T8" fmla="*/ 0 60000 65536"/>
              <a:gd name="T9" fmla="*/ 0 60000 65536"/>
              <a:gd name="T10" fmla="*/ 0 60000 65536"/>
              <a:gd name="T11" fmla="*/ 0 60000 65536"/>
              <a:gd name="T12" fmla="*/ 0 w 1820"/>
              <a:gd name="T13" fmla="*/ 0 h 1497"/>
              <a:gd name="T14" fmla="*/ 1820 w 1820"/>
              <a:gd name="T15" fmla="*/ 1497 h 1497"/>
            </a:gdLst>
            <a:ahLst/>
            <a:cxnLst>
              <a:cxn ang="T8">
                <a:pos x="T0" y="T1"/>
              </a:cxn>
              <a:cxn ang="T9">
                <a:pos x="T2" y="T3"/>
              </a:cxn>
              <a:cxn ang="T10">
                <a:pos x="T4" y="T5"/>
              </a:cxn>
              <a:cxn ang="T11">
                <a:pos x="T6" y="T7"/>
              </a:cxn>
            </a:cxnLst>
            <a:rect l="T12" t="T13" r="T14" b="T15"/>
            <a:pathLst>
              <a:path w="1820" h="1497">
                <a:moveTo>
                  <a:pt x="0" y="0"/>
                </a:moveTo>
                <a:lnTo>
                  <a:pt x="1820" y="0"/>
                </a:lnTo>
                <a:lnTo>
                  <a:pt x="1820" y="1497"/>
                </a:lnTo>
                <a:lnTo>
                  <a:pt x="0" y="0"/>
                </a:lnTo>
                <a:close/>
              </a:path>
            </a:pathLst>
          </a:custGeom>
          <a:solidFill>
            <a:srgbClr val="FFFFFF"/>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55" name="Line 51">
            <a:extLst>
              <a:ext uri="{FF2B5EF4-FFF2-40B4-BE49-F238E27FC236}">
                <a16:creationId xmlns:a16="http://schemas.microsoft.com/office/drawing/2014/main" id="{B3FE8256-3C69-A34E-848C-6C16F4FC0991}"/>
              </a:ext>
            </a:extLst>
          </p:cNvPr>
          <p:cNvSpPr>
            <a:spLocks noChangeAspect="1" noChangeShapeType="1"/>
          </p:cNvSpPr>
          <p:nvPr/>
        </p:nvSpPr>
        <p:spPr bwMode="auto">
          <a:xfrm>
            <a:off x="903746" y="4839494"/>
            <a:ext cx="3027363" cy="1587"/>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56" name="Line 52">
            <a:extLst>
              <a:ext uri="{FF2B5EF4-FFF2-40B4-BE49-F238E27FC236}">
                <a16:creationId xmlns:a16="http://schemas.microsoft.com/office/drawing/2014/main" id="{0137C40F-D7BE-0C4D-9388-8033970A522E}"/>
              </a:ext>
            </a:extLst>
          </p:cNvPr>
          <p:cNvSpPr>
            <a:spLocks noChangeAspect="1" noChangeShapeType="1"/>
          </p:cNvSpPr>
          <p:nvPr/>
        </p:nvSpPr>
        <p:spPr bwMode="auto">
          <a:xfrm flipV="1">
            <a:off x="3931109" y="2018506"/>
            <a:ext cx="1587" cy="282098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57" name="Line 53">
            <a:extLst>
              <a:ext uri="{FF2B5EF4-FFF2-40B4-BE49-F238E27FC236}">
                <a16:creationId xmlns:a16="http://schemas.microsoft.com/office/drawing/2014/main" id="{280CF34E-1853-7C44-BFFE-ACB152DF85DA}"/>
              </a:ext>
            </a:extLst>
          </p:cNvPr>
          <p:cNvSpPr>
            <a:spLocks noChangeAspect="1" noChangeShapeType="1"/>
          </p:cNvSpPr>
          <p:nvPr/>
        </p:nvSpPr>
        <p:spPr bwMode="auto">
          <a:xfrm flipH="1">
            <a:off x="903746" y="2018506"/>
            <a:ext cx="3027363" cy="158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58" name="Line 54">
            <a:extLst>
              <a:ext uri="{FF2B5EF4-FFF2-40B4-BE49-F238E27FC236}">
                <a16:creationId xmlns:a16="http://schemas.microsoft.com/office/drawing/2014/main" id="{41FCFF6C-E62C-1344-BA9B-76A5C745B5AC}"/>
              </a:ext>
            </a:extLst>
          </p:cNvPr>
          <p:cNvSpPr>
            <a:spLocks noChangeAspect="1" noChangeShapeType="1"/>
          </p:cNvSpPr>
          <p:nvPr/>
        </p:nvSpPr>
        <p:spPr bwMode="auto">
          <a:xfrm>
            <a:off x="903746" y="2018506"/>
            <a:ext cx="1588" cy="282098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59" name="Freeform 55">
            <a:extLst>
              <a:ext uri="{FF2B5EF4-FFF2-40B4-BE49-F238E27FC236}">
                <a16:creationId xmlns:a16="http://schemas.microsoft.com/office/drawing/2014/main" id="{4E440DB7-99B6-B442-834C-83B8F025A8FE}"/>
              </a:ext>
            </a:extLst>
          </p:cNvPr>
          <p:cNvSpPr>
            <a:spLocks noChangeAspect="1"/>
          </p:cNvSpPr>
          <p:nvPr/>
        </p:nvSpPr>
        <p:spPr bwMode="auto">
          <a:xfrm>
            <a:off x="3789821" y="4839494"/>
            <a:ext cx="1588" cy="1587"/>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60" name="Freeform 56">
            <a:extLst>
              <a:ext uri="{FF2B5EF4-FFF2-40B4-BE49-F238E27FC236}">
                <a16:creationId xmlns:a16="http://schemas.microsoft.com/office/drawing/2014/main" id="{CBBEA0B0-3940-D04B-9736-CA16547BB9E5}"/>
              </a:ext>
            </a:extLst>
          </p:cNvPr>
          <p:cNvSpPr>
            <a:spLocks noChangeAspect="1"/>
          </p:cNvSpPr>
          <p:nvPr/>
        </p:nvSpPr>
        <p:spPr bwMode="auto">
          <a:xfrm>
            <a:off x="3789821" y="4839494"/>
            <a:ext cx="141288" cy="1587"/>
          </a:xfrm>
          <a:custGeom>
            <a:avLst/>
            <a:gdLst>
              <a:gd name="T0" fmla="*/ 0 w 85"/>
              <a:gd name="T1" fmla="*/ 0 h 1"/>
              <a:gd name="T2" fmla="*/ 234850595 w 85"/>
              <a:gd name="T3" fmla="*/ 0 h 1"/>
              <a:gd name="T4" fmla="*/ 0 w 85"/>
              <a:gd name="T5" fmla="*/ 0 h 1"/>
              <a:gd name="T6" fmla="*/ 0 60000 65536"/>
              <a:gd name="T7" fmla="*/ 0 60000 65536"/>
              <a:gd name="T8" fmla="*/ 0 60000 65536"/>
              <a:gd name="T9" fmla="*/ 0 w 85"/>
              <a:gd name="T10" fmla="*/ 0 h 1"/>
              <a:gd name="T11" fmla="*/ 85 w 85"/>
              <a:gd name="T12" fmla="*/ 1 h 1"/>
            </a:gdLst>
            <a:ahLst/>
            <a:cxnLst>
              <a:cxn ang="T6">
                <a:pos x="T0" y="T1"/>
              </a:cxn>
              <a:cxn ang="T7">
                <a:pos x="T2" y="T3"/>
              </a:cxn>
              <a:cxn ang="T8">
                <a:pos x="T4" y="T5"/>
              </a:cxn>
            </a:cxnLst>
            <a:rect l="T9" t="T10" r="T11" b="T12"/>
            <a:pathLst>
              <a:path w="85" h="1">
                <a:moveTo>
                  <a:pt x="0" y="0"/>
                </a:moveTo>
                <a:lnTo>
                  <a:pt x="85" y="0"/>
                </a:lnTo>
                <a:lnTo>
                  <a:pt x="0" y="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61" name="Rectangle 57">
            <a:extLst>
              <a:ext uri="{FF2B5EF4-FFF2-40B4-BE49-F238E27FC236}">
                <a16:creationId xmlns:a16="http://schemas.microsoft.com/office/drawing/2014/main" id="{D95F6006-355D-964E-93FD-42669186A538}"/>
              </a:ext>
            </a:extLst>
          </p:cNvPr>
          <p:cNvSpPr>
            <a:spLocks noChangeAspect="1" noChangeArrowheads="1"/>
          </p:cNvSpPr>
          <p:nvPr/>
        </p:nvSpPr>
        <p:spPr bwMode="auto">
          <a:xfrm>
            <a:off x="3789821" y="4839494"/>
            <a:ext cx="141288" cy="1587"/>
          </a:xfrm>
          <a:prstGeom prst="rect">
            <a:avLst/>
          </a:prstGeom>
          <a:solidFill>
            <a:srgbClr val="FF0000"/>
          </a:solidFill>
          <a:ln w="9525">
            <a:noFill/>
            <a:miter lim="800000"/>
            <a:headEnd/>
            <a:tailEnd/>
          </a:ln>
        </p:spPr>
        <p:txBody>
          <a:bodyPr/>
          <a:lstStyle/>
          <a:p>
            <a:endParaRPr lang="en-US" sz="1400">
              <a:solidFill>
                <a:srgbClr val="545454"/>
              </a:solidFill>
              <a:latin typeface="Univers LT 45 Light" panose="02000403030000020003" pitchFamily="2" charset="0"/>
            </a:endParaRPr>
          </a:p>
        </p:txBody>
      </p:sp>
      <p:sp>
        <p:nvSpPr>
          <p:cNvPr id="62" name="Freeform 58">
            <a:extLst>
              <a:ext uri="{FF2B5EF4-FFF2-40B4-BE49-F238E27FC236}">
                <a16:creationId xmlns:a16="http://schemas.microsoft.com/office/drawing/2014/main" id="{9678313D-FE66-8E4F-8CD0-6B40533D5F1F}"/>
              </a:ext>
            </a:extLst>
          </p:cNvPr>
          <p:cNvSpPr>
            <a:spLocks noChangeAspect="1"/>
          </p:cNvSpPr>
          <p:nvPr/>
        </p:nvSpPr>
        <p:spPr bwMode="auto">
          <a:xfrm>
            <a:off x="3789821" y="4839494"/>
            <a:ext cx="141288" cy="1587"/>
          </a:xfrm>
          <a:custGeom>
            <a:avLst/>
            <a:gdLst>
              <a:gd name="T0" fmla="*/ 0 w 85"/>
              <a:gd name="T1" fmla="*/ 0 h 1"/>
              <a:gd name="T2" fmla="*/ 0 w 85"/>
              <a:gd name="T3" fmla="*/ 0 h 1"/>
              <a:gd name="T4" fmla="*/ 234850595 w 85"/>
              <a:gd name="T5" fmla="*/ 0 h 1"/>
              <a:gd name="T6" fmla="*/ 234850595 w 85"/>
              <a:gd name="T7" fmla="*/ 0 h 1"/>
              <a:gd name="T8" fmla="*/ 0 w 85"/>
              <a:gd name="T9" fmla="*/ 0 h 1"/>
              <a:gd name="T10" fmla="*/ 0 w 85"/>
              <a:gd name="T11" fmla="*/ 0 h 1"/>
              <a:gd name="T12" fmla="*/ 0 60000 65536"/>
              <a:gd name="T13" fmla="*/ 0 60000 65536"/>
              <a:gd name="T14" fmla="*/ 0 60000 65536"/>
              <a:gd name="T15" fmla="*/ 0 60000 65536"/>
              <a:gd name="T16" fmla="*/ 0 60000 65536"/>
              <a:gd name="T17" fmla="*/ 0 60000 65536"/>
              <a:gd name="T18" fmla="*/ 0 w 85"/>
              <a:gd name="T19" fmla="*/ 0 h 1"/>
              <a:gd name="T20" fmla="*/ 85 w 85"/>
              <a:gd name="T21" fmla="*/ 1 h 1"/>
            </a:gdLst>
            <a:ahLst/>
            <a:cxnLst>
              <a:cxn ang="T12">
                <a:pos x="T0" y="T1"/>
              </a:cxn>
              <a:cxn ang="T13">
                <a:pos x="T2" y="T3"/>
              </a:cxn>
              <a:cxn ang="T14">
                <a:pos x="T4" y="T5"/>
              </a:cxn>
              <a:cxn ang="T15">
                <a:pos x="T6" y="T7"/>
              </a:cxn>
              <a:cxn ang="T16">
                <a:pos x="T8" y="T9"/>
              </a:cxn>
              <a:cxn ang="T17">
                <a:pos x="T10" y="T11"/>
              </a:cxn>
            </a:cxnLst>
            <a:rect l="T18" t="T19" r="T20" b="T21"/>
            <a:pathLst>
              <a:path w="85" h="1">
                <a:moveTo>
                  <a:pt x="0" y="0"/>
                </a:moveTo>
                <a:lnTo>
                  <a:pt x="0" y="0"/>
                </a:lnTo>
                <a:lnTo>
                  <a:pt x="85" y="0"/>
                </a:lnTo>
                <a:lnTo>
                  <a:pt x="0" y="0"/>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63" name="Freeform 59">
            <a:extLst>
              <a:ext uri="{FF2B5EF4-FFF2-40B4-BE49-F238E27FC236}">
                <a16:creationId xmlns:a16="http://schemas.microsoft.com/office/drawing/2014/main" id="{A885D0E6-506A-1C48-BB9E-484186E0692F}"/>
              </a:ext>
            </a:extLst>
          </p:cNvPr>
          <p:cNvSpPr>
            <a:spLocks noChangeAspect="1"/>
          </p:cNvSpPr>
          <p:nvPr/>
        </p:nvSpPr>
        <p:spPr bwMode="auto">
          <a:xfrm>
            <a:off x="3639009" y="4839494"/>
            <a:ext cx="1587" cy="1587"/>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64" name="Freeform 60">
            <a:extLst>
              <a:ext uri="{FF2B5EF4-FFF2-40B4-BE49-F238E27FC236}">
                <a16:creationId xmlns:a16="http://schemas.microsoft.com/office/drawing/2014/main" id="{94F51A2A-303F-144F-BC68-293D12A9032A}"/>
              </a:ext>
            </a:extLst>
          </p:cNvPr>
          <p:cNvSpPr>
            <a:spLocks noChangeAspect="1"/>
          </p:cNvSpPr>
          <p:nvPr/>
        </p:nvSpPr>
        <p:spPr bwMode="auto">
          <a:xfrm>
            <a:off x="3639009" y="4839494"/>
            <a:ext cx="150812" cy="1587"/>
          </a:xfrm>
          <a:custGeom>
            <a:avLst/>
            <a:gdLst>
              <a:gd name="T0" fmla="*/ 0 w 91"/>
              <a:gd name="T1" fmla="*/ 0 h 1"/>
              <a:gd name="T2" fmla="*/ 249936936 w 91"/>
              <a:gd name="T3" fmla="*/ 0 h 1"/>
              <a:gd name="T4" fmla="*/ 0 w 91"/>
              <a:gd name="T5" fmla="*/ 0 h 1"/>
              <a:gd name="T6" fmla="*/ 0 60000 65536"/>
              <a:gd name="T7" fmla="*/ 0 60000 65536"/>
              <a:gd name="T8" fmla="*/ 0 60000 65536"/>
              <a:gd name="T9" fmla="*/ 0 w 91"/>
              <a:gd name="T10" fmla="*/ 0 h 1"/>
              <a:gd name="T11" fmla="*/ 91 w 91"/>
              <a:gd name="T12" fmla="*/ 1 h 1"/>
            </a:gdLst>
            <a:ahLst/>
            <a:cxnLst>
              <a:cxn ang="T6">
                <a:pos x="T0" y="T1"/>
              </a:cxn>
              <a:cxn ang="T7">
                <a:pos x="T2" y="T3"/>
              </a:cxn>
              <a:cxn ang="T8">
                <a:pos x="T4" y="T5"/>
              </a:cxn>
            </a:cxnLst>
            <a:rect l="T9" t="T10" r="T11" b="T12"/>
            <a:pathLst>
              <a:path w="91" h="1">
                <a:moveTo>
                  <a:pt x="0" y="0"/>
                </a:moveTo>
                <a:lnTo>
                  <a:pt x="91" y="0"/>
                </a:lnTo>
                <a:lnTo>
                  <a:pt x="0" y="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65" name="Rectangle 61">
            <a:extLst>
              <a:ext uri="{FF2B5EF4-FFF2-40B4-BE49-F238E27FC236}">
                <a16:creationId xmlns:a16="http://schemas.microsoft.com/office/drawing/2014/main" id="{A1CC8D1C-7FAC-C34D-B18A-FB579300150C}"/>
              </a:ext>
            </a:extLst>
          </p:cNvPr>
          <p:cNvSpPr>
            <a:spLocks noChangeAspect="1" noChangeArrowheads="1"/>
          </p:cNvSpPr>
          <p:nvPr/>
        </p:nvSpPr>
        <p:spPr bwMode="auto">
          <a:xfrm>
            <a:off x="3639009" y="4839494"/>
            <a:ext cx="150812" cy="1587"/>
          </a:xfrm>
          <a:prstGeom prst="rect">
            <a:avLst/>
          </a:prstGeom>
          <a:solidFill>
            <a:srgbClr val="FF0000"/>
          </a:solidFill>
          <a:ln w="9525">
            <a:noFill/>
            <a:miter lim="800000"/>
            <a:headEnd/>
            <a:tailEnd/>
          </a:ln>
        </p:spPr>
        <p:txBody>
          <a:bodyPr/>
          <a:lstStyle/>
          <a:p>
            <a:endParaRPr lang="en-US" sz="1400">
              <a:solidFill>
                <a:srgbClr val="545454"/>
              </a:solidFill>
              <a:latin typeface="Univers LT 45 Light" panose="02000403030000020003" pitchFamily="2" charset="0"/>
            </a:endParaRPr>
          </a:p>
        </p:txBody>
      </p:sp>
      <p:sp>
        <p:nvSpPr>
          <p:cNvPr id="66" name="Freeform 62">
            <a:extLst>
              <a:ext uri="{FF2B5EF4-FFF2-40B4-BE49-F238E27FC236}">
                <a16:creationId xmlns:a16="http://schemas.microsoft.com/office/drawing/2014/main" id="{C198452D-5092-F542-8ED4-ACE661EA5117}"/>
              </a:ext>
            </a:extLst>
          </p:cNvPr>
          <p:cNvSpPr>
            <a:spLocks noChangeAspect="1"/>
          </p:cNvSpPr>
          <p:nvPr/>
        </p:nvSpPr>
        <p:spPr bwMode="auto">
          <a:xfrm>
            <a:off x="3639009" y="4839494"/>
            <a:ext cx="150812" cy="1587"/>
          </a:xfrm>
          <a:custGeom>
            <a:avLst/>
            <a:gdLst>
              <a:gd name="T0" fmla="*/ 0 w 91"/>
              <a:gd name="T1" fmla="*/ 0 h 1"/>
              <a:gd name="T2" fmla="*/ 0 w 91"/>
              <a:gd name="T3" fmla="*/ 0 h 1"/>
              <a:gd name="T4" fmla="*/ 249936936 w 91"/>
              <a:gd name="T5" fmla="*/ 0 h 1"/>
              <a:gd name="T6" fmla="*/ 249936936 w 91"/>
              <a:gd name="T7" fmla="*/ 0 h 1"/>
              <a:gd name="T8" fmla="*/ 0 w 91"/>
              <a:gd name="T9" fmla="*/ 0 h 1"/>
              <a:gd name="T10" fmla="*/ 0 w 91"/>
              <a:gd name="T11" fmla="*/ 0 h 1"/>
              <a:gd name="T12" fmla="*/ 0 60000 65536"/>
              <a:gd name="T13" fmla="*/ 0 60000 65536"/>
              <a:gd name="T14" fmla="*/ 0 60000 65536"/>
              <a:gd name="T15" fmla="*/ 0 60000 65536"/>
              <a:gd name="T16" fmla="*/ 0 60000 65536"/>
              <a:gd name="T17" fmla="*/ 0 60000 65536"/>
              <a:gd name="T18" fmla="*/ 0 w 91"/>
              <a:gd name="T19" fmla="*/ 0 h 1"/>
              <a:gd name="T20" fmla="*/ 91 w 91"/>
              <a:gd name="T21" fmla="*/ 1 h 1"/>
            </a:gdLst>
            <a:ahLst/>
            <a:cxnLst>
              <a:cxn ang="T12">
                <a:pos x="T0" y="T1"/>
              </a:cxn>
              <a:cxn ang="T13">
                <a:pos x="T2" y="T3"/>
              </a:cxn>
              <a:cxn ang="T14">
                <a:pos x="T4" y="T5"/>
              </a:cxn>
              <a:cxn ang="T15">
                <a:pos x="T6" y="T7"/>
              </a:cxn>
              <a:cxn ang="T16">
                <a:pos x="T8" y="T9"/>
              </a:cxn>
              <a:cxn ang="T17">
                <a:pos x="T10" y="T11"/>
              </a:cxn>
            </a:cxnLst>
            <a:rect l="T18" t="T19" r="T20" b="T21"/>
            <a:pathLst>
              <a:path w="91" h="1">
                <a:moveTo>
                  <a:pt x="0" y="0"/>
                </a:moveTo>
                <a:lnTo>
                  <a:pt x="0" y="0"/>
                </a:lnTo>
                <a:lnTo>
                  <a:pt x="91" y="0"/>
                </a:lnTo>
                <a:lnTo>
                  <a:pt x="0" y="0"/>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67" name="Freeform 63">
            <a:extLst>
              <a:ext uri="{FF2B5EF4-FFF2-40B4-BE49-F238E27FC236}">
                <a16:creationId xmlns:a16="http://schemas.microsoft.com/office/drawing/2014/main" id="{6B586F98-3189-FE42-8776-2187042EF801}"/>
              </a:ext>
            </a:extLst>
          </p:cNvPr>
          <p:cNvSpPr>
            <a:spLocks noChangeAspect="1"/>
          </p:cNvSpPr>
          <p:nvPr/>
        </p:nvSpPr>
        <p:spPr bwMode="auto">
          <a:xfrm>
            <a:off x="3497721" y="4839494"/>
            <a:ext cx="1588" cy="1587"/>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68" name="Freeform 64">
            <a:extLst>
              <a:ext uri="{FF2B5EF4-FFF2-40B4-BE49-F238E27FC236}">
                <a16:creationId xmlns:a16="http://schemas.microsoft.com/office/drawing/2014/main" id="{1127F145-F373-0740-A3EF-84B659F08EFD}"/>
              </a:ext>
            </a:extLst>
          </p:cNvPr>
          <p:cNvSpPr>
            <a:spLocks noChangeAspect="1"/>
          </p:cNvSpPr>
          <p:nvPr/>
        </p:nvSpPr>
        <p:spPr bwMode="auto">
          <a:xfrm>
            <a:off x="3497721" y="4839494"/>
            <a:ext cx="141288" cy="1587"/>
          </a:xfrm>
          <a:custGeom>
            <a:avLst/>
            <a:gdLst>
              <a:gd name="T0" fmla="*/ 0 w 85"/>
              <a:gd name="T1" fmla="*/ 0 h 1"/>
              <a:gd name="T2" fmla="*/ 234850595 w 85"/>
              <a:gd name="T3" fmla="*/ 0 h 1"/>
              <a:gd name="T4" fmla="*/ 0 w 85"/>
              <a:gd name="T5" fmla="*/ 0 h 1"/>
              <a:gd name="T6" fmla="*/ 0 60000 65536"/>
              <a:gd name="T7" fmla="*/ 0 60000 65536"/>
              <a:gd name="T8" fmla="*/ 0 60000 65536"/>
              <a:gd name="T9" fmla="*/ 0 w 85"/>
              <a:gd name="T10" fmla="*/ 0 h 1"/>
              <a:gd name="T11" fmla="*/ 85 w 85"/>
              <a:gd name="T12" fmla="*/ 1 h 1"/>
            </a:gdLst>
            <a:ahLst/>
            <a:cxnLst>
              <a:cxn ang="T6">
                <a:pos x="T0" y="T1"/>
              </a:cxn>
              <a:cxn ang="T7">
                <a:pos x="T2" y="T3"/>
              </a:cxn>
              <a:cxn ang="T8">
                <a:pos x="T4" y="T5"/>
              </a:cxn>
            </a:cxnLst>
            <a:rect l="T9" t="T10" r="T11" b="T12"/>
            <a:pathLst>
              <a:path w="85" h="1">
                <a:moveTo>
                  <a:pt x="0" y="0"/>
                </a:moveTo>
                <a:lnTo>
                  <a:pt x="85" y="0"/>
                </a:lnTo>
                <a:lnTo>
                  <a:pt x="0" y="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69" name="Rectangle 65">
            <a:extLst>
              <a:ext uri="{FF2B5EF4-FFF2-40B4-BE49-F238E27FC236}">
                <a16:creationId xmlns:a16="http://schemas.microsoft.com/office/drawing/2014/main" id="{8AACF947-F955-0241-B4D3-CCE85A9F6116}"/>
              </a:ext>
            </a:extLst>
          </p:cNvPr>
          <p:cNvSpPr>
            <a:spLocks noChangeAspect="1" noChangeArrowheads="1"/>
          </p:cNvSpPr>
          <p:nvPr/>
        </p:nvSpPr>
        <p:spPr bwMode="auto">
          <a:xfrm>
            <a:off x="3497721" y="4839494"/>
            <a:ext cx="141288" cy="1587"/>
          </a:xfrm>
          <a:prstGeom prst="rect">
            <a:avLst/>
          </a:prstGeom>
          <a:solidFill>
            <a:srgbClr val="FF0000"/>
          </a:solidFill>
          <a:ln w="9525">
            <a:noFill/>
            <a:miter lim="800000"/>
            <a:headEnd/>
            <a:tailEnd/>
          </a:ln>
        </p:spPr>
        <p:txBody>
          <a:bodyPr/>
          <a:lstStyle/>
          <a:p>
            <a:endParaRPr lang="en-US" sz="1400">
              <a:solidFill>
                <a:srgbClr val="545454"/>
              </a:solidFill>
              <a:latin typeface="Univers LT 45 Light" panose="02000403030000020003" pitchFamily="2" charset="0"/>
            </a:endParaRPr>
          </a:p>
        </p:txBody>
      </p:sp>
      <p:sp>
        <p:nvSpPr>
          <p:cNvPr id="70" name="Freeform 66">
            <a:extLst>
              <a:ext uri="{FF2B5EF4-FFF2-40B4-BE49-F238E27FC236}">
                <a16:creationId xmlns:a16="http://schemas.microsoft.com/office/drawing/2014/main" id="{3E24D1DB-DECF-F94D-BDE8-69D9E0C331D9}"/>
              </a:ext>
            </a:extLst>
          </p:cNvPr>
          <p:cNvSpPr>
            <a:spLocks noChangeAspect="1"/>
          </p:cNvSpPr>
          <p:nvPr/>
        </p:nvSpPr>
        <p:spPr bwMode="auto">
          <a:xfrm>
            <a:off x="3497721" y="4839494"/>
            <a:ext cx="141288" cy="1587"/>
          </a:xfrm>
          <a:custGeom>
            <a:avLst/>
            <a:gdLst>
              <a:gd name="T0" fmla="*/ 0 w 85"/>
              <a:gd name="T1" fmla="*/ 0 h 1"/>
              <a:gd name="T2" fmla="*/ 0 w 85"/>
              <a:gd name="T3" fmla="*/ 0 h 1"/>
              <a:gd name="T4" fmla="*/ 234850595 w 85"/>
              <a:gd name="T5" fmla="*/ 0 h 1"/>
              <a:gd name="T6" fmla="*/ 234850595 w 85"/>
              <a:gd name="T7" fmla="*/ 0 h 1"/>
              <a:gd name="T8" fmla="*/ 0 w 85"/>
              <a:gd name="T9" fmla="*/ 0 h 1"/>
              <a:gd name="T10" fmla="*/ 0 w 85"/>
              <a:gd name="T11" fmla="*/ 0 h 1"/>
              <a:gd name="T12" fmla="*/ 0 60000 65536"/>
              <a:gd name="T13" fmla="*/ 0 60000 65536"/>
              <a:gd name="T14" fmla="*/ 0 60000 65536"/>
              <a:gd name="T15" fmla="*/ 0 60000 65536"/>
              <a:gd name="T16" fmla="*/ 0 60000 65536"/>
              <a:gd name="T17" fmla="*/ 0 60000 65536"/>
              <a:gd name="T18" fmla="*/ 0 w 85"/>
              <a:gd name="T19" fmla="*/ 0 h 1"/>
              <a:gd name="T20" fmla="*/ 85 w 85"/>
              <a:gd name="T21" fmla="*/ 1 h 1"/>
            </a:gdLst>
            <a:ahLst/>
            <a:cxnLst>
              <a:cxn ang="T12">
                <a:pos x="T0" y="T1"/>
              </a:cxn>
              <a:cxn ang="T13">
                <a:pos x="T2" y="T3"/>
              </a:cxn>
              <a:cxn ang="T14">
                <a:pos x="T4" y="T5"/>
              </a:cxn>
              <a:cxn ang="T15">
                <a:pos x="T6" y="T7"/>
              </a:cxn>
              <a:cxn ang="T16">
                <a:pos x="T8" y="T9"/>
              </a:cxn>
              <a:cxn ang="T17">
                <a:pos x="T10" y="T11"/>
              </a:cxn>
            </a:cxnLst>
            <a:rect l="T18" t="T19" r="T20" b="T21"/>
            <a:pathLst>
              <a:path w="85" h="1">
                <a:moveTo>
                  <a:pt x="0" y="0"/>
                </a:moveTo>
                <a:lnTo>
                  <a:pt x="0" y="0"/>
                </a:lnTo>
                <a:lnTo>
                  <a:pt x="85" y="0"/>
                </a:lnTo>
                <a:lnTo>
                  <a:pt x="0" y="0"/>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71" name="Freeform 67">
            <a:extLst>
              <a:ext uri="{FF2B5EF4-FFF2-40B4-BE49-F238E27FC236}">
                <a16:creationId xmlns:a16="http://schemas.microsoft.com/office/drawing/2014/main" id="{6B371041-1C7E-DB4F-A9BD-F22954FB2251}"/>
              </a:ext>
            </a:extLst>
          </p:cNvPr>
          <p:cNvSpPr>
            <a:spLocks noChangeAspect="1"/>
          </p:cNvSpPr>
          <p:nvPr/>
        </p:nvSpPr>
        <p:spPr bwMode="auto">
          <a:xfrm>
            <a:off x="3354846" y="4829969"/>
            <a:ext cx="1588" cy="9525"/>
          </a:xfrm>
          <a:custGeom>
            <a:avLst/>
            <a:gdLst>
              <a:gd name="T0" fmla="*/ 0 w 1"/>
              <a:gd name="T1" fmla="*/ 18145126 h 5"/>
              <a:gd name="T2" fmla="*/ 0 w 1"/>
              <a:gd name="T3" fmla="*/ 0 h 5"/>
              <a:gd name="T4" fmla="*/ 0 w 1"/>
              <a:gd name="T5" fmla="*/ 18145126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5"/>
                </a:moveTo>
                <a:lnTo>
                  <a:pt x="0" y="0"/>
                </a:lnTo>
                <a:lnTo>
                  <a:pt x="0" y="5"/>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72" name="Freeform 68">
            <a:extLst>
              <a:ext uri="{FF2B5EF4-FFF2-40B4-BE49-F238E27FC236}">
                <a16:creationId xmlns:a16="http://schemas.microsoft.com/office/drawing/2014/main" id="{4617DF39-5B40-C341-8781-474320870031}"/>
              </a:ext>
            </a:extLst>
          </p:cNvPr>
          <p:cNvSpPr>
            <a:spLocks noChangeAspect="1"/>
          </p:cNvSpPr>
          <p:nvPr/>
        </p:nvSpPr>
        <p:spPr bwMode="auto">
          <a:xfrm>
            <a:off x="3354846" y="4829969"/>
            <a:ext cx="142875" cy="9525"/>
          </a:xfrm>
          <a:custGeom>
            <a:avLst/>
            <a:gdLst>
              <a:gd name="T0" fmla="*/ 0 w 85"/>
              <a:gd name="T1" fmla="*/ 18145126 h 5"/>
              <a:gd name="T2" fmla="*/ 240156085 w 85"/>
              <a:gd name="T3" fmla="*/ 0 h 5"/>
              <a:gd name="T4" fmla="*/ 0 w 85"/>
              <a:gd name="T5" fmla="*/ 0 h 5"/>
              <a:gd name="T6" fmla="*/ 0 w 85"/>
              <a:gd name="T7" fmla="*/ 18145126 h 5"/>
              <a:gd name="T8" fmla="*/ 0 60000 65536"/>
              <a:gd name="T9" fmla="*/ 0 60000 65536"/>
              <a:gd name="T10" fmla="*/ 0 60000 65536"/>
              <a:gd name="T11" fmla="*/ 0 60000 65536"/>
              <a:gd name="T12" fmla="*/ 0 w 85"/>
              <a:gd name="T13" fmla="*/ 0 h 5"/>
              <a:gd name="T14" fmla="*/ 85 w 85"/>
              <a:gd name="T15" fmla="*/ 5 h 5"/>
            </a:gdLst>
            <a:ahLst/>
            <a:cxnLst>
              <a:cxn ang="T8">
                <a:pos x="T0" y="T1"/>
              </a:cxn>
              <a:cxn ang="T9">
                <a:pos x="T2" y="T3"/>
              </a:cxn>
              <a:cxn ang="T10">
                <a:pos x="T4" y="T5"/>
              </a:cxn>
              <a:cxn ang="T11">
                <a:pos x="T6" y="T7"/>
              </a:cxn>
            </a:cxnLst>
            <a:rect l="T12" t="T13" r="T14" b="T15"/>
            <a:pathLst>
              <a:path w="85" h="5">
                <a:moveTo>
                  <a:pt x="0" y="5"/>
                </a:moveTo>
                <a:lnTo>
                  <a:pt x="85" y="0"/>
                </a:lnTo>
                <a:lnTo>
                  <a:pt x="0" y="0"/>
                </a:lnTo>
                <a:lnTo>
                  <a:pt x="0" y="5"/>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73" name="Freeform 70">
            <a:extLst>
              <a:ext uri="{FF2B5EF4-FFF2-40B4-BE49-F238E27FC236}">
                <a16:creationId xmlns:a16="http://schemas.microsoft.com/office/drawing/2014/main" id="{1CA5EF94-4EB4-3746-88FD-52868668876E}"/>
              </a:ext>
            </a:extLst>
          </p:cNvPr>
          <p:cNvSpPr>
            <a:spLocks noChangeAspect="1"/>
          </p:cNvSpPr>
          <p:nvPr/>
        </p:nvSpPr>
        <p:spPr bwMode="auto">
          <a:xfrm>
            <a:off x="3354846" y="4829969"/>
            <a:ext cx="142875" cy="9525"/>
          </a:xfrm>
          <a:custGeom>
            <a:avLst/>
            <a:gdLst>
              <a:gd name="T0" fmla="*/ 0 w 85"/>
              <a:gd name="T1" fmla="*/ 18145126 h 5"/>
              <a:gd name="T2" fmla="*/ 0 w 85"/>
              <a:gd name="T3" fmla="*/ 0 h 5"/>
              <a:gd name="T4" fmla="*/ 240156085 w 85"/>
              <a:gd name="T5" fmla="*/ 0 h 5"/>
              <a:gd name="T6" fmla="*/ 240156085 w 85"/>
              <a:gd name="T7" fmla="*/ 18145126 h 5"/>
              <a:gd name="T8" fmla="*/ 0 w 85"/>
              <a:gd name="T9" fmla="*/ 18145126 h 5"/>
              <a:gd name="T10" fmla="*/ 0 w 85"/>
              <a:gd name="T11" fmla="*/ 18145126 h 5"/>
              <a:gd name="T12" fmla="*/ 0 60000 65536"/>
              <a:gd name="T13" fmla="*/ 0 60000 65536"/>
              <a:gd name="T14" fmla="*/ 0 60000 65536"/>
              <a:gd name="T15" fmla="*/ 0 60000 65536"/>
              <a:gd name="T16" fmla="*/ 0 60000 65536"/>
              <a:gd name="T17" fmla="*/ 0 60000 65536"/>
              <a:gd name="T18" fmla="*/ 0 w 85"/>
              <a:gd name="T19" fmla="*/ 0 h 5"/>
              <a:gd name="T20" fmla="*/ 85 w 85"/>
              <a:gd name="T21" fmla="*/ 5 h 5"/>
            </a:gdLst>
            <a:ahLst/>
            <a:cxnLst>
              <a:cxn ang="T12">
                <a:pos x="T0" y="T1"/>
              </a:cxn>
              <a:cxn ang="T13">
                <a:pos x="T2" y="T3"/>
              </a:cxn>
              <a:cxn ang="T14">
                <a:pos x="T4" y="T5"/>
              </a:cxn>
              <a:cxn ang="T15">
                <a:pos x="T6" y="T7"/>
              </a:cxn>
              <a:cxn ang="T16">
                <a:pos x="T8" y="T9"/>
              </a:cxn>
              <a:cxn ang="T17">
                <a:pos x="T10" y="T11"/>
              </a:cxn>
            </a:cxnLst>
            <a:rect l="T18" t="T19" r="T20" b="T21"/>
            <a:pathLst>
              <a:path w="85" h="5">
                <a:moveTo>
                  <a:pt x="0" y="5"/>
                </a:moveTo>
                <a:lnTo>
                  <a:pt x="0" y="0"/>
                </a:lnTo>
                <a:lnTo>
                  <a:pt x="85" y="0"/>
                </a:lnTo>
                <a:lnTo>
                  <a:pt x="85" y="5"/>
                </a:lnTo>
                <a:lnTo>
                  <a:pt x="0" y="5"/>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74" name="Freeform 71">
            <a:extLst>
              <a:ext uri="{FF2B5EF4-FFF2-40B4-BE49-F238E27FC236}">
                <a16:creationId xmlns:a16="http://schemas.microsoft.com/office/drawing/2014/main" id="{B912CACE-40FE-D341-B72C-E485A9B26CF4}"/>
              </a:ext>
            </a:extLst>
          </p:cNvPr>
          <p:cNvSpPr>
            <a:spLocks noChangeAspect="1"/>
          </p:cNvSpPr>
          <p:nvPr/>
        </p:nvSpPr>
        <p:spPr bwMode="auto">
          <a:xfrm>
            <a:off x="3215146" y="4818856"/>
            <a:ext cx="1588" cy="20638"/>
          </a:xfrm>
          <a:custGeom>
            <a:avLst/>
            <a:gdLst>
              <a:gd name="T0" fmla="*/ 0 w 1"/>
              <a:gd name="T1" fmla="*/ 42592704 h 10"/>
              <a:gd name="T2" fmla="*/ 0 w 1"/>
              <a:gd name="T3" fmla="*/ 0 h 10"/>
              <a:gd name="T4" fmla="*/ 0 w 1"/>
              <a:gd name="T5" fmla="*/ 42592704 h 10"/>
              <a:gd name="T6" fmla="*/ 0 60000 65536"/>
              <a:gd name="T7" fmla="*/ 0 60000 65536"/>
              <a:gd name="T8" fmla="*/ 0 60000 65536"/>
              <a:gd name="T9" fmla="*/ 0 w 1"/>
              <a:gd name="T10" fmla="*/ 0 h 10"/>
              <a:gd name="T11" fmla="*/ 1 w 1"/>
              <a:gd name="T12" fmla="*/ 10 h 10"/>
            </a:gdLst>
            <a:ahLst/>
            <a:cxnLst>
              <a:cxn ang="T6">
                <a:pos x="T0" y="T1"/>
              </a:cxn>
              <a:cxn ang="T7">
                <a:pos x="T2" y="T3"/>
              </a:cxn>
              <a:cxn ang="T8">
                <a:pos x="T4" y="T5"/>
              </a:cxn>
            </a:cxnLst>
            <a:rect l="T9" t="T10" r="T11" b="T12"/>
            <a:pathLst>
              <a:path w="1" h="10">
                <a:moveTo>
                  <a:pt x="0" y="10"/>
                </a:moveTo>
                <a:lnTo>
                  <a:pt x="0" y="0"/>
                </a:lnTo>
                <a:lnTo>
                  <a:pt x="0" y="1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75" name="Freeform 72">
            <a:extLst>
              <a:ext uri="{FF2B5EF4-FFF2-40B4-BE49-F238E27FC236}">
                <a16:creationId xmlns:a16="http://schemas.microsoft.com/office/drawing/2014/main" id="{69C9CD26-0616-5C41-861F-983B0B0816E2}"/>
              </a:ext>
            </a:extLst>
          </p:cNvPr>
          <p:cNvSpPr>
            <a:spLocks noChangeAspect="1"/>
          </p:cNvSpPr>
          <p:nvPr/>
        </p:nvSpPr>
        <p:spPr bwMode="auto">
          <a:xfrm>
            <a:off x="3215146" y="4818856"/>
            <a:ext cx="139700" cy="20638"/>
          </a:xfrm>
          <a:custGeom>
            <a:avLst/>
            <a:gdLst>
              <a:gd name="T0" fmla="*/ 0 w 85"/>
              <a:gd name="T1" fmla="*/ 42592704 h 10"/>
              <a:gd name="T2" fmla="*/ 229601079 w 85"/>
              <a:gd name="T3" fmla="*/ 0 h 10"/>
              <a:gd name="T4" fmla="*/ 0 w 85"/>
              <a:gd name="T5" fmla="*/ 0 h 10"/>
              <a:gd name="T6" fmla="*/ 0 w 85"/>
              <a:gd name="T7" fmla="*/ 42592704 h 10"/>
              <a:gd name="T8" fmla="*/ 0 60000 65536"/>
              <a:gd name="T9" fmla="*/ 0 60000 65536"/>
              <a:gd name="T10" fmla="*/ 0 60000 65536"/>
              <a:gd name="T11" fmla="*/ 0 60000 65536"/>
              <a:gd name="T12" fmla="*/ 0 w 85"/>
              <a:gd name="T13" fmla="*/ 0 h 10"/>
              <a:gd name="T14" fmla="*/ 85 w 85"/>
              <a:gd name="T15" fmla="*/ 10 h 10"/>
            </a:gdLst>
            <a:ahLst/>
            <a:cxnLst>
              <a:cxn ang="T8">
                <a:pos x="T0" y="T1"/>
              </a:cxn>
              <a:cxn ang="T9">
                <a:pos x="T2" y="T3"/>
              </a:cxn>
              <a:cxn ang="T10">
                <a:pos x="T4" y="T5"/>
              </a:cxn>
              <a:cxn ang="T11">
                <a:pos x="T6" y="T7"/>
              </a:cxn>
            </a:cxnLst>
            <a:rect l="T12" t="T13" r="T14" b="T15"/>
            <a:pathLst>
              <a:path w="85" h="10">
                <a:moveTo>
                  <a:pt x="0" y="10"/>
                </a:moveTo>
                <a:lnTo>
                  <a:pt x="85" y="0"/>
                </a:lnTo>
                <a:lnTo>
                  <a:pt x="0" y="0"/>
                </a:lnTo>
                <a:lnTo>
                  <a:pt x="0" y="1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76" name="Freeform 73">
            <a:extLst>
              <a:ext uri="{FF2B5EF4-FFF2-40B4-BE49-F238E27FC236}">
                <a16:creationId xmlns:a16="http://schemas.microsoft.com/office/drawing/2014/main" id="{910BD7DE-04C4-8C4B-9507-EE79389AF6AB}"/>
              </a:ext>
            </a:extLst>
          </p:cNvPr>
          <p:cNvSpPr>
            <a:spLocks noChangeAspect="1"/>
          </p:cNvSpPr>
          <p:nvPr/>
        </p:nvSpPr>
        <p:spPr bwMode="auto">
          <a:xfrm>
            <a:off x="3215146" y="4818856"/>
            <a:ext cx="139700" cy="20638"/>
          </a:xfrm>
          <a:custGeom>
            <a:avLst/>
            <a:gdLst>
              <a:gd name="T0" fmla="*/ 0 w 85"/>
              <a:gd name="T1" fmla="*/ 42592704 h 10"/>
              <a:gd name="T2" fmla="*/ 229601079 w 85"/>
              <a:gd name="T3" fmla="*/ 0 h 10"/>
              <a:gd name="T4" fmla="*/ 229601079 w 85"/>
              <a:gd name="T5" fmla="*/ 42592704 h 10"/>
              <a:gd name="T6" fmla="*/ 0 w 85"/>
              <a:gd name="T7" fmla="*/ 42592704 h 10"/>
              <a:gd name="T8" fmla="*/ 0 60000 65536"/>
              <a:gd name="T9" fmla="*/ 0 60000 65536"/>
              <a:gd name="T10" fmla="*/ 0 60000 65536"/>
              <a:gd name="T11" fmla="*/ 0 60000 65536"/>
              <a:gd name="T12" fmla="*/ 0 w 85"/>
              <a:gd name="T13" fmla="*/ 0 h 10"/>
              <a:gd name="T14" fmla="*/ 85 w 85"/>
              <a:gd name="T15" fmla="*/ 10 h 10"/>
            </a:gdLst>
            <a:ahLst/>
            <a:cxnLst>
              <a:cxn ang="T8">
                <a:pos x="T0" y="T1"/>
              </a:cxn>
              <a:cxn ang="T9">
                <a:pos x="T2" y="T3"/>
              </a:cxn>
              <a:cxn ang="T10">
                <a:pos x="T4" y="T5"/>
              </a:cxn>
              <a:cxn ang="T11">
                <a:pos x="T6" y="T7"/>
              </a:cxn>
            </a:cxnLst>
            <a:rect l="T12" t="T13" r="T14" b="T15"/>
            <a:pathLst>
              <a:path w="85" h="10">
                <a:moveTo>
                  <a:pt x="0" y="10"/>
                </a:moveTo>
                <a:lnTo>
                  <a:pt x="85" y="0"/>
                </a:lnTo>
                <a:lnTo>
                  <a:pt x="85" y="10"/>
                </a:lnTo>
                <a:lnTo>
                  <a:pt x="0" y="1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77" name="Freeform 74">
            <a:extLst>
              <a:ext uri="{FF2B5EF4-FFF2-40B4-BE49-F238E27FC236}">
                <a16:creationId xmlns:a16="http://schemas.microsoft.com/office/drawing/2014/main" id="{62C6F021-63DB-9A42-88AA-7EE0E16E44B6}"/>
              </a:ext>
            </a:extLst>
          </p:cNvPr>
          <p:cNvSpPr>
            <a:spLocks noChangeAspect="1"/>
          </p:cNvSpPr>
          <p:nvPr/>
        </p:nvSpPr>
        <p:spPr bwMode="auto">
          <a:xfrm>
            <a:off x="3215146" y="4818856"/>
            <a:ext cx="139700" cy="20638"/>
          </a:xfrm>
          <a:custGeom>
            <a:avLst/>
            <a:gdLst>
              <a:gd name="T0" fmla="*/ 0 w 85"/>
              <a:gd name="T1" fmla="*/ 42592704 h 10"/>
              <a:gd name="T2" fmla="*/ 0 w 85"/>
              <a:gd name="T3" fmla="*/ 0 h 10"/>
              <a:gd name="T4" fmla="*/ 229601079 w 85"/>
              <a:gd name="T5" fmla="*/ 0 h 10"/>
              <a:gd name="T6" fmla="*/ 229601079 w 85"/>
              <a:gd name="T7" fmla="*/ 42592704 h 10"/>
              <a:gd name="T8" fmla="*/ 0 w 85"/>
              <a:gd name="T9" fmla="*/ 42592704 h 10"/>
              <a:gd name="T10" fmla="*/ 0 w 85"/>
              <a:gd name="T11" fmla="*/ 42592704 h 10"/>
              <a:gd name="T12" fmla="*/ 0 60000 65536"/>
              <a:gd name="T13" fmla="*/ 0 60000 65536"/>
              <a:gd name="T14" fmla="*/ 0 60000 65536"/>
              <a:gd name="T15" fmla="*/ 0 60000 65536"/>
              <a:gd name="T16" fmla="*/ 0 60000 65536"/>
              <a:gd name="T17" fmla="*/ 0 60000 65536"/>
              <a:gd name="T18" fmla="*/ 0 w 85"/>
              <a:gd name="T19" fmla="*/ 0 h 10"/>
              <a:gd name="T20" fmla="*/ 85 w 8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85" h="10">
                <a:moveTo>
                  <a:pt x="0" y="10"/>
                </a:moveTo>
                <a:lnTo>
                  <a:pt x="0" y="0"/>
                </a:lnTo>
                <a:lnTo>
                  <a:pt x="85" y="0"/>
                </a:lnTo>
                <a:lnTo>
                  <a:pt x="85" y="10"/>
                </a:lnTo>
                <a:lnTo>
                  <a:pt x="0" y="10"/>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78" name="Freeform 75">
            <a:extLst>
              <a:ext uri="{FF2B5EF4-FFF2-40B4-BE49-F238E27FC236}">
                <a16:creationId xmlns:a16="http://schemas.microsoft.com/office/drawing/2014/main" id="{791EC8D3-407F-FC4E-858A-ED452C13B43B}"/>
              </a:ext>
            </a:extLst>
          </p:cNvPr>
          <p:cNvSpPr>
            <a:spLocks noChangeAspect="1"/>
          </p:cNvSpPr>
          <p:nvPr/>
        </p:nvSpPr>
        <p:spPr bwMode="auto">
          <a:xfrm>
            <a:off x="3062746" y="4818856"/>
            <a:ext cx="3175" cy="20638"/>
          </a:xfrm>
          <a:custGeom>
            <a:avLst/>
            <a:gdLst>
              <a:gd name="T0" fmla="*/ 0 w 1"/>
              <a:gd name="T1" fmla="*/ 42592704 h 10"/>
              <a:gd name="T2" fmla="*/ 0 w 1"/>
              <a:gd name="T3" fmla="*/ 0 h 10"/>
              <a:gd name="T4" fmla="*/ 0 w 1"/>
              <a:gd name="T5" fmla="*/ 42592704 h 10"/>
              <a:gd name="T6" fmla="*/ 0 60000 65536"/>
              <a:gd name="T7" fmla="*/ 0 60000 65536"/>
              <a:gd name="T8" fmla="*/ 0 60000 65536"/>
              <a:gd name="T9" fmla="*/ 0 w 1"/>
              <a:gd name="T10" fmla="*/ 0 h 10"/>
              <a:gd name="T11" fmla="*/ 1 w 1"/>
              <a:gd name="T12" fmla="*/ 10 h 10"/>
            </a:gdLst>
            <a:ahLst/>
            <a:cxnLst>
              <a:cxn ang="T6">
                <a:pos x="T0" y="T1"/>
              </a:cxn>
              <a:cxn ang="T7">
                <a:pos x="T2" y="T3"/>
              </a:cxn>
              <a:cxn ang="T8">
                <a:pos x="T4" y="T5"/>
              </a:cxn>
            </a:cxnLst>
            <a:rect l="T9" t="T10" r="T11" b="T12"/>
            <a:pathLst>
              <a:path w="1" h="10">
                <a:moveTo>
                  <a:pt x="0" y="10"/>
                </a:moveTo>
                <a:lnTo>
                  <a:pt x="0" y="0"/>
                </a:lnTo>
                <a:lnTo>
                  <a:pt x="0" y="1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79" name="Freeform 76">
            <a:extLst>
              <a:ext uri="{FF2B5EF4-FFF2-40B4-BE49-F238E27FC236}">
                <a16:creationId xmlns:a16="http://schemas.microsoft.com/office/drawing/2014/main" id="{69170626-5CC5-FF4C-B8F9-59DE707A2C14}"/>
              </a:ext>
            </a:extLst>
          </p:cNvPr>
          <p:cNvSpPr>
            <a:spLocks noChangeAspect="1"/>
          </p:cNvSpPr>
          <p:nvPr/>
        </p:nvSpPr>
        <p:spPr bwMode="auto">
          <a:xfrm>
            <a:off x="3062746" y="4818856"/>
            <a:ext cx="152400" cy="20638"/>
          </a:xfrm>
          <a:custGeom>
            <a:avLst/>
            <a:gdLst>
              <a:gd name="T0" fmla="*/ 0 w 91"/>
              <a:gd name="T1" fmla="*/ 42592704 h 10"/>
              <a:gd name="T2" fmla="*/ 255228151 w 91"/>
              <a:gd name="T3" fmla="*/ 0 h 10"/>
              <a:gd name="T4" fmla="*/ 0 w 91"/>
              <a:gd name="T5" fmla="*/ 0 h 10"/>
              <a:gd name="T6" fmla="*/ 0 w 91"/>
              <a:gd name="T7" fmla="*/ 42592704 h 10"/>
              <a:gd name="T8" fmla="*/ 0 60000 65536"/>
              <a:gd name="T9" fmla="*/ 0 60000 65536"/>
              <a:gd name="T10" fmla="*/ 0 60000 65536"/>
              <a:gd name="T11" fmla="*/ 0 60000 65536"/>
              <a:gd name="T12" fmla="*/ 0 w 91"/>
              <a:gd name="T13" fmla="*/ 0 h 10"/>
              <a:gd name="T14" fmla="*/ 91 w 91"/>
              <a:gd name="T15" fmla="*/ 10 h 10"/>
            </a:gdLst>
            <a:ahLst/>
            <a:cxnLst>
              <a:cxn ang="T8">
                <a:pos x="T0" y="T1"/>
              </a:cxn>
              <a:cxn ang="T9">
                <a:pos x="T2" y="T3"/>
              </a:cxn>
              <a:cxn ang="T10">
                <a:pos x="T4" y="T5"/>
              </a:cxn>
              <a:cxn ang="T11">
                <a:pos x="T6" y="T7"/>
              </a:cxn>
            </a:cxnLst>
            <a:rect l="T12" t="T13" r="T14" b="T15"/>
            <a:pathLst>
              <a:path w="91" h="10">
                <a:moveTo>
                  <a:pt x="0" y="10"/>
                </a:moveTo>
                <a:lnTo>
                  <a:pt x="91" y="0"/>
                </a:lnTo>
                <a:lnTo>
                  <a:pt x="0" y="0"/>
                </a:lnTo>
                <a:lnTo>
                  <a:pt x="0" y="1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80" name="Freeform 77">
            <a:extLst>
              <a:ext uri="{FF2B5EF4-FFF2-40B4-BE49-F238E27FC236}">
                <a16:creationId xmlns:a16="http://schemas.microsoft.com/office/drawing/2014/main" id="{37CC99F2-F82C-494B-88D2-E6368FC2B017}"/>
              </a:ext>
            </a:extLst>
          </p:cNvPr>
          <p:cNvSpPr>
            <a:spLocks noChangeAspect="1"/>
          </p:cNvSpPr>
          <p:nvPr/>
        </p:nvSpPr>
        <p:spPr bwMode="auto">
          <a:xfrm>
            <a:off x="3062746" y="4818856"/>
            <a:ext cx="152400" cy="20638"/>
          </a:xfrm>
          <a:custGeom>
            <a:avLst/>
            <a:gdLst>
              <a:gd name="T0" fmla="*/ 0 w 91"/>
              <a:gd name="T1" fmla="*/ 42592704 h 10"/>
              <a:gd name="T2" fmla="*/ 255228151 w 91"/>
              <a:gd name="T3" fmla="*/ 0 h 10"/>
              <a:gd name="T4" fmla="*/ 255228151 w 91"/>
              <a:gd name="T5" fmla="*/ 42592704 h 10"/>
              <a:gd name="T6" fmla="*/ 0 w 91"/>
              <a:gd name="T7" fmla="*/ 42592704 h 10"/>
              <a:gd name="T8" fmla="*/ 0 60000 65536"/>
              <a:gd name="T9" fmla="*/ 0 60000 65536"/>
              <a:gd name="T10" fmla="*/ 0 60000 65536"/>
              <a:gd name="T11" fmla="*/ 0 60000 65536"/>
              <a:gd name="T12" fmla="*/ 0 w 91"/>
              <a:gd name="T13" fmla="*/ 0 h 10"/>
              <a:gd name="T14" fmla="*/ 91 w 91"/>
              <a:gd name="T15" fmla="*/ 10 h 10"/>
            </a:gdLst>
            <a:ahLst/>
            <a:cxnLst>
              <a:cxn ang="T8">
                <a:pos x="T0" y="T1"/>
              </a:cxn>
              <a:cxn ang="T9">
                <a:pos x="T2" y="T3"/>
              </a:cxn>
              <a:cxn ang="T10">
                <a:pos x="T4" y="T5"/>
              </a:cxn>
              <a:cxn ang="T11">
                <a:pos x="T6" y="T7"/>
              </a:cxn>
            </a:cxnLst>
            <a:rect l="T12" t="T13" r="T14" b="T15"/>
            <a:pathLst>
              <a:path w="91" h="10">
                <a:moveTo>
                  <a:pt x="0" y="10"/>
                </a:moveTo>
                <a:lnTo>
                  <a:pt x="91" y="0"/>
                </a:lnTo>
                <a:lnTo>
                  <a:pt x="91" y="10"/>
                </a:lnTo>
                <a:lnTo>
                  <a:pt x="0" y="1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81" name="Freeform 78">
            <a:extLst>
              <a:ext uri="{FF2B5EF4-FFF2-40B4-BE49-F238E27FC236}">
                <a16:creationId xmlns:a16="http://schemas.microsoft.com/office/drawing/2014/main" id="{14F3BE6A-4880-2B4E-8E8C-91F3841E99F2}"/>
              </a:ext>
            </a:extLst>
          </p:cNvPr>
          <p:cNvSpPr>
            <a:spLocks noChangeAspect="1"/>
          </p:cNvSpPr>
          <p:nvPr/>
        </p:nvSpPr>
        <p:spPr bwMode="auto">
          <a:xfrm>
            <a:off x="3062746" y="4818856"/>
            <a:ext cx="152400" cy="20638"/>
          </a:xfrm>
          <a:custGeom>
            <a:avLst/>
            <a:gdLst>
              <a:gd name="T0" fmla="*/ 0 w 91"/>
              <a:gd name="T1" fmla="*/ 42592704 h 10"/>
              <a:gd name="T2" fmla="*/ 0 w 91"/>
              <a:gd name="T3" fmla="*/ 0 h 10"/>
              <a:gd name="T4" fmla="*/ 255228151 w 91"/>
              <a:gd name="T5" fmla="*/ 0 h 10"/>
              <a:gd name="T6" fmla="*/ 255228151 w 91"/>
              <a:gd name="T7" fmla="*/ 42592704 h 10"/>
              <a:gd name="T8" fmla="*/ 0 w 91"/>
              <a:gd name="T9" fmla="*/ 42592704 h 10"/>
              <a:gd name="T10" fmla="*/ 0 w 91"/>
              <a:gd name="T11" fmla="*/ 42592704 h 10"/>
              <a:gd name="T12" fmla="*/ 0 60000 65536"/>
              <a:gd name="T13" fmla="*/ 0 60000 65536"/>
              <a:gd name="T14" fmla="*/ 0 60000 65536"/>
              <a:gd name="T15" fmla="*/ 0 60000 65536"/>
              <a:gd name="T16" fmla="*/ 0 60000 65536"/>
              <a:gd name="T17" fmla="*/ 0 60000 65536"/>
              <a:gd name="T18" fmla="*/ 0 w 91"/>
              <a:gd name="T19" fmla="*/ 0 h 10"/>
              <a:gd name="T20" fmla="*/ 91 w 9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1" h="10">
                <a:moveTo>
                  <a:pt x="0" y="10"/>
                </a:moveTo>
                <a:lnTo>
                  <a:pt x="0" y="0"/>
                </a:lnTo>
                <a:lnTo>
                  <a:pt x="91" y="0"/>
                </a:lnTo>
                <a:lnTo>
                  <a:pt x="91" y="10"/>
                </a:lnTo>
                <a:lnTo>
                  <a:pt x="0" y="10"/>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82" name="Freeform 79">
            <a:extLst>
              <a:ext uri="{FF2B5EF4-FFF2-40B4-BE49-F238E27FC236}">
                <a16:creationId xmlns:a16="http://schemas.microsoft.com/office/drawing/2014/main" id="{63AF9418-01CF-3C49-8BF6-DDC266CB80AD}"/>
              </a:ext>
            </a:extLst>
          </p:cNvPr>
          <p:cNvSpPr>
            <a:spLocks noChangeAspect="1"/>
          </p:cNvSpPr>
          <p:nvPr/>
        </p:nvSpPr>
        <p:spPr bwMode="auto">
          <a:xfrm>
            <a:off x="2921459" y="4807744"/>
            <a:ext cx="1587" cy="31750"/>
          </a:xfrm>
          <a:custGeom>
            <a:avLst/>
            <a:gdLst>
              <a:gd name="T0" fmla="*/ 0 w 1"/>
              <a:gd name="T1" fmla="*/ 63003892 h 16"/>
              <a:gd name="T2" fmla="*/ 0 w 1"/>
              <a:gd name="T3" fmla="*/ 0 h 16"/>
              <a:gd name="T4" fmla="*/ 0 w 1"/>
              <a:gd name="T5" fmla="*/ 63003892 h 16"/>
              <a:gd name="T6" fmla="*/ 0 60000 65536"/>
              <a:gd name="T7" fmla="*/ 0 60000 65536"/>
              <a:gd name="T8" fmla="*/ 0 60000 65536"/>
              <a:gd name="T9" fmla="*/ 0 w 1"/>
              <a:gd name="T10" fmla="*/ 0 h 16"/>
              <a:gd name="T11" fmla="*/ 1 w 1"/>
              <a:gd name="T12" fmla="*/ 16 h 16"/>
            </a:gdLst>
            <a:ahLst/>
            <a:cxnLst>
              <a:cxn ang="T6">
                <a:pos x="T0" y="T1"/>
              </a:cxn>
              <a:cxn ang="T7">
                <a:pos x="T2" y="T3"/>
              </a:cxn>
              <a:cxn ang="T8">
                <a:pos x="T4" y="T5"/>
              </a:cxn>
            </a:cxnLst>
            <a:rect l="T9" t="T10" r="T11" b="T12"/>
            <a:pathLst>
              <a:path w="1" h="16">
                <a:moveTo>
                  <a:pt x="0" y="16"/>
                </a:moveTo>
                <a:lnTo>
                  <a:pt x="0" y="0"/>
                </a:lnTo>
                <a:lnTo>
                  <a:pt x="0" y="1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83" name="Freeform 80">
            <a:extLst>
              <a:ext uri="{FF2B5EF4-FFF2-40B4-BE49-F238E27FC236}">
                <a16:creationId xmlns:a16="http://schemas.microsoft.com/office/drawing/2014/main" id="{B81CC892-455B-BC43-BF88-C4CB8388BB7C}"/>
              </a:ext>
            </a:extLst>
          </p:cNvPr>
          <p:cNvSpPr>
            <a:spLocks noChangeAspect="1"/>
          </p:cNvSpPr>
          <p:nvPr/>
        </p:nvSpPr>
        <p:spPr bwMode="auto">
          <a:xfrm>
            <a:off x="2921459" y="4807744"/>
            <a:ext cx="141287" cy="31750"/>
          </a:xfrm>
          <a:custGeom>
            <a:avLst/>
            <a:gdLst>
              <a:gd name="T0" fmla="*/ 0 w 85"/>
              <a:gd name="T1" fmla="*/ 63003892 h 16"/>
              <a:gd name="T2" fmla="*/ 234847271 w 85"/>
              <a:gd name="T3" fmla="*/ 0 h 16"/>
              <a:gd name="T4" fmla="*/ 0 w 85"/>
              <a:gd name="T5" fmla="*/ 0 h 16"/>
              <a:gd name="T6" fmla="*/ 0 w 85"/>
              <a:gd name="T7" fmla="*/ 63003892 h 16"/>
              <a:gd name="T8" fmla="*/ 0 60000 65536"/>
              <a:gd name="T9" fmla="*/ 0 60000 65536"/>
              <a:gd name="T10" fmla="*/ 0 60000 65536"/>
              <a:gd name="T11" fmla="*/ 0 60000 65536"/>
              <a:gd name="T12" fmla="*/ 0 w 85"/>
              <a:gd name="T13" fmla="*/ 0 h 16"/>
              <a:gd name="T14" fmla="*/ 85 w 85"/>
              <a:gd name="T15" fmla="*/ 16 h 16"/>
            </a:gdLst>
            <a:ahLst/>
            <a:cxnLst>
              <a:cxn ang="T8">
                <a:pos x="T0" y="T1"/>
              </a:cxn>
              <a:cxn ang="T9">
                <a:pos x="T2" y="T3"/>
              </a:cxn>
              <a:cxn ang="T10">
                <a:pos x="T4" y="T5"/>
              </a:cxn>
              <a:cxn ang="T11">
                <a:pos x="T6" y="T7"/>
              </a:cxn>
            </a:cxnLst>
            <a:rect l="T12" t="T13" r="T14" b="T15"/>
            <a:pathLst>
              <a:path w="85" h="16">
                <a:moveTo>
                  <a:pt x="0" y="16"/>
                </a:moveTo>
                <a:lnTo>
                  <a:pt x="85" y="0"/>
                </a:lnTo>
                <a:lnTo>
                  <a:pt x="0" y="0"/>
                </a:lnTo>
                <a:lnTo>
                  <a:pt x="0" y="1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84" name="Freeform 81">
            <a:extLst>
              <a:ext uri="{FF2B5EF4-FFF2-40B4-BE49-F238E27FC236}">
                <a16:creationId xmlns:a16="http://schemas.microsoft.com/office/drawing/2014/main" id="{F6D6CC2B-60B8-B04A-84DE-B959C7A5051D}"/>
              </a:ext>
            </a:extLst>
          </p:cNvPr>
          <p:cNvSpPr>
            <a:spLocks noChangeAspect="1"/>
          </p:cNvSpPr>
          <p:nvPr/>
        </p:nvSpPr>
        <p:spPr bwMode="auto">
          <a:xfrm>
            <a:off x="2921459" y="4807744"/>
            <a:ext cx="141287" cy="31750"/>
          </a:xfrm>
          <a:custGeom>
            <a:avLst/>
            <a:gdLst>
              <a:gd name="T0" fmla="*/ 0 w 85"/>
              <a:gd name="T1" fmla="*/ 63003892 h 16"/>
              <a:gd name="T2" fmla="*/ 234847271 w 85"/>
              <a:gd name="T3" fmla="*/ 0 h 16"/>
              <a:gd name="T4" fmla="*/ 234847271 w 85"/>
              <a:gd name="T5" fmla="*/ 63003892 h 16"/>
              <a:gd name="T6" fmla="*/ 0 w 85"/>
              <a:gd name="T7" fmla="*/ 63003892 h 16"/>
              <a:gd name="T8" fmla="*/ 0 60000 65536"/>
              <a:gd name="T9" fmla="*/ 0 60000 65536"/>
              <a:gd name="T10" fmla="*/ 0 60000 65536"/>
              <a:gd name="T11" fmla="*/ 0 60000 65536"/>
              <a:gd name="T12" fmla="*/ 0 w 85"/>
              <a:gd name="T13" fmla="*/ 0 h 16"/>
              <a:gd name="T14" fmla="*/ 85 w 85"/>
              <a:gd name="T15" fmla="*/ 16 h 16"/>
            </a:gdLst>
            <a:ahLst/>
            <a:cxnLst>
              <a:cxn ang="T8">
                <a:pos x="T0" y="T1"/>
              </a:cxn>
              <a:cxn ang="T9">
                <a:pos x="T2" y="T3"/>
              </a:cxn>
              <a:cxn ang="T10">
                <a:pos x="T4" y="T5"/>
              </a:cxn>
              <a:cxn ang="T11">
                <a:pos x="T6" y="T7"/>
              </a:cxn>
            </a:cxnLst>
            <a:rect l="T12" t="T13" r="T14" b="T15"/>
            <a:pathLst>
              <a:path w="85" h="16">
                <a:moveTo>
                  <a:pt x="0" y="16"/>
                </a:moveTo>
                <a:lnTo>
                  <a:pt x="85" y="0"/>
                </a:lnTo>
                <a:lnTo>
                  <a:pt x="85" y="16"/>
                </a:lnTo>
                <a:lnTo>
                  <a:pt x="0" y="1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85" name="Freeform 82">
            <a:extLst>
              <a:ext uri="{FF2B5EF4-FFF2-40B4-BE49-F238E27FC236}">
                <a16:creationId xmlns:a16="http://schemas.microsoft.com/office/drawing/2014/main" id="{18996BF1-239B-5149-8665-F4502D683DB9}"/>
              </a:ext>
            </a:extLst>
          </p:cNvPr>
          <p:cNvSpPr>
            <a:spLocks noChangeAspect="1"/>
          </p:cNvSpPr>
          <p:nvPr/>
        </p:nvSpPr>
        <p:spPr bwMode="auto">
          <a:xfrm>
            <a:off x="2921459" y="4807744"/>
            <a:ext cx="141287" cy="31750"/>
          </a:xfrm>
          <a:custGeom>
            <a:avLst/>
            <a:gdLst>
              <a:gd name="T0" fmla="*/ 0 w 85"/>
              <a:gd name="T1" fmla="*/ 63003892 h 16"/>
              <a:gd name="T2" fmla="*/ 0 w 85"/>
              <a:gd name="T3" fmla="*/ 0 h 16"/>
              <a:gd name="T4" fmla="*/ 234847271 w 85"/>
              <a:gd name="T5" fmla="*/ 0 h 16"/>
              <a:gd name="T6" fmla="*/ 234847271 w 85"/>
              <a:gd name="T7" fmla="*/ 63003892 h 16"/>
              <a:gd name="T8" fmla="*/ 0 w 85"/>
              <a:gd name="T9" fmla="*/ 63003892 h 16"/>
              <a:gd name="T10" fmla="*/ 0 w 85"/>
              <a:gd name="T11" fmla="*/ 63003892 h 16"/>
              <a:gd name="T12" fmla="*/ 0 60000 65536"/>
              <a:gd name="T13" fmla="*/ 0 60000 65536"/>
              <a:gd name="T14" fmla="*/ 0 60000 65536"/>
              <a:gd name="T15" fmla="*/ 0 60000 65536"/>
              <a:gd name="T16" fmla="*/ 0 60000 65536"/>
              <a:gd name="T17" fmla="*/ 0 60000 65536"/>
              <a:gd name="T18" fmla="*/ 0 w 85"/>
              <a:gd name="T19" fmla="*/ 0 h 16"/>
              <a:gd name="T20" fmla="*/ 85 w 8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85" h="16">
                <a:moveTo>
                  <a:pt x="0" y="16"/>
                </a:moveTo>
                <a:lnTo>
                  <a:pt x="0" y="0"/>
                </a:lnTo>
                <a:lnTo>
                  <a:pt x="85" y="0"/>
                </a:lnTo>
                <a:lnTo>
                  <a:pt x="85" y="16"/>
                </a:lnTo>
                <a:lnTo>
                  <a:pt x="0" y="16"/>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86" name="Freeform 83">
            <a:extLst>
              <a:ext uri="{FF2B5EF4-FFF2-40B4-BE49-F238E27FC236}">
                <a16:creationId xmlns:a16="http://schemas.microsoft.com/office/drawing/2014/main" id="{87E32AFC-FE94-3343-9B56-3E53B0C10101}"/>
              </a:ext>
            </a:extLst>
          </p:cNvPr>
          <p:cNvSpPr>
            <a:spLocks noChangeAspect="1"/>
          </p:cNvSpPr>
          <p:nvPr/>
        </p:nvSpPr>
        <p:spPr bwMode="auto">
          <a:xfrm>
            <a:off x="2780171" y="4790281"/>
            <a:ext cx="1588" cy="49213"/>
          </a:xfrm>
          <a:custGeom>
            <a:avLst/>
            <a:gdLst>
              <a:gd name="T0" fmla="*/ 0 w 1"/>
              <a:gd name="T1" fmla="*/ 93150747 h 26"/>
              <a:gd name="T2" fmla="*/ 0 w 1"/>
              <a:gd name="T3" fmla="*/ 0 h 26"/>
              <a:gd name="T4" fmla="*/ 0 w 1"/>
              <a:gd name="T5" fmla="*/ 93150747 h 26"/>
              <a:gd name="T6" fmla="*/ 0 60000 65536"/>
              <a:gd name="T7" fmla="*/ 0 60000 65536"/>
              <a:gd name="T8" fmla="*/ 0 60000 65536"/>
              <a:gd name="T9" fmla="*/ 0 w 1"/>
              <a:gd name="T10" fmla="*/ 0 h 26"/>
              <a:gd name="T11" fmla="*/ 1 w 1"/>
              <a:gd name="T12" fmla="*/ 26 h 26"/>
            </a:gdLst>
            <a:ahLst/>
            <a:cxnLst>
              <a:cxn ang="T6">
                <a:pos x="T0" y="T1"/>
              </a:cxn>
              <a:cxn ang="T7">
                <a:pos x="T2" y="T3"/>
              </a:cxn>
              <a:cxn ang="T8">
                <a:pos x="T4" y="T5"/>
              </a:cxn>
            </a:cxnLst>
            <a:rect l="T9" t="T10" r="T11" b="T12"/>
            <a:pathLst>
              <a:path w="1" h="26">
                <a:moveTo>
                  <a:pt x="0" y="26"/>
                </a:moveTo>
                <a:lnTo>
                  <a:pt x="0" y="0"/>
                </a:lnTo>
                <a:lnTo>
                  <a:pt x="0" y="2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87" name="Freeform 84">
            <a:extLst>
              <a:ext uri="{FF2B5EF4-FFF2-40B4-BE49-F238E27FC236}">
                <a16:creationId xmlns:a16="http://schemas.microsoft.com/office/drawing/2014/main" id="{4A7BF2B3-724A-E54C-99F9-B8222F60BDC6}"/>
              </a:ext>
            </a:extLst>
          </p:cNvPr>
          <p:cNvSpPr>
            <a:spLocks noChangeAspect="1"/>
          </p:cNvSpPr>
          <p:nvPr/>
        </p:nvSpPr>
        <p:spPr bwMode="auto">
          <a:xfrm>
            <a:off x="2780171" y="4790281"/>
            <a:ext cx="141288" cy="49213"/>
          </a:xfrm>
          <a:custGeom>
            <a:avLst/>
            <a:gdLst>
              <a:gd name="T0" fmla="*/ 0 w 85"/>
              <a:gd name="T1" fmla="*/ 93150747 h 26"/>
              <a:gd name="T2" fmla="*/ 234850595 w 85"/>
              <a:gd name="T3" fmla="*/ 0 h 26"/>
              <a:gd name="T4" fmla="*/ 0 w 85"/>
              <a:gd name="T5" fmla="*/ 0 h 26"/>
              <a:gd name="T6" fmla="*/ 0 w 85"/>
              <a:gd name="T7" fmla="*/ 93150747 h 26"/>
              <a:gd name="T8" fmla="*/ 0 60000 65536"/>
              <a:gd name="T9" fmla="*/ 0 60000 65536"/>
              <a:gd name="T10" fmla="*/ 0 60000 65536"/>
              <a:gd name="T11" fmla="*/ 0 60000 65536"/>
              <a:gd name="T12" fmla="*/ 0 w 85"/>
              <a:gd name="T13" fmla="*/ 0 h 26"/>
              <a:gd name="T14" fmla="*/ 85 w 85"/>
              <a:gd name="T15" fmla="*/ 26 h 26"/>
            </a:gdLst>
            <a:ahLst/>
            <a:cxnLst>
              <a:cxn ang="T8">
                <a:pos x="T0" y="T1"/>
              </a:cxn>
              <a:cxn ang="T9">
                <a:pos x="T2" y="T3"/>
              </a:cxn>
              <a:cxn ang="T10">
                <a:pos x="T4" y="T5"/>
              </a:cxn>
              <a:cxn ang="T11">
                <a:pos x="T6" y="T7"/>
              </a:cxn>
            </a:cxnLst>
            <a:rect l="T12" t="T13" r="T14" b="T15"/>
            <a:pathLst>
              <a:path w="85" h="26">
                <a:moveTo>
                  <a:pt x="0" y="26"/>
                </a:moveTo>
                <a:lnTo>
                  <a:pt x="85" y="0"/>
                </a:lnTo>
                <a:lnTo>
                  <a:pt x="0" y="0"/>
                </a:lnTo>
                <a:lnTo>
                  <a:pt x="0" y="2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88" name="Freeform 85">
            <a:extLst>
              <a:ext uri="{FF2B5EF4-FFF2-40B4-BE49-F238E27FC236}">
                <a16:creationId xmlns:a16="http://schemas.microsoft.com/office/drawing/2014/main" id="{AE7396E0-4AE0-FA42-BDBD-55FC672A4DB4}"/>
              </a:ext>
            </a:extLst>
          </p:cNvPr>
          <p:cNvSpPr>
            <a:spLocks noChangeAspect="1"/>
          </p:cNvSpPr>
          <p:nvPr/>
        </p:nvSpPr>
        <p:spPr bwMode="auto">
          <a:xfrm>
            <a:off x="2780171" y="4790281"/>
            <a:ext cx="141288" cy="49213"/>
          </a:xfrm>
          <a:custGeom>
            <a:avLst/>
            <a:gdLst>
              <a:gd name="T0" fmla="*/ 0 w 85"/>
              <a:gd name="T1" fmla="*/ 93150747 h 26"/>
              <a:gd name="T2" fmla="*/ 234850595 w 85"/>
              <a:gd name="T3" fmla="*/ 0 h 26"/>
              <a:gd name="T4" fmla="*/ 234850595 w 85"/>
              <a:gd name="T5" fmla="*/ 93150747 h 26"/>
              <a:gd name="T6" fmla="*/ 0 w 85"/>
              <a:gd name="T7" fmla="*/ 93150747 h 26"/>
              <a:gd name="T8" fmla="*/ 0 60000 65536"/>
              <a:gd name="T9" fmla="*/ 0 60000 65536"/>
              <a:gd name="T10" fmla="*/ 0 60000 65536"/>
              <a:gd name="T11" fmla="*/ 0 60000 65536"/>
              <a:gd name="T12" fmla="*/ 0 w 85"/>
              <a:gd name="T13" fmla="*/ 0 h 26"/>
              <a:gd name="T14" fmla="*/ 85 w 85"/>
              <a:gd name="T15" fmla="*/ 26 h 26"/>
            </a:gdLst>
            <a:ahLst/>
            <a:cxnLst>
              <a:cxn ang="T8">
                <a:pos x="T0" y="T1"/>
              </a:cxn>
              <a:cxn ang="T9">
                <a:pos x="T2" y="T3"/>
              </a:cxn>
              <a:cxn ang="T10">
                <a:pos x="T4" y="T5"/>
              </a:cxn>
              <a:cxn ang="T11">
                <a:pos x="T6" y="T7"/>
              </a:cxn>
            </a:cxnLst>
            <a:rect l="T12" t="T13" r="T14" b="T15"/>
            <a:pathLst>
              <a:path w="85" h="26">
                <a:moveTo>
                  <a:pt x="0" y="26"/>
                </a:moveTo>
                <a:lnTo>
                  <a:pt x="85" y="0"/>
                </a:lnTo>
                <a:lnTo>
                  <a:pt x="85" y="26"/>
                </a:lnTo>
                <a:lnTo>
                  <a:pt x="0" y="2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89" name="Freeform 86">
            <a:extLst>
              <a:ext uri="{FF2B5EF4-FFF2-40B4-BE49-F238E27FC236}">
                <a16:creationId xmlns:a16="http://schemas.microsoft.com/office/drawing/2014/main" id="{B7AE7577-55E7-5F49-8861-BBE2D96A4C80}"/>
              </a:ext>
            </a:extLst>
          </p:cNvPr>
          <p:cNvSpPr>
            <a:spLocks noChangeAspect="1"/>
          </p:cNvSpPr>
          <p:nvPr/>
        </p:nvSpPr>
        <p:spPr bwMode="auto">
          <a:xfrm>
            <a:off x="2780171" y="4790281"/>
            <a:ext cx="141288" cy="49213"/>
          </a:xfrm>
          <a:custGeom>
            <a:avLst/>
            <a:gdLst>
              <a:gd name="T0" fmla="*/ 0 w 85"/>
              <a:gd name="T1" fmla="*/ 93150747 h 26"/>
              <a:gd name="T2" fmla="*/ 0 w 85"/>
              <a:gd name="T3" fmla="*/ 0 h 26"/>
              <a:gd name="T4" fmla="*/ 234850595 w 85"/>
              <a:gd name="T5" fmla="*/ 0 h 26"/>
              <a:gd name="T6" fmla="*/ 234850595 w 85"/>
              <a:gd name="T7" fmla="*/ 93150747 h 26"/>
              <a:gd name="T8" fmla="*/ 0 w 85"/>
              <a:gd name="T9" fmla="*/ 93150747 h 26"/>
              <a:gd name="T10" fmla="*/ 0 w 85"/>
              <a:gd name="T11" fmla="*/ 93150747 h 26"/>
              <a:gd name="T12" fmla="*/ 0 60000 65536"/>
              <a:gd name="T13" fmla="*/ 0 60000 65536"/>
              <a:gd name="T14" fmla="*/ 0 60000 65536"/>
              <a:gd name="T15" fmla="*/ 0 60000 65536"/>
              <a:gd name="T16" fmla="*/ 0 60000 65536"/>
              <a:gd name="T17" fmla="*/ 0 60000 65536"/>
              <a:gd name="T18" fmla="*/ 0 w 85"/>
              <a:gd name="T19" fmla="*/ 0 h 26"/>
              <a:gd name="T20" fmla="*/ 85 w 85"/>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85" h="26">
                <a:moveTo>
                  <a:pt x="0" y="26"/>
                </a:moveTo>
                <a:lnTo>
                  <a:pt x="0" y="0"/>
                </a:lnTo>
                <a:lnTo>
                  <a:pt x="85" y="0"/>
                </a:lnTo>
                <a:lnTo>
                  <a:pt x="85" y="26"/>
                </a:lnTo>
                <a:lnTo>
                  <a:pt x="0" y="26"/>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90" name="Freeform 87">
            <a:extLst>
              <a:ext uri="{FF2B5EF4-FFF2-40B4-BE49-F238E27FC236}">
                <a16:creationId xmlns:a16="http://schemas.microsoft.com/office/drawing/2014/main" id="{5E6C226C-E5A4-484D-8BCA-C56EFE0C32E7}"/>
              </a:ext>
            </a:extLst>
          </p:cNvPr>
          <p:cNvSpPr>
            <a:spLocks noChangeAspect="1"/>
          </p:cNvSpPr>
          <p:nvPr/>
        </p:nvSpPr>
        <p:spPr bwMode="auto">
          <a:xfrm>
            <a:off x="2629359" y="4790281"/>
            <a:ext cx="1587" cy="49213"/>
          </a:xfrm>
          <a:custGeom>
            <a:avLst/>
            <a:gdLst>
              <a:gd name="T0" fmla="*/ 0 w 1"/>
              <a:gd name="T1" fmla="*/ 93150747 h 26"/>
              <a:gd name="T2" fmla="*/ 0 w 1"/>
              <a:gd name="T3" fmla="*/ 0 h 26"/>
              <a:gd name="T4" fmla="*/ 0 w 1"/>
              <a:gd name="T5" fmla="*/ 93150747 h 26"/>
              <a:gd name="T6" fmla="*/ 0 60000 65536"/>
              <a:gd name="T7" fmla="*/ 0 60000 65536"/>
              <a:gd name="T8" fmla="*/ 0 60000 65536"/>
              <a:gd name="T9" fmla="*/ 0 w 1"/>
              <a:gd name="T10" fmla="*/ 0 h 26"/>
              <a:gd name="T11" fmla="*/ 1 w 1"/>
              <a:gd name="T12" fmla="*/ 26 h 26"/>
            </a:gdLst>
            <a:ahLst/>
            <a:cxnLst>
              <a:cxn ang="T6">
                <a:pos x="T0" y="T1"/>
              </a:cxn>
              <a:cxn ang="T7">
                <a:pos x="T2" y="T3"/>
              </a:cxn>
              <a:cxn ang="T8">
                <a:pos x="T4" y="T5"/>
              </a:cxn>
            </a:cxnLst>
            <a:rect l="T9" t="T10" r="T11" b="T12"/>
            <a:pathLst>
              <a:path w="1" h="26">
                <a:moveTo>
                  <a:pt x="0" y="26"/>
                </a:moveTo>
                <a:lnTo>
                  <a:pt x="0" y="0"/>
                </a:lnTo>
                <a:lnTo>
                  <a:pt x="0" y="2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91" name="Freeform 88">
            <a:extLst>
              <a:ext uri="{FF2B5EF4-FFF2-40B4-BE49-F238E27FC236}">
                <a16:creationId xmlns:a16="http://schemas.microsoft.com/office/drawing/2014/main" id="{14A15A5F-2A73-4643-B957-ACDCAC65AF2C}"/>
              </a:ext>
            </a:extLst>
          </p:cNvPr>
          <p:cNvSpPr>
            <a:spLocks noChangeAspect="1"/>
          </p:cNvSpPr>
          <p:nvPr/>
        </p:nvSpPr>
        <p:spPr bwMode="auto">
          <a:xfrm>
            <a:off x="2629359" y="4790281"/>
            <a:ext cx="150812" cy="49213"/>
          </a:xfrm>
          <a:custGeom>
            <a:avLst/>
            <a:gdLst>
              <a:gd name="T0" fmla="*/ 0 w 91"/>
              <a:gd name="T1" fmla="*/ 93150747 h 26"/>
              <a:gd name="T2" fmla="*/ 249936936 w 91"/>
              <a:gd name="T3" fmla="*/ 0 h 26"/>
              <a:gd name="T4" fmla="*/ 0 w 91"/>
              <a:gd name="T5" fmla="*/ 0 h 26"/>
              <a:gd name="T6" fmla="*/ 0 w 91"/>
              <a:gd name="T7" fmla="*/ 93150747 h 26"/>
              <a:gd name="T8" fmla="*/ 0 60000 65536"/>
              <a:gd name="T9" fmla="*/ 0 60000 65536"/>
              <a:gd name="T10" fmla="*/ 0 60000 65536"/>
              <a:gd name="T11" fmla="*/ 0 60000 65536"/>
              <a:gd name="T12" fmla="*/ 0 w 91"/>
              <a:gd name="T13" fmla="*/ 0 h 26"/>
              <a:gd name="T14" fmla="*/ 91 w 91"/>
              <a:gd name="T15" fmla="*/ 26 h 26"/>
            </a:gdLst>
            <a:ahLst/>
            <a:cxnLst>
              <a:cxn ang="T8">
                <a:pos x="T0" y="T1"/>
              </a:cxn>
              <a:cxn ang="T9">
                <a:pos x="T2" y="T3"/>
              </a:cxn>
              <a:cxn ang="T10">
                <a:pos x="T4" y="T5"/>
              </a:cxn>
              <a:cxn ang="T11">
                <a:pos x="T6" y="T7"/>
              </a:cxn>
            </a:cxnLst>
            <a:rect l="T12" t="T13" r="T14" b="T15"/>
            <a:pathLst>
              <a:path w="91" h="26">
                <a:moveTo>
                  <a:pt x="0" y="26"/>
                </a:moveTo>
                <a:lnTo>
                  <a:pt x="91" y="0"/>
                </a:lnTo>
                <a:lnTo>
                  <a:pt x="0" y="0"/>
                </a:lnTo>
                <a:lnTo>
                  <a:pt x="0" y="2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92" name="Freeform 89">
            <a:extLst>
              <a:ext uri="{FF2B5EF4-FFF2-40B4-BE49-F238E27FC236}">
                <a16:creationId xmlns:a16="http://schemas.microsoft.com/office/drawing/2014/main" id="{08BE0433-1124-2F4E-8FCE-DC04C6226942}"/>
              </a:ext>
            </a:extLst>
          </p:cNvPr>
          <p:cNvSpPr>
            <a:spLocks noChangeAspect="1"/>
          </p:cNvSpPr>
          <p:nvPr/>
        </p:nvSpPr>
        <p:spPr bwMode="auto">
          <a:xfrm>
            <a:off x="2629359" y="4790281"/>
            <a:ext cx="150812" cy="49213"/>
          </a:xfrm>
          <a:custGeom>
            <a:avLst/>
            <a:gdLst>
              <a:gd name="T0" fmla="*/ 0 w 91"/>
              <a:gd name="T1" fmla="*/ 93150747 h 26"/>
              <a:gd name="T2" fmla="*/ 249936936 w 91"/>
              <a:gd name="T3" fmla="*/ 0 h 26"/>
              <a:gd name="T4" fmla="*/ 249936936 w 91"/>
              <a:gd name="T5" fmla="*/ 93150747 h 26"/>
              <a:gd name="T6" fmla="*/ 0 w 91"/>
              <a:gd name="T7" fmla="*/ 93150747 h 26"/>
              <a:gd name="T8" fmla="*/ 0 60000 65536"/>
              <a:gd name="T9" fmla="*/ 0 60000 65536"/>
              <a:gd name="T10" fmla="*/ 0 60000 65536"/>
              <a:gd name="T11" fmla="*/ 0 60000 65536"/>
              <a:gd name="T12" fmla="*/ 0 w 91"/>
              <a:gd name="T13" fmla="*/ 0 h 26"/>
              <a:gd name="T14" fmla="*/ 91 w 91"/>
              <a:gd name="T15" fmla="*/ 26 h 26"/>
            </a:gdLst>
            <a:ahLst/>
            <a:cxnLst>
              <a:cxn ang="T8">
                <a:pos x="T0" y="T1"/>
              </a:cxn>
              <a:cxn ang="T9">
                <a:pos x="T2" y="T3"/>
              </a:cxn>
              <a:cxn ang="T10">
                <a:pos x="T4" y="T5"/>
              </a:cxn>
              <a:cxn ang="T11">
                <a:pos x="T6" y="T7"/>
              </a:cxn>
            </a:cxnLst>
            <a:rect l="T12" t="T13" r="T14" b="T15"/>
            <a:pathLst>
              <a:path w="91" h="26">
                <a:moveTo>
                  <a:pt x="0" y="26"/>
                </a:moveTo>
                <a:lnTo>
                  <a:pt x="91" y="0"/>
                </a:lnTo>
                <a:lnTo>
                  <a:pt x="91" y="26"/>
                </a:lnTo>
                <a:lnTo>
                  <a:pt x="0" y="2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93" name="Freeform 90">
            <a:extLst>
              <a:ext uri="{FF2B5EF4-FFF2-40B4-BE49-F238E27FC236}">
                <a16:creationId xmlns:a16="http://schemas.microsoft.com/office/drawing/2014/main" id="{82A7CC34-487B-644E-AFE3-0DFE4DBE3179}"/>
              </a:ext>
            </a:extLst>
          </p:cNvPr>
          <p:cNvSpPr>
            <a:spLocks noChangeAspect="1"/>
          </p:cNvSpPr>
          <p:nvPr/>
        </p:nvSpPr>
        <p:spPr bwMode="auto">
          <a:xfrm>
            <a:off x="2629359" y="4790281"/>
            <a:ext cx="150812" cy="49213"/>
          </a:xfrm>
          <a:custGeom>
            <a:avLst/>
            <a:gdLst>
              <a:gd name="T0" fmla="*/ 0 w 91"/>
              <a:gd name="T1" fmla="*/ 93150747 h 26"/>
              <a:gd name="T2" fmla="*/ 0 w 91"/>
              <a:gd name="T3" fmla="*/ 0 h 26"/>
              <a:gd name="T4" fmla="*/ 249936936 w 91"/>
              <a:gd name="T5" fmla="*/ 0 h 26"/>
              <a:gd name="T6" fmla="*/ 249936936 w 91"/>
              <a:gd name="T7" fmla="*/ 93150747 h 26"/>
              <a:gd name="T8" fmla="*/ 0 w 91"/>
              <a:gd name="T9" fmla="*/ 93150747 h 26"/>
              <a:gd name="T10" fmla="*/ 0 w 91"/>
              <a:gd name="T11" fmla="*/ 93150747 h 26"/>
              <a:gd name="T12" fmla="*/ 0 60000 65536"/>
              <a:gd name="T13" fmla="*/ 0 60000 65536"/>
              <a:gd name="T14" fmla="*/ 0 60000 65536"/>
              <a:gd name="T15" fmla="*/ 0 60000 65536"/>
              <a:gd name="T16" fmla="*/ 0 60000 65536"/>
              <a:gd name="T17" fmla="*/ 0 60000 65536"/>
              <a:gd name="T18" fmla="*/ 0 w 91"/>
              <a:gd name="T19" fmla="*/ 0 h 26"/>
              <a:gd name="T20" fmla="*/ 91 w 9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91" h="26">
                <a:moveTo>
                  <a:pt x="0" y="26"/>
                </a:moveTo>
                <a:lnTo>
                  <a:pt x="0" y="0"/>
                </a:lnTo>
                <a:lnTo>
                  <a:pt x="91" y="0"/>
                </a:lnTo>
                <a:lnTo>
                  <a:pt x="91" y="26"/>
                </a:lnTo>
                <a:lnTo>
                  <a:pt x="0" y="26"/>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94" name="Freeform 91">
            <a:extLst>
              <a:ext uri="{FF2B5EF4-FFF2-40B4-BE49-F238E27FC236}">
                <a16:creationId xmlns:a16="http://schemas.microsoft.com/office/drawing/2014/main" id="{13962509-20EA-F148-BF5A-4A05BFD98905}"/>
              </a:ext>
            </a:extLst>
          </p:cNvPr>
          <p:cNvSpPr>
            <a:spLocks noChangeAspect="1"/>
          </p:cNvSpPr>
          <p:nvPr/>
        </p:nvSpPr>
        <p:spPr bwMode="auto">
          <a:xfrm>
            <a:off x="2488071" y="4798219"/>
            <a:ext cx="1588" cy="41275"/>
          </a:xfrm>
          <a:custGeom>
            <a:avLst/>
            <a:gdLst>
              <a:gd name="T0" fmla="*/ 0 w 1"/>
              <a:gd name="T1" fmla="*/ 81125031 h 21"/>
              <a:gd name="T2" fmla="*/ 0 w 1"/>
              <a:gd name="T3" fmla="*/ 0 h 21"/>
              <a:gd name="T4" fmla="*/ 0 w 1"/>
              <a:gd name="T5" fmla="*/ 81125031 h 21"/>
              <a:gd name="T6" fmla="*/ 0 60000 65536"/>
              <a:gd name="T7" fmla="*/ 0 60000 65536"/>
              <a:gd name="T8" fmla="*/ 0 60000 65536"/>
              <a:gd name="T9" fmla="*/ 0 w 1"/>
              <a:gd name="T10" fmla="*/ 0 h 21"/>
              <a:gd name="T11" fmla="*/ 1 w 1"/>
              <a:gd name="T12" fmla="*/ 21 h 21"/>
            </a:gdLst>
            <a:ahLst/>
            <a:cxnLst>
              <a:cxn ang="T6">
                <a:pos x="T0" y="T1"/>
              </a:cxn>
              <a:cxn ang="T7">
                <a:pos x="T2" y="T3"/>
              </a:cxn>
              <a:cxn ang="T8">
                <a:pos x="T4" y="T5"/>
              </a:cxn>
            </a:cxnLst>
            <a:rect l="T9" t="T10" r="T11" b="T12"/>
            <a:pathLst>
              <a:path w="1" h="21">
                <a:moveTo>
                  <a:pt x="0" y="21"/>
                </a:moveTo>
                <a:lnTo>
                  <a:pt x="0" y="0"/>
                </a:lnTo>
                <a:lnTo>
                  <a:pt x="0" y="21"/>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95" name="Freeform 92">
            <a:extLst>
              <a:ext uri="{FF2B5EF4-FFF2-40B4-BE49-F238E27FC236}">
                <a16:creationId xmlns:a16="http://schemas.microsoft.com/office/drawing/2014/main" id="{9375EE9B-37A2-6149-9476-C93CB096DC50}"/>
              </a:ext>
            </a:extLst>
          </p:cNvPr>
          <p:cNvSpPr>
            <a:spLocks noChangeAspect="1"/>
          </p:cNvSpPr>
          <p:nvPr/>
        </p:nvSpPr>
        <p:spPr bwMode="auto">
          <a:xfrm>
            <a:off x="2488071" y="4798219"/>
            <a:ext cx="141288" cy="41275"/>
          </a:xfrm>
          <a:custGeom>
            <a:avLst/>
            <a:gdLst>
              <a:gd name="T0" fmla="*/ 0 w 85"/>
              <a:gd name="T1" fmla="*/ 81125031 h 21"/>
              <a:gd name="T2" fmla="*/ 234850595 w 85"/>
              <a:gd name="T3" fmla="*/ 0 h 21"/>
              <a:gd name="T4" fmla="*/ 0 w 85"/>
              <a:gd name="T5" fmla="*/ 0 h 21"/>
              <a:gd name="T6" fmla="*/ 0 w 85"/>
              <a:gd name="T7" fmla="*/ 81125031 h 21"/>
              <a:gd name="T8" fmla="*/ 0 60000 65536"/>
              <a:gd name="T9" fmla="*/ 0 60000 65536"/>
              <a:gd name="T10" fmla="*/ 0 60000 65536"/>
              <a:gd name="T11" fmla="*/ 0 60000 65536"/>
              <a:gd name="T12" fmla="*/ 0 w 85"/>
              <a:gd name="T13" fmla="*/ 0 h 21"/>
              <a:gd name="T14" fmla="*/ 85 w 85"/>
              <a:gd name="T15" fmla="*/ 21 h 21"/>
            </a:gdLst>
            <a:ahLst/>
            <a:cxnLst>
              <a:cxn ang="T8">
                <a:pos x="T0" y="T1"/>
              </a:cxn>
              <a:cxn ang="T9">
                <a:pos x="T2" y="T3"/>
              </a:cxn>
              <a:cxn ang="T10">
                <a:pos x="T4" y="T5"/>
              </a:cxn>
              <a:cxn ang="T11">
                <a:pos x="T6" y="T7"/>
              </a:cxn>
            </a:cxnLst>
            <a:rect l="T12" t="T13" r="T14" b="T15"/>
            <a:pathLst>
              <a:path w="85" h="21">
                <a:moveTo>
                  <a:pt x="0" y="21"/>
                </a:moveTo>
                <a:lnTo>
                  <a:pt x="85" y="0"/>
                </a:lnTo>
                <a:lnTo>
                  <a:pt x="0" y="0"/>
                </a:lnTo>
                <a:lnTo>
                  <a:pt x="0" y="21"/>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96" name="Freeform 93">
            <a:extLst>
              <a:ext uri="{FF2B5EF4-FFF2-40B4-BE49-F238E27FC236}">
                <a16:creationId xmlns:a16="http://schemas.microsoft.com/office/drawing/2014/main" id="{D4977BFC-F434-4648-9228-15C42FE87077}"/>
              </a:ext>
            </a:extLst>
          </p:cNvPr>
          <p:cNvSpPr>
            <a:spLocks noChangeAspect="1"/>
          </p:cNvSpPr>
          <p:nvPr/>
        </p:nvSpPr>
        <p:spPr bwMode="auto">
          <a:xfrm>
            <a:off x="2488071" y="4798219"/>
            <a:ext cx="141288" cy="41275"/>
          </a:xfrm>
          <a:custGeom>
            <a:avLst/>
            <a:gdLst>
              <a:gd name="T0" fmla="*/ 0 w 85"/>
              <a:gd name="T1" fmla="*/ 81125031 h 21"/>
              <a:gd name="T2" fmla="*/ 234850595 w 85"/>
              <a:gd name="T3" fmla="*/ 0 h 21"/>
              <a:gd name="T4" fmla="*/ 234850595 w 85"/>
              <a:gd name="T5" fmla="*/ 81125031 h 21"/>
              <a:gd name="T6" fmla="*/ 0 w 85"/>
              <a:gd name="T7" fmla="*/ 81125031 h 21"/>
              <a:gd name="T8" fmla="*/ 0 60000 65536"/>
              <a:gd name="T9" fmla="*/ 0 60000 65536"/>
              <a:gd name="T10" fmla="*/ 0 60000 65536"/>
              <a:gd name="T11" fmla="*/ 0 60000 65536"/>
              <a:gd name="T12" fmla="*/ 0 w 85"/>
              <a:gd name="T13" fmla="*/ 0 h 21"/>
              <a:gd name="T14" fmla="*/ 85 w 85"/>
              <a:gd name="T15" fmla="*/ 21 h 21"/>
            </a:gdLst>
            <a:ahLst/>
            <a:cxnLst>
              <a:cxn ang="T8">
                <a:pos x="T0" y="T1"/>
              </a:cxn>
              <a:cxn ang="T9">
                <a:pos x="T2" y="T3"/>
              </a:cxn>
              <a:cxn ang="T10">
                <a:pos x="T4" y="T5"/>
              </a:cxn>
              <a:cxn ang="T11">
                <a:pos x="T6" y="T7"/>
              </a:cxn>
            </a:cxnLst>
            <a:rect l="T12" t="T13" r="T14" b="T15"/>
            <a:pathLst>
              <a:path w="85" h="21">
                <a:moveTo>
                  <a:pt x="0" y="21"/>
                </a:moveTo>
                <a:lnTo>
                  <a:pt x="85" y="0"/>
                </a:lnTo>
                <a:lnTo>
                  <a:pt x="85" y="21"/>
                </a:lnTo>
                <a:lnTo>
                  <a:pt x="0" y="21"/>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97" name="Freeform 94">
            <a:extLst>
              <a:ext uri="{FF2B5EF4-FFF2-40B4-BE49-F238E27FC236}">
                <a16:creationId xmlns:a16="http://schemas.microsoft.com/office/drawing/2014/main" id="{3E4255D7-8AA0-0C4C-9568-A29A00895B03}"/>
              </a:ext>
            </a:extLst>
          </p:cNvPr>
          <p:cNvSpPr>
            <a:spLocks noChangeAspect="1"/>
          </p:cNvSpPr>
          <p:nvPr/>
        </p:nvSpPr>
        <p:spPr bwMode="auto">
          <a:xfrm>
            <a:off x="2488071" y="4798219"/>
            <a:ext cx="141288" cy="41275"/>
          </a:xfrm>
          <a:custGeom>
            <a:avLst/>
            <a:gdLst>
              <a:gd name="T0" fmla="*/ 0 w 85"/>
              <a:gd name="T1" fmla="*/ 81125031 h 21"/>
              <a:gd name="T2" fmla="*/ 0 w 85"/>
              <a:gd name="T3" fmla="*/ 0 h 21"/>
              <a:gd name="T4" fmla="*/ 234850595 w 85"/>
              <a:gd name="T5" fmla="*/ 0 h 21"/>
              <a:gd name="T6" fmla="*/ 234850595 w 85"/>
              <a:gd name="T7" fmla="*/ 81125031 h 21"/>
              <a:gd name="T8" fmla="*/ 0 w 85"/>
              <a:gd name="T9" fmla="*/ 81125031 h 21"/>
              <a:gd name="T10" fmla="*/ 0 w 85"/>
              <a:gd name="T11" fmla="*/ 81125031 h 21"/>
              <a:gd name="T12" fmla="*/ 0 60000 65536"/>
              <a:gd name="T13" fmla="*/ 0 60000 65536"/>
              <a:gd name="T14" fmla="*/ 0 60000 65536"/>
              <a:gd name="T15" fmla="*/ 0 60000 65536"/>
              <a:gd name="T16" fmla="*/ 0 60000 65536"/>
              <a:gd name="T17" fmla="*/ 0 60000 65536"/>
              <a:gd name="T18" fmla="*/ 0 w 85"/>
              <a:gd name="T19" fmla="*/ 0 h 21"/>
              <a:gd name="T20" fmla="*/ 85 w 85"/>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85" h="21">
                <a:moveTo>
                  <a:pt x="0" y="21"/>
                </a:moveTo>
                <a:lnTo>
                  <a:pt x="0" y="0"/>
                </a:lnTo>
                <a:lnTo>
                  <a:pt x="85" y="0"/>
                </a:lnTo>
                <a:lnTo>
                  <a:pt x="85" y="21"/>
                </a:lnTo>
                <a:lnTo>
                  <a:pt x="0" y="21"/>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98" name="Freeform 95">
            <a:extLst>
              <a:ext uri="{FF2B5EF4-FFF2-40B4-BE49-F238E27FC236}">
                <a16:creationId xmlns:a16="http://schemas.microsoft.com/office/drawing/2014/main" id="{5BB1AD2B-6C70-974A-AE24-7E65B539B978}"/>
              </a:ext>
            </a:extLst>
          </p:cNvPr>
          <p:cNvSpPr>
            <a:spLocks noChangeAspect="1"/>
          </p:cNvSpPr>
          <p:nvPr/>
        </p:nvSpPr>
        <p:spPr bwMode="auto">
          <a:xfrm>
            <a:off x="2345196" y="4780756"/>
            <a:ext cx="3175" cy="58738"/>
          </a:xfrm>
          <a:custGeom>
            <a:avLst/>
            <a:gdLst>
              <a:gd name="T0" fmla="*/ 0 w 1"/>
              <a:gd name="T1" fmla="*/ 111295249 h 31"/>
              <a:gd name="T2" fmla="*/ 0 w 1"/>
              <a:gd name="T3" fmla="*/ 0 h 31"/>
              <a:gd name="T4" fmla="*/ 0 w 1"/>
              <a:gd name="T5" fmla="*/ 111295249 h 31"/>
              <a:gd name="T6" fmla="*/ 0 60000 65536"/>
              <a:gd name="T7" fmla="*/ 0 60000 65536"/>
              <a:gd name="T8" fmla="*/ 0 60000 65536"/>
              <a:gd name="T9" fmla="*/ 0 w 1"/>
              <a:gd name="T10" fmla="*/ 0 h 31"/>
              <a:gd name="T11" fmla="*/ 1 w 1"/>
              <a:gd name="T12" fmla="*/ 31 h 31"/>
            </a:gdLst>
            <a:ahLst/>
            <a:cxnLst>
              <a:cxn ang="T6">
                <a:pos x="T0" y="T1"/>
              </a:cxn>
              <a:cxn ang="T7">
                <a:pos x="T2" y="T3"/>
              </a:cxn>
              <a:cxn ang="T8">
                <a:pos x="T4" y="T5"/>
              </a:cxn>
            </a:cxnLst>
            <a:rect l="T9" t="T10" r="T11" b="T12"/>
            <a:pathLst>
              <a:path w="1" h="31">
                <a:moveTo>
                  <a:pt x="0" y="31"/>
                </a:moveTo>
                <a:lnTo>
                  <a:pt x="0" y="0"/>
                </a:lnTo>
                <a:lnTo>
                  <a:pt x="0" y="31"/>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99" name="Freeform 96">
            <a:extLst>
              <a:ext uri="{FF2B5EF4-FFF2-40B4-BE49-F238E27FC236}">
                <a16:creationId xmlns:a16="http://schemas.microsoft.com/office/drawing/2014/main" id="{C1FE5DC4-9F20-4C42-9274-CCA79A8E7445}"/>
              </a:ext>
            </a:extLst>
          </p:cNvPr>
          <p:cNvSpPr>
            <a:spLocks noChangeAspect="1"/>
          </p:cNvSpPr>
          <p:nvPr/>
        </p:nvSpPr>
        <p:spPr bwMode="auto">
          <a:xfrm>
            <a:off x="2345196" y="4780756"/>
            <a:ext cx="142875" cy="58738"/>
          </a:xfrm>
          <a:custGeom>
            <a:avLst/>
            <a:gdLst>
              <a:gd name="T0" fmla="*/ 0 w 85"/>
              <a:gd name="T1" fmla="*/ 111295249 h 31"/>
              <a:gd name="T2" fmla="*/ 240156085 w 85"/>
              <a:gd name="T3" fmla="*/ 0 h 31"/>
              <a:gd name="T4" fmla="*/ 0 w 85"/>
              <a:gd name="T5" fmla="*/ 0 h 31"/>
              <a:gd name="T6" fmla="*/ 0 w 85"/>
              <a:gd name="T7" fmla="*/ 111295249 h 31"/>
              <a:gd name="T8" fmla="*/ 0 60000 65536"/>
              <a:gd name="T9" fmla="*/ 0 60000 65536"/>
              <a:gd name="T10" fmla="*/ 0 60000 65536"/>
              <a:gd name="T11" fmla="*/ 0 60000 65536"/>
              <a:gd name="T12" fmla="*/ 0 w 85"/>
              <a:gd name="T13" fmla="*/ 0 h 31"/>
              <a:gd name="T14" fmla="*/ 85 w 85"/>
              <a:gd name="T15" fmla="*/ 31 h 31"/>
            </a:gdLst>
            <a:ahLst/>
            <a:cxnLst>
              <a:cxn ang="T8">
                <a:pos x="T0" y="T1"/>
              </a:cxn>
              <a:cxn ang="T9">
                <a:pos x="T2" y="T3"/>
              </a:cxn>
              <a:cxn ang="T10">
                <a:pos x="T4" y="T5"/>
              </a:cxn>
              <a:cxn ang="T11">
                <a:pos x="T6" y="T7"/>
              </a:cxn>
            </a:cxnLst>
            <a:rect l="T12" t="T13" r="T14" b="T15"/>
            <a:pathLst>
              <a:path w="85" h="31">
                <a:moveTo>
                  <a:pt x="0" y="31"/>
                </a:moveTo>
                <a:lnTo>
                  <a:pt x="85" y="0"/>
                </a:lnTo>
                <a:lnTo>
                  <a:pt x="0" y="0"/>
                </a:lnTo>
                <a:lnTo>
                  <a:pt x="0" y="31"/>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00" name="Freeform 97">
            <a:extLst>
              <a:ext uri="{FF2B5EF4-FFF2-40B4-BE49-F238E27FC236}">
                <a16:creationId xmlns:a16="http://schemas.microsoft.com/office/drawing/2014/main" id="{E5D97E1C-12B2-0549-BBA9-6DB2E2932F1D}"/>
              </a:ext>
            </a:extLst>
          </p:cNvPr>
          <p:cNvSpPr>
            <a:spLocks noChangeAspect="1"/>
          </p:cNvSpPr>
          <p:nvPr/>
        </p:nvSpPr>
        <p:spPr bwMode="auto">
          <a:xfrm>
            <a:off x="2345196" y="4780756"/>
            <a:ext cx="142875" cy="58738"/>
          </a:xfrm>
          <a:custGeom>
            <a:avLst/>
            <a:gdLst>
              <a:gd name="T0" fmla="*/ 0 w 85"/>
              <a:gd name="T1" fmla="*/ 111295249 h 31"/>
              <a:gd name="T2" fmla="*/ 240156085 w 85"/>
              <a:gd name="T3" fmla="*/ 0 h 31"/>
              <a:gd name="T4" fmla="*/ 240156085 w 85"/>
              <a:gd name="T5" fmla="*/ 111295249 h 31"/>
              <a:gd name="T6" fmla="*/ 0 w 85"/>
              <a:gd name="T7" fmla="*/ 111295249 h 31"/>
              <a:gd name="T8" fmla="*/ 0 60000 65536"/>
              <a:gd name="T9" fmla="*/ 0 60000 65536"/>
              <a:gd name="T10" fmla="*/ 0 60000 65536"/>
              <a:gd name="T11" fmla="*/ 0 60000 65536"/>
              <a:gd name="T12" fmla="*/ 0 w 85"/>
              <a:gd name="T13" fmla="*/ 0 h 31"/>
              <a:gd name="T14" fmla="*/ 85 w 85"/>
              <a:gd name="T15" fmla="*/ 31 h 31"/>
            </a:gdLst>
            <a:ahLst/>
            <a:cxnLst>
              <a:cxn ang="T8">
                <a:pos x="T0" y="T1"/>
              </a:cxn>
              <a:cxn ang="T9">
                <a:pos x="T2" y="T3"/>
              </a:cxn>
              <a:cxn ang="T10">
                <a:pos x="T4" y="T5"/>
              </a:cxn>
              <a:cxn ang="T11">
                <a:pos x="T6" y="T7"/>
              </a:cxn>
            </a:cxnLst>
            <a:rect l="T12" t="T13" r="T14" b="T15"/>
            <a:pathLst>
              <a:path w="85" h="31">
                <a:moveTo>
                  <a:pt x="0" y="31"/>
                </a:moveTo>
                <a:lnTo>
                  <a:pt x="85" y="0"/>
                </a:lnTo>
                <a:lnTo>
                  <a:pt x="85" y="31"/>
                </a:lnTo>
                <a:lnTo>
                  <a:pt x="0" y="31"/>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01" name="Freeform 98">
            <a:extLst>
              <a:ext uri="{FF2B5EF4-FFF2-40B4-BE49-F238E27FC236}">
                <a16:creationId xmlns:a16="http://schemas.microsoft.com/office/drawing/2014/main" id="{C3F33180-DA7F-D74C-88A1-F37D30D052AF}"/>
              </a:ext>
            </a:extLst>
          </p:cNvPr>
          <p:cNvSpPr>
            <a:spLocks noChangeAspect="1"/>
          </p:cNvSpPr>
          <p:nvPr/>
        </p:nvSpPr>
        <p:spPr bwMode="auto">
          <a:xfrm>
            <a:off x="2345196" y="4780756"/>
            <a:ext cx="142875" cy="58738"/>
          </a:xfrm>
          <a:custGeom>
            <a:avLst/>
            <a:gdLst>
              <a:gd name="T0" fmla="*/ 0 w 85"/>
              <a:gd name="T1" fmla="*/ 111295249 h 31"/>
              <a:gd name="T2" fmla="*/ 0 w 85"/>
              <a:gd name="T3" fmla="*/ 0 h 31"/>
              <a:gd name="T4" fmla="*/ 240156085 w 85"/>
              <a:gd name="T5" fmla="*/ 0 h 31"/>
              <a:gd name="T6" fmla="*/ 240156085 w 85"/>
              <a:gd name="T7" fmla="*/ 111295249 h 31"/>
              <a:gd name="T8" fmla="*/ 0 w 85"/>
              <a:gd name="T9" fmla="*/ 111295249 h 31"/>
              <a:gd name="T10" fmla="*/ 0 w 85"/>
              <a:gd name="T11" fmla="*/ 111295249 h 31"/>
              <a:gd name="T12" fmla="*/ 0 60000 65536"/>
              <a:gd name="T13" fmla="*/ 0 60000 65536"/>
              <a:gd name="T14" fmla="*/ 0 60000 65536"/>
              <a:gd name="T15" fmla="*/ 0 60000 65536"/>
              <a:gd name="T16" fmla="*/ 0 60000 65536"/>
              <a:gd name="T17" fmla="*/ 0 60000 65536"/>
              <a:gd name="T18" fmla="*/ 0 w 85"/>
              <a:gd name="T19" fmla="*/ 0 h 31"/>
              <a:gd name="T20" fmla="*/ 85 w 85"/>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85" h="31">
                <a:moveTo>
                  <a:pt x="0" y="31"/>
                </a:moveTo>
                <a:lnTo>
                  <a:pt x="0" y="0"/>
                </a:lnTo>
                <a:lnTo>
                  <a:pt x="85" y="0"/>
                </a:lnTo>
                <a:lnTo>
                  <a:pt x="85" y="31"/>
                </a:lnTo>
                <a:lnTo>
                  <a:pt x="0" y="31"/>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102" name="Freeform 99">
            <a:extLst>
              <a:ext uri="{FF2B5EF4-FFF2-40B4-BE49-F238E27FC236}">
                <a16:creationId xmlns:a16="http://schemas.microsoft.com/office/drawing/2014/main" id="{0590F0EE-CEF2-3F47-85E0-D40101532893}"/>
              </a:ext>
            </a:extLst>
          </p:cNvPr>
          <p:cNvSpPr>
            <a:spLocks noChangeAspect="1"/>
          </p:cNvSpPr>
          <p:nvPr/>
        </p:nvSpPr>
        <p:spPr bwMode="auto">
          <a:xfrm>
            <a:off x="2205496" y="4790281"/>
            <a:ext cx="1588" cy="49213"/>
          </a:xfrm>
          <a:custGeom>
            <a:avLst/>
            <a:gdLst>
              <a:gd name="T0" fmla="*/ 0 w 1"/>
              <a:gd name="T1" fmla="*/ 93150747 h 26"/>
              <a:gd name="T2" fmla="*/ 0 w 1"/>
              <a:gd name="T3" fmla="*/ 0 h 26"/>
              <a:gd name="T4" fmla="*/ 0 w 1"/>
              <a:gd name="T5" fmla="*/ 93150747 h 26"/>
              <a:gd name="T6" fmla="*/ 0 60000 65536"/>
              <a:gd name="T7" fmla="*/ 0 60000 65536"/>
              <a:gd name="T8" fmla="*/ 0 60000 65536"/>
              <a:gd name="T9" fmla="*/ 0 w 1"/>
              <a:gd name="T10" fmla="*/ 0 h 26"/>
              <a:gd name="T11" fmla="*/ 1 w 1"/>
              <a:gd name="T12" fmla="*/ 26 h 26"/>
            </a:gdLst>
            <a:ahLst/>
            <a:cxnLst>
              <a:cxn ang="T6">
                <a:pos x="T0" y="T1"/>
              </a:cxn>
              <a:cxn ang="T7">
                <a:pos x="T2" y="T3"/>
              </a:cxn>
              <a:cxn ang="T8">
                <a:pos x="T4" y="T5"/>
              </a:cxn>
            </a:cxnLst>
            <a:rect l="T9" t="T10" r="T11" b="T12"/>
            <a:pathLst>
              <a:path w="1" h="26">
                <a:moveTo>
                  <a:pt x="0" y="26"/>
                </a:moveTo>
                <a:lnTo>
                  <a:pt x="0" y="0"/>
                </a:lnTo>
                <a:lnTo>
                  <a:pt x="0" y="2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03" name="Freeform 100">
            <a:extLst>
              <a:ext uri="{FF2B5EF4-FFF2-40B4-BE49-F238E27FC236}">
                <a16:creationId xmlns:a16="http://schemas.microsoft.com/office/drawing/2014/main" id="{DEF08B13-E4AB-374F-B67C-F15C0AA5C5C2}"/>
              </a:ext>
            </a:extLst>
          </p:cNvPr>
          <p:cNvSpPr>
            <a:spLocks noChangeAspect="1"/>
          </p:cNvSpPr>
          <p:nvPr/>
        </p:nvSpPr>
        <p:spPr bwMode="auto">
          <a:xfrm>
            <a:off x="2205496" y="4790281"/>
            <a:ext cx="139700" cy="49213"/>
          </a:xfrm>
          <a:custGeom>
            <a:avLst/>
            <a:gdLst>
              <a:gd name="T0" fmla="*/ 0 w 85"/>
              <a:gd name="T1" fmla="*/ 93150747 h 26"/>
              <a:gd name="T2" fmla="*/ 229601079 w 85"/>
              <a:gd name="T3" fmla="*/ 0 h 26"/>
              <a:gd name="T4" fmla="*/ 0 w 85"/>
              <a:gd name="T5" fmla="*/ 0 h 26"/>
              <a:gd name="T6" fmla="*/ 0 w 85"/>
              <a:gd name="T7" fmla="*/ 93150747 h 26"/>
              <a:gd name="T8" fmla="*/ 0 60000 65536"/>
              <a:gd name="T9" fmla="*/ 0 60000 65536"/>
              <a:gd name="T10" fmla="*/ 0 60000 65536"/>
              <a:gd name="T11" fmla="*/ 0 60000 65536"/>
              <a:gd name="T12" fmla="*/ 0 w 85"/>
              <a:gd name="T13" fmla="*/ 0 h 26"/>
              <a:gd name="T14" fmla="*/ 85 w 85"/>
              <a:gd name="T15" fmla="*/ 26 h 26"/>
            </a:gdLst>
            <a:ahLst/>
            <a:cxnLst>
              <a:cxn ang="T8">
                <a:pos x="T0" y="T1"/>
              </a:cxn>
              <a:cxn ang="T9">
                <a:pos x="T2" y="T3"/>
              </a:cxn>
              <a:cxn ang="T10">
                <a:pos x="T4" y="T5"/>
              </a:cxn>
              <a:cxn ang="T11">
                <a:pos x="T6" y="T7"/>
              </a:cxn>
            </a:cxnLst>
            <a:rect l="T12" t="T13" r="T14" b="T15"/>
            <a:pathLst>
              <a:path w="85" h="26">
                <a:moveTo>
                  <a:pt x="0" y="26"/>
                </a:moveTo>
                <a:lnTo>
                  <a:pt x="85" y="0"/>
                </a:lnTo>
                <a:lnTo>
                  <a:pt x="0" y="0"/>
                </a:lnTo>
                <a:lnTo>
                  <a:pt x="0" y="2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04" name="Freeform 101">
            <a:extLst>
              <a:ext uri="{FF2B5EF4-FFF2-40B4-BE49-F238E27FC236}">
                <a16:creationId xmlns:a16="http://schemas.microsoft.com/office/drawing/2014/main" id="{E5BAB39B-5864-1445-A6F0-D6251F9FECB7}"/>
              </a:ext>
            </a:extLst>
          </p:cNvPr>
          <p:cNvSpPr>
            <a:spLocks noChangeAspect="1"/>
          </p:cNvSpPr>
          <p:nvPr/>
        </p:nvSpPr>
        <p:spPr bwMode="auto">
          <a:xfrm>
            <a:off x="2205496" y="4790281"/>
            <a:ext cx="139700" cy="49213"/>
          </a:xfrm>
          <a:custGeom>
            <a:avLst/>
            <a:gdLst>
              <a:gd name="T0" fmla="*/ 0 w 85"/>
              <a:gd name="T1" fmla="*/ 93150747 h 26"/>
              <a:gd name="T2" fmla="*/ 229601079 w 85"/>
              <a:gd name="T3" fmla="*/ 0 h 26"/>
              <a:gd name="T4" fmla="*/ 229601079 w 85"/>
              <a:gd name="T5" fmla="*/ 93150747 h 26"/>
              <a:gd name="T6" fmla="*/ 0 w 85"/>
              <a:gd name="T7" fmla="*/ 93150747 h 26"/>
              <a:gd name="T8" fmla="*/ 0 60000 65536"/>
              <a:gd name="T9" fmla="*/ 0 60000 65536"/>
              <a:gd name="T10" fmla="*/ 0 60000 65536"/>
              <a:gd name="T11" fmla="*/ 0 60000 65536"/>
              <a:gd name="T12" fmla="*/ 0 w 85"/>
              <a:gd name="T13" fmla="*/ 0 h 26"/>
              <a:gd name="T14" fmla="*/ 85 w 85"/>
              <a:gd name="T15" fmla="*/ 26 h 26"/>
            </a:gdLst>
            <a:ahLst/>
            <a:cxnLst>
              <a:cxn ang="T8">
                <a:pos x="T0" y="T1"/>
              </a:cxn>
              <a:cxn ang="T9">
                <a:pos x="T2" y="T3"/>
              </a:cxn>
              <a:cxn ang="T10">
                <a:pos x="T4" y="T5"/>
              </a:cxn>
              <a:cxn ang="T11">
                <a:pos x="T6" y="T7"/>
              </a:cxn>
            </a:cxnLst>
            <a:rect l="T12" t="T13" r="T14" b="T15"/>
            <a:pathLst>
              <a:path w="85" h="26">
                <a:moveTo>
                  <a:pt x="0" y="26"/>
                </a:moveTo>
                <a:lnTo>
                  <a:pt x="85" y="0"/>
                </a:lnTo>
                <a:lnTo>
                  <a:pt x="85" y="26"/>
                </a:lnTo>
                <a:lnTo>
                  <a:pt x="0" y="26"/>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05" name="Freeform 102">
            <a:extLst>
              <a:ext uri="{FF2B5EF4-FFF2-40B4-BE49-F238E27FC236}">
                <a16:creationId xmlns:a16="http://schemas.microsoft.com/office/drawing/2014/main" id="{08635035-FF95-9A4A-B42A-C15DEF57DD88}"/>
              </a:ext>
            </a:extLst>
          </p:cNvPr>
          <p:cNvSpPr>
            <a:spLocks noChangeAspect="1"/>
          </p:cNvSpPr>
          <p:nvPr/>
        </p:nvSpPr>
        <p:spPr bwMode="auto">
          <a:xfrm>
            <a:off x="2205496" y="4790281"/>
            <a:ext cx="139700" cy="49213"/>
          </a:xfrm>
          <a:custGeom>
            <a:avLst/>
            <a:gdLst>
              <a:gd name="T0" fmla="*/ 0 w 85"/>
              <a:gd name="T1" fmla="*/ 93150747 h 26"/>
              <a:gd name="T2" fmla="*/ 0 w 85"/>
              <a:gd name="T3" fmla="*/ 0 h 26"/>
              <a:gd name="T4" fmla="*/ 229601079 w 85"/>
              <a:gd name="T5" fmla="*/ 0 h 26"/>
              <a:gd name="T6" fmla="*/ 229601079 w 85"/>
              <a:gd name="T7" fmla="*/ 93150747 h 26"/>
              <a:gd name="T8" fmla="*/ 0 w 85"/>
              <a:gd name="T9" fmla="*/ 93150747 h 26"/>
              <a:gd name="T10" fmla="*/ 0 w 85"/>
              <a:gd name="T11" fmla="*/ 93150747 h 26"/>
              <a:gd name="T12" fmla="*/ 0 60000 65536"/>
              <a:gd name="T13" fmla="*/ 0 60000 65536"/>
              <a:gd name="T14" fmla="*/ 0 60000 65536"/>
              <a:gd name="T15" fmla="*/ 0 60000 65536"/>
              <a:gd name="T16" fmla="*/ 0 60000 65536"/>
              <a:gd name="T17" fmla="*/ 0 60000 65536"/>
              <a:gd name="T18" fmla="*/ 0 w 85"/>
              <a:gd name="T19" fmla="*/ 0 h 26"/>
              <a:gd name="T20" fmla="*/ 85 w 85"/>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85" h="26">
                <a:moveTo>
                  <a:pt x="0" y="26"/>
                </a:moveTo>
                <a:lnTo>
                  <a:pt x="0" y="0"/>
                </a:lnTo>
                <a:lnTo>
                  <a:pt x="85" y="0"/>
                </a:lnTo>
                <a:lnTo>
                  <a:pt x="85" y="26"/>
                </a:lnTo>
                <a:lnTo>
                  <a:pt x="0" y="26"/>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106" name="Freeform 103">
            <a:extLst>
              <a:ext uri="{FF2B5EF4-FFF2-40B4-BE49-F238E27FC236}">
                <a16:creationId xmlns:a16="http://schemas.microsoft.com/office/drawing/2014/main" id="{C3285B37-DCC1-884D-A3E7-312549D1929E}"/>
              </a:ext>
            </a:extLst>
          </p:cNvPr>
          <p:cNvSpPr>
            <a:spLocks noChangeAspect="1"/>
          </p:cNvSpPr>
          <p:nvPr/>
        </p:nvSpPr>
        <p:spPr bwMode="auto">
          <a:xfrm>
            <a:off x="2056271" y="4741069"/>
            <a:ext cx="1588" cy="98425"/>
          </a:xfrm>
          <a:custGeom>
            <a:avLst/>
            <a:gdLst>
              <a:gd name="T0" fmla="*/ 0 w 1"/>
              <a:gd name="T1" fmla="*/ 186297709 h 52"/>
              <a:gd name="T2" fmla="*/ 0 w 1"/>
              <a:gd name="T3" fmla="*/ 0 h 52"/>
              <a:gd name="T4" fmla="*/ 0 w 1"/>
              <a:gd name="T5" fmla="*/ 186297709 h 52"/>
              <a:gd name="T6" fmla="*/ 0 60000 65536"/>
              <a:gd name="T7" fmla="*/ 0 60000 65536"/>
              <a:gd name="T8" fmla="*/ 0 60000 65536"/>
              <a:gd name="T9" fmla="*/ 0 w 1"/>
              <a:gd name="T10" fmla="*/ 0 h 52"/>
              <a:gd name="T11" fmla="*/ 1 w 1"/>
              <a:gd name="T12" fmla="*/ 52 h 52"/>
            </a:gdLst>
            <a:ahLst/>
            <a:cxnLst>
              <a:cxn ang="T6">
                <a:pos x="T0" y="T1"/>
              </a:cxn>
              <a:cxn ang="T7">
                <a:pos x="T2" y="T3"/>
              </a:cxn>
              <a:cxn ang="T8">
                <a:pos x="T4" y="T5"/>
              </a:cxn>
            </a:cxnLst>
            <a:rect l="T9" t="T10" r="T11" b="T12"/>
            <a:pathLst>
              <a:path w="1" h="52">
                <a:moveTo>
                  <a:pt x="0" y="52"/>
                </a:moveTo>
                <a:lnTo>
                  <a:pt x="0" y="0"/>
                </a:lnTo>
                <a:lnTo>
                  <a:pt x="0" y="52"/>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07" name="Freeform 104">
            <a:extLst>
              <a:ext uri="{FF2B5EF4-FFF2-40B4-BE49-F238E27FC236}">
                <a16:creationId xmlns:a16="http://schemas.microsoft.com/office/drawing/2014/main" id="{04CD8927-C970-5F49-A213-E9C5F040A24A}"/>
              </a:ext>
            </a:extLst>
          </p:cNvPr>
          <p:cNvSpPr>
            <a:spLocks noChangeAspect="1"/>
          </p:cNvSpPr>
          <p:nvPr/>
        </p:nvSpPr>
        <p:spPr bwMode="auto">
          <a:xfrm>
            <a:off x="2056271" y="4741069"/>
            <a:ext cx="149225" cy="98425"/>
          </a:xfrm>
          <a:custGeom>
            <a:avLst/>
            <a:gdLst>
              <a:gd name="T0" fmla="*/ 0 w 90"/>
              <a:gd name="T1" fmla="*/ 186297709 h 52"/>
              <a:gd name="T2" fmla="*/ 247423360 w 90"/>
              <a:gd name="T3" fmla="*/ 0 h 52"/>
              <a:gd name="T4" fmla="*/ 0 w 90"/>
              <a:gd name="T5" fmla="*/ 0 h 52"/>
              <a:gd name="T6" fmla="*/ 0 w 90"/>
              <a:gd name="T7" fmla="*/ 186297709 h 52"/>
              <a:gd name="T8" fmla="*/ 0 60000 65536"/>
              <a:gd name="T9" fmla="*/ 0 60000 65536"/>
              <a:gd name="T10" fmla="*/ 0 60000 65536"/>
              <a:gd name="T11" fmla="*/ 0 60000 65536"/>
              <a:gd name="T12" fmla="*/ 0 w 90"/>
              <a:gd name="T13" fmla="*/ 0 h 52"/>
              <a:gd name="T14" fmla="*/ 90 w 90"/>
              <a:gd name="T15" fmla="*/ 52 h 52"/>
            </a:gdLst>
            <a:ahLst/>
            <a:cxnLst>
              <a:cxn ang="T8">
                <a:pos x="T0" y="T1"/>
              </a:cxn>
              <a:cxn ang="T9">
                <a:pos x="T2" y="T3"/>
              </a:cxn>
              <a:cxn ang="T10">
                <a:pos x="T4" y="T5"/>
              </a:cxn>
              <a:cxn ang="T11">
                <a:pos x="T6" y="T7"/>
              </a:cxn>
            </a:cxnLst>
            <a:rect l="T12" t="T13" r="T14" b="T15"/>
            <a:pathLst>
              <a:path w="90" h="52">
                <a:moveTo>
                  <a:pt x="0" y="52"/>
                </a:moveTo>
                <a:lnTo>
                  <a:pt x="90" y="0"/>
                </a:lnTo>
                <a:lnTo>
                  <a:pt x="0" y="0"/>
                </a:lnTo>
                <a:lnTo>
                  <a:pt x="0" y="52"/>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08" name="Freeform 105">
            <a:extLst>
              <a:ext uri="{FF2B5EF4-FFF2-40B4-BE49-F238E27FC236}">
                <a16:creationId xmlns:a16="http://schemas.microsoft.com/office/drawing/2014/main" id="{29315EC8-A48E-D446-9DCF-CC41168810E6}"/>
              </a:ext>
            </a:extLst>
          </p:cNvPr>
          <p:cNvSpPr>
            <a:spLocks noChangeAspect="1"/>
          </p:cNvSpPr>
          <p:nvPr/>
        </p:nvSpPr>
        <p:spPr bwMode="auto">
          <a:xfrm>
            <a:off x="2056271" y="4741069"/>
            <a:ext cx="149225" cy="98425"/>
          </a:xfrm>
          <a:custGeom>
            <a:avLst/>
            <a:gdLst>
              <a:gd name="T0" fmla="*/ 0 w 90"/>
              <a:gd name="T1" fmla="*/ 186297709 h 52"/>
              <a:gd name="T2" fmla="*/ 247423360 w 90"/>
              <a:gd name="T3" fmla="*/ 0 h 52"/>
              <a:gd name="T4" fmla="*/ 247423360 w 90"/>
              <a:gd name="T5" fmla="*/ 186297709 h 52"/>
              <a:gd name="T6" fmla="*/ 0 w 90"/>
              <a:gd name="T7" fmla="*/ 186297709 h 52"/>
              <a:gd name="T8" fmla="*/ 0 60000 65536"/>
              <a:gd name="T9" fmla="*/ 0 60000 65536"/>
              <a:gd name="T10" fmla="*/ 0 60000 65536"/>
              <a:gd name="T11" fmla="*/ 0 60000 65536"/>
              <a:gd name="T12" fmla="*/ 0 w 90"/>
              <a:gd name="T13" fmla="*/ 0 h 52"/>
              <a:gd name="T14" fmla="*/ 90 w 90"/>
              <a:gd name="T15" fmla="*/ 52 h 52"/>
            </a:gdLst>
            <a:ahLst/>
            <a:cxnLst>
              <a:cxn ang="T8">
                <a:pos x="T0" y="T1"/>
              </a:cxn>
              <a:cxn ang="T9">
                <a:pos x="T2" y="T3"/>
              </a:cxn>
              <a:cxn ang="T10">
                <a:pos x="T4" y="T5"/>
              </a:cxn>
              <a:cxn ang="T11">
                <a:pos x="T6" y="T7"/>
              </a:cxn>
            </a:cxnLst>
            <a:rect l="T12" t="T13" r="T14" b="T15"/>
            <a:pathLst>
              <a:path w="90" h="52">
                <a:moveTo>
                  <a:pt x="0" y="52"/>
                </a:moveTo>
                <a:lnTo>
                  <a:pt x="90" y="0"/>
                </a:lnTo>
                <a:lnTo>
                  <a:pt x="90" y="52"/>
                </a:lnTo>
                <a:lnTo>
                  <a:pt x="0" y="52"/>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09" name="Freeform 106">
            <a:extLst>
              <a:ext uri="{FF2B5EF4-FFF2-40B4-BE49-F238E27FC236}">
                <a16:creationId xmlns:a16="http://schemas.microsoft.com/office/drawing/2014/main" id="{02F52250-DDB0-8F4A-85C4-FF7CC8D31B72}"/>
              </a:ext>
            </a:extLst>
          </p:cNvPr>
          <p:cNvSpPr>
            <a:spLocks noChangeAspect="1"/>
          </p:cNvSpPr>
          <p:nvPr/>
        </p:nvSpPr>
        <p:spPr bwMode="auto">
          <a:xfrm>
            <a:off x="2056271" y="4741069"/>
            <a:ext cx="149225" cy="98425"/>
          </a:xfrm>
          <a:custGeom>
            <a:avLst/>
            <a:gdLst>
              <a:gd name="T0" fmla="*/ 0 w 90"/>
              <a:gd name="T1" fmla="*/ 186297709 h 52"/>
              <a:gd name="T2" fmla="*/ 0 w 90"/>
              <a:gd name="T3" fmla="*/ 0 h 52"/>
              <a:gd name="T4" fmla="*/ 247423360 w 90"/>
              <a:gd name="T5" fmla="*/ 0 h 52"/>
              <a:gd name="T6" fmla="*/ 247423360 w 90"/>
              <a:gd name="T7" fmla="*/ 186297709 h 52"/>
              <a:gd name="T8" fmla="*/ 0 w 90"/>
              <a:gd name="T9" fmla="*/ 186297709 h 52"/>
              <a:gd name="T10" fmla="*/ 0 w 90"/>
              <a:gd name="T11" fmla="*/ 186297709 h 52"/>
              <a:gd name="T12" fmla="*/ 0 60000 65536"/>
              <a:gd name="T13" fmla="*/ 0 60000 65536"/>
              <a:gd name="T14" fmla="*/ 0 60000 65536"/>
              <a:gd name="T15" fmla="*/ 0 60000 65536"/>
              <a:gd name="T16" fmla="*/ 0 60000 65536"/>
              <a:gd name="T17" fmla="*/ 0 60000 65536"/>
              <a:gd name="T18" fmla="*/ 0 w 90"/>
              <a:gd name="T19" fmla="*/ 0 h 52"/>
              <a:gd name="T20" fmla="*/ 90 w 90"/>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90" h="52">
                <a:moveTo>
                  <a:pt x="0" y="52"/>
                </a:moveTo>
                <a:lnTo>
                  <a:pt x="0" y="0"/>
                </a:lnTo>
                <a:lnTo>
                  <a:pt x="90" y="0"/>
                </a:lnTo>
                <a:lnTo>
                  <a:pt x="90" y="52"/>
                </a:lnTo>
                <a:lnTo>
                  <a:pt x="0" y="52"/>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110" name="Freeform 107">
            <a:extLst>
              <a:ext uri="{FF2B5EF4-FFF2-40B4-BE49-F238E27FC236}">
                <a16:creationId xmlns:a16="http://schemas.microsoft.com/office/drawing/2014/main" id="{D564CBD9-A962-0242-82E4-854DD3AF6001}"/>
              </a:ext>
            </a:extLst>
          </p:cNvPr>
          <p:cNvSpPr>
            <a:spLocks noChangeAspect="1"/>
          </p:cNvSpPr>
          <p:nvPr/>
        </p:nvSpPr>
        <p:spPr bwMode="auto">
          <a:xfrm>
            <a:off x="1913396" y="4661694"/>
            <a:ext cx="1588" cy="177800"/>
          </a:xfrm>
          <a:custGeom>
            <a:avLst/>
            <a:gdLst>
              <a:gd name="T0" fmla="*/ 0 w 1"/>
              <a:gd name="T1" fmla="*/ 336306818 h 94"/>
              <a:gd name="T2" fmla="*/ 0 w 1"/>
              <a:gd name="T3" fmla="*/ 0 h 94"/>
              <a:gd name="T4" fmla="*/ 0 w 1"/>
              <a:gd name="T5" fmla="*/ 336306818 h 94"/>
              <a:gd name="T6" fmla="*/ 0 60000 65536"/>
              <a:gd name="T7" fmla="*/ 0 60000 65536"/>
              <a:gd name="T8" fmla="*/ 0 60000 65536"/>
              <a:gd name="T9" fmla="*/ 0 w 1"/>
              <a:gd name="T10" fmla="*/ 0 h 94"/>
              <a:gd name="T11" fmla="*/ 1 w 1"/>
              <a:gd name="T12" fmla="*/ 94 h 94"/>
            </a:gdLst>
            <a:ahLst/>
            <a:cxnLst>
              <a:cxn ang="T6">
                <a:pos x="T0" y="T1"/>
              </a:cxn>
              <a:cxn ang="T7">
                <a:pos x="T2" y="T3"/>
              </a:cxn>
              <a:cxn ang="T8">
                <a:pos x="T4" y="T5"/>
              </a:cxn>
            </a:cxnLst>
            <a:rect l="T9" t="T10" r="T11" b="T12"/>
            <a:pathLst>
              <a:path w="1" h="94">
                <a:moveTo>
                  <a:pt x="0" y="94"/>
                </a:moveTo>
                <a:lnTo>
                  <a:pt x="0" y="0"/>
                </a:lnTo>
                <a:lnTo>
                  <a:pt x="0" y="94"/>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11" name="Freeform 108">
            <a:extLst>
              <a:ext uri="{FF2B5EF4-FFF2-40B4-BE49-F238E27FC236}">
                <a16:creationId xmlns:a16="http://schemas.microsoft.com/office/drawing/2014/main" id="{9DD054E9-FBF6-7443-BD07-B17F1F063A97}"/>
              </a:ext>
            </a:extLst>
          </p:cNvPr>
          <p:cNvSpPr>
            <a:spLocks noChangeAspect="1"/>
          </p:cNvSpPr>
          <p:nvPr/>
        </p:nvSpPr>
        <p:spPr bwMode="auto">
          <a:xfrm>
            <a:off x="1913396" y="4661694"/>
            <a:ext cx="142875" cy="177800"/>
          </a:xfrm>
          <a:custGeom>
            <a:avLst/>
            <a:gdLst>
              <a:gd name="T0" fmla="*/ 0 w 85"/>
              <a:gd name="T1" fmla="*/ 336306818 h 94"/>
              <a:gd name="T2" fmla="*/ 240156085 w 85"/>
              <a:gd name="T3" fmla="*/ 0 h 94"/>
              <a:gd name="T4" fmla="*/ 0 w 85"/>
              <a:gd name="T5" fmla="*/ 0 h 94"/>
              <a:gd name="T6" fmla="*/ 0 w 85"/>
              <a:gd name="T7" fmla="*/ 336306818 h 94"/>
              <a:gd name="T8" fmla="*/ 0 60000 65536"/>
              <a:gd name="T9" fmla="*/ 0 60000 65536"/>
              <a:gd name="T10" fmla="*/ 0 60000 65536"/>
              <a:gd name="T11" fmla="*/ 0 60000 65536"/>
              <a:gd name="T12" fmla="*/ 0 w 85"/>
              <a:gd name="T13" fmla="*/ 0 h 94"/>
              <a:gd name="T14" fmla="*/ 85 w 85"/>
              <a:gd name="T15" fmla="*/ 94 h 94"/>
            </a:gdLst>
            <a:ahLst/>
            <a:cxnLst>
              <a:cxn ang="T8">
                <a:pos x="T0" y="T1"/>
              </a:cxn>
              <a:cxn ang="T9">
                <a:pos x="T2" y="T3"/>
              </a:cxn>
              <a:cxn ang="T10">
                <a:pos x="T4" y="T5"/>
              </a:cxn>
              <a:cxn ang="T11">
                <a:pos x="T6" y="T7"/>
              </a:cxn>
            </a:cxnLst>
            <a:rect l="T12" t="T13" r="T14" b="T15"/>
            <a:pathLst>
              <a:path w="85" h="94">
                <a:moveTo>
                  <a:pt x="0" y="94"/>
                </a:moveTo>
                <a:lnTo>
                  <a:pt x="85" y="0"/>
                </a:lnTo>
                <a:lnTo>
                  <a:pt x="0" y="0"/>
                </a:lnTo>
                <a:lnTo>
                  <a:pt x="0" y="94"/>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12" name="Freeform 109">
            <a:extLst>
              <a:ext uri="{FF2B5EF4-FFF2-40B4-BE49-F238E27FC236}">
                <a16:creationId xmlns:a16="http://schemas.microsoft.com/office/drawing/2014/main" id="{B9087EB8-A54C-5746-A3AD-15A2FB669AE1}"/>
              </a:ext>
            </a:extLst>
          </p:cNvPr>
          <p:cNvSpPr>
            <a:spLocks noChangeAspect="1"/>
          </p:cNvSpPr>
          <p:nvPr/>
        </p:nvSpPr>
        <p:spPr bwMode="auto">
          <a:xfrm>
            <a:off x="1913396" y="4661694"/>
            <a:ext cx="142875" cy="177800"/>
          </a:xfrm>
          <a:custGeom>
            <a:avLst/>
            <a:gdLst>
              <a:gd name="T0" fmla="*/ 0 w 85"/>
              <a:gd name="T1" fmla="*/ 336306818 h 94"/>
              <a:gd name="T2" fmla="*/ 240156085 w 85"/>
              <a:gd name="T3" fmla="*/ 0 h 94"/>
              <a:gd name="T4" fmla="*/ 240156085 w 85"/>
              <a:gd name="T5" fmla="*/ 336306818 h 94"/>
              <a:gd name="T6" fmla="*/ 0 w 85"/>
              <a:gd name="T7" fmla="*/ 336306818 h 94"/>
              <a:gd name="T8" fmla="*/ 0 60000 65536"/>
              <a:gd name="T9" fmla="*/ 0 60000 65536"/>
              <a:gd name="T10" fmla="*/ 0 60000 65536"/>
              <a:gd name="T11" fmla="*/ 0 60000 65536"/>
              <a:gd name="T12" fmla="*/ 0 w 85"/>
              <a:gd name="T13" fmla="*/ 0 h 94"/>
              <a:gd name="T14" fmla="*/ 85 w 85"/>
              <a:gd name="T15" fmla="*/ 94 h 94"/>
            </a:gdLst>
            <a:ahLst/>
            <a:cxnLst>
              <a:cxn ang="T8">
                <a:pos x="T0" y="T1"/>
              </a:cxn>
              <a:cxn ang="T9">
                <a:pos x="T2" y="T3"/>
              </a:cxn>
              <a:cxn ang="T10">
                <a:pos x="T4" y="T5"/>
              </a:cxn>
              <a:cxn ang="T11">
                <a:pos x="T6" y="T7"/>
              </a:cxn>
            </a:cxnLst>
            <a:rect l="T12" t="T13" r="T14" b="T15"/>
            <a:pathLst>
              <a:path w="85" h="94">
                <a:moveTo>
                  <a:pt x="0" y="94"/>
                </a:moveTo>
                <a:lnTo>
                  <a:pt x="85" y="0"/>
                </a:lnTo>
                <a:lnTo>
                  <a:pt x="85" y="94"/>
                </a:lnTo>
                <a:lnTo>
                  <a:pt x="0" y="94"/>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13" name="Freeform 110">
            <a:extLst>
              <a:ext uri="{FF2B5EF4-FFF2-40B4-BE49-F238E27FC236}">
                <a16:creationId xmlns:a16="http://schemas.microsoft.com/office/drawing/2014/main" id="{527DAE25-10D3-9A44-86BB-B0AA95B70A82}"/>
              </a:ext>
            </a:extLst>
          </p:cNvPr>
          <p:cNvSpPr>
            <a:spLocks noChangeAspect="1"/>
          </p:cNvSpPr>
          <p:nvPr/>
        </p:nvSpPr>
        <p:spPr bwMode="auto">
          <a:xfrm>
            <a:off x="1913396" y="4661694"/>
            <a:ext cx="142875" cy="177800"/>
          </a:xfrm>
          <a:custGeom>
            <a:avLst/>
            <a:gdLst>
              <a:gd name="T0" fmla="*/ 0 w 85"/>
              <a:gd name="T1" fmla="*/ 336306818 h 94"/>
              <a:gd name="T2" fmla="*/ 0 w 85"/>
              <a:gd name="T3" fmla="*/ 0 h 94"/>
              <a:gd name="T4" fmla="*/ 240156085 w 85"/>
              <a:gd name="T5" fmla="*/ 0 h 94"/>
              <a:gd name="T6" fmla="*/ 240156085 w 85"/>
              <a:gd name="T7" fmla="*/ 336306818 h 94"/>
              <a:gd name="T8" fmla="*/ 0 w 85"/>
              <a:gd name="T9" fmla="*/ 336306818 h 94"/>
              <a:gd name="T10" fmla="*/ 0 w 85"/>
              <a:gd name="T11" fmla="*/ 336306818 h 94"/>
              <a:gd name="T12" fmla="*/ 0 60000 65536"/>
              <a:gd name="T13" fmla="*/ 0 60000 65536"/>
              <a:gd name="T14" fmla="*/ 0 60000 65536"/>
              <a:gd name="T15" fmla="*/ 0 60000 65536"/>
              <a:gd name="T16" fmla="*/ 0 60000 65536"/>
              <a:gd name="T17" fmla="*/ 0 60000 65536"/>
              <a:gd name="T18" fmla="*/ 0 w 85"/>
              <a:gd name="T19" fmla="*/ 0 h 94"/>
              <a:gd name="T20" fmla="*/ 85 w 85"/>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85" h="94">
                <a:moveTo>
                  <a:pt x="0" y="94"/>
                </a:moveTo>
                <a:lnTo>
                  <a:pt x="0" y="0"/>
                </a:lnTo>
                <a:lnTo>
                  <a:pt x="85" y="0"/>
                </a:lnTo>
                <a:lnTo>
                  <a:pt x="85" y="94"/>
                </a:lnTo>
                <a:lnTo>
                  <a:pt x="0" y="94"/>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114" name="Freeform 111">
            <a:extLst>
              <a:ext uri="{FF2B5EF4-FFF2-40B4-BE49-F238E27FC236}">
                <a16:creationId xmlns:a16="http://schemas.microsoft.com/office/drawing/2014/main" id="{FD655D6D-ADB9-DE45-BF49-769FF53D04BA}"/>
              </a:ext>
            </a:extLst>
          </p:cNvPr>
          <p:cNvSpPr>
            <a:spLocks noChangeAspect="1"/>
          </p:cNvSpPr>
          <p:nvPr/>
        </p:nvSpPr>
        <p:spPr bwMode="auto">
          <a:xfrm>
            <a:off x="1772109" y="4652169"/>
            <a:ext cx="1587" cy="187325"/>
          </a:xfrm>
          <a:custGeom>
            <a:avLst/>
            <a:gdLst>
              <a:gd name="T0" fmla="*/ 0 w 1"/>
              <a:gd name="T1" fmla="*/ 354451076 h 99"/>
              <a:gd name="T2" fmla="*/ 0 w 1"/>
              <a:gd name="T3" fmla="*/ 0 h 99"/>
              <a:gd name="T4" fmla="*/ 0 w 1"/>
              <a:gd name="T5" fmla="*/ 354451076 h 99"/>
              <a:gd name="T6" fmla="*/ 0 60000 65536"/>
              <a:gd name="T7" fmla="*/ 0 60000 65536"/>
              <a:gd name="T8" fmla="*/ 0 60000 65536"/>
              <a:gd name="T9" fmla="*/ 0 w 1"/>
              <a:gd name="T10" fmla="*/ 0 h 99"/>
              <a:gd name="T11" fmla="*/ 1 w 1"/>
              <a:gd name="T12" fmla="*/ 99 h 99"/>
            </a:gdLst>
            <a:ahLst/>
            <a:cxnLst>
              <a:cxn ang="T6">
                <a:pos x="T0" y="T1"/>
              </a:cxn>
              <a:cxn ang="T7">
                <a:pos x="T2" y="T3"/>
              </a:cxn>
              <a:cxn ang="T8">
                <a:pos x="T4" y="T5"/>
              </a:cxn>
            </a:cxnLst>
            <a:rect l="T9" t="T10" r="T11" b="T12"/>
            <a:pathLst>
              <a:path w="1" h="99">
                <a:moveTo>
                  <a:pt x="0" y="99"/>
                </a:moveTo>
                <a:lnTo>
                  <a:pt x="0" y="0"/>
                </a:lnTo>
                <a:lnTo>
                  <a:pt x="0" y="99"/>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15" name="Freeform 112">
            <a:extLst>
              <a:ext uri="{FF2B5EF4-FFF2-40B4-BE49-F238E27FC236}">
                <a16:creationId xmlns:a16="http://schemas.microsoft.com/office/drawing/2014/main" id="{D5AE6B0D-C70F-6C45-BF6B-F01CEAD2558A}"/>
              </a:ext>
            </a:extLst>
          </p:cNvPr>
          <p:cNvSpPr>
            <a:spLocks noChangeAspect="1"/>
          </p:cNvSpPr>
          <p:nvPr/>
        </p:nvSpPr>
        <p:spPr bwMode="auto">
          <a:xfrm>
            <a:off x="1772109" y="4652169"/>
            <a:ext cx="141287" cy="187325"/>
          </a:xfrm>
          <a:custGeom>
            <a:avLst/>
            <a:gdLst>
              <a:gd name="T0" fmla="*/ 0 w 85"/>
              <a:gd name="T1" fmla="*/ 354451076 h 99"/>
              <a:gd name="T2" fmla="*/ 234847271 w 85"/>
              <a:gd name="T3" fmla="*/ 0 h 99"/>
              <a:gd name="T4" fmla="*/ 0 w 85"/>
              <a:gd name="T5" fmla="*/ 0 h 99"/>
              <a:gd name="T6" fmla="*/ 0 w 85"/>
              <a:gd name="T7" fmla="*/ 354451076 h 99"/>
              <a:gd name="T8" fmla="*/ 0 60000 65536"/>
              <a:gd name="T9" fmla="*/ 0 60000 65536"/>
              <a:gd name="T10" fmla="*/ 0 60000 65536"/>
              <a:gd name="T11" fmla="*/ 0 60000 65536"/>
              <a:gd name="T12" fmla="*/ 0 w 85"/>
              <a:gd name="T13" fmla="*/ 0 h 99"/>
              <a:gd name="T14" fmla="*/ 85 w 85"/>
              <a:gd name="T15" fmla="*/ 99 h 99"/>
            </a:gdLst>
            <a:ahLst/>
            <a:cxnLst>
              <a:cxn ang="T8">
                <a:pos x="T0" y="T1"/>
              </a:cxn>
              <a:cxn ang="T9">
                <a:pos x="T2" y="T3"/>
              </a:cxn>
              <a:cxn ang="T10">
                <a:pos x="T4" y="T5"/>
              </a:cxn>
              <a:cxn ang="T11">
                <a:pos x="T6" y="T7"/>
              </a:cxn>
            </a:cxnLst>
            <a:rect l="T12" t="T13" r="T14" b="T15"/>
            <a:pathLst>
              <a:path w="85" h="99">
                <a:moveTo>
                  <a:pt x="0" y="99"/>
                </a:moveTo>
                <a:lnTo>
                  <a:pt x="85" y="0"/>
                </a:lnTo>
                <a:lnTo>
                  <a:pt x="0" y="0"/>
                </a:lnTo>
                <a:lnTo>
                  <a:pt x="0" y="99"/>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16" name="Freeform 113">
            <a:extLst>
              <a:ext uri="{FF2B5EF4-FFF2-40B4-BE49-F238E27FC236}">
                <a16:creationId xmlns:a16="http://schemas.microsoft.com/office/drawing/2014/main" id="{5597522E-4E74-7042-938D-3FC6BCE9D120}"/>
              </a:ext>
            </a:extLst>
          </p:cNvPr>
          <p:cNvSpPr>
            <a:spLocks noChangeAspect="1"/>
          </p:cNvSpPr>
          <p:nvPr/>
        </p:nvSpPr>
        <p:spPr bwMode="auto">
          <a:xfrm>
            <a:off x="1772109" y="4652169"/>
            <a:ext cx="141287" cy="187325"/>
          </a:xfrm>
          <a:custGeom>
            <a:avLst/>
            <a:gdLst>
              <a:gd name="T0" fmla="*/ 0 w 85"/>
              <a:gd name="T1" fmla="*/ 354451076 h 99"/>
              <a:gd name="T2" fmla="*/ 234847271 w 85"/>
              <a:gd name="T3" fmla="*/ 0 h 99"/>
              <a:gd name="T4" fmla="*/ 234847271 w 85"/>
              <a:gd name="T5" fmla="*/ 354451076 h 99"/>
              <a:gd name="T6" fmla="*/ 0 w 85"/>
              <a:gd name="T7" fmla="*/ 354451076 h 99"/>
              <a:gd name="T8" fmla="*/ 0 60000 65536"/>
              <a:gd name="T9" fmla="*/ 0 60000 65536"/>
              <a:gd name="T10" fmla="*/ 0 60000 65536"/>
              <a:gd name="T11" fmla="*/ 0 60000 65536"/>
              <a:gd name="T12" fmla="*/ 0 w 85"/>
              <a:gd name="T13" fmla="*/ 0 h 99"/>
              <a:gd name="T14" fmla="*/ 85 w 85"/>
              <a:gd name="T15" fmla="*/ 99 h 99"/>
            </a:gdLst>
            <a:ahLst/>
            <a:cxnLst>
              <a:cxn ang="T8">
                <a:pos x="T0" y="T1"/>
              </a:cxn>
              <a:cxn ang="T9">
                <a:pos x="T2" y="T3"/>
              </a:cxn>
              <a:cxn ang="T10">
                <a:pos x="T4" y="T5"/>
              </a:cxn>
              <a:cxn ang="T11">
                <a:pos x="T6" y="T7"/>
              </a:cxn>
            </a:cxnLst>
            <a:rect l="T12" t="T13" r="T14" b="T15"/>
            <a:pathLst>
              <a:path w="85" h="99">
                <a:moveTo>
                  <a:pt x="0" y="99"/>
                </a:moveTo>
                <a:lnTo>
                  <a:pt x="85" y="0"/>
                </a:lnTo>
                <a:lnTo>
                  <a:pt x="85" y="99"/>
                </a:lnTo>
                <a:lnTo>
                  <a:pt x="0" y="99"/>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17" name="Freeform 114">
            <a:extLst>
              <a:ext uri="{FF2B5EF4-FFF2-40B4-BE49-F238E27FC236}">
                <a16:creationId xmlns:a16="http://schemas.microsoft.com/office/drawing/2014/main" id="{3E3A1386-8F96-DD4C-9787-8E18180E4E0C}"/>
              </a:ext>
            </a:extLst>
          </p:cNvPr>
          <p:cNvSpPr>
            <a:spLocks noChangeAspect="1"/>
          </p:cNvSpPr>
          <p:nvPr/>
        </p:nvSpPr>
        <p:spPr bwMode="auto">
          <a:xfrm>
            <a:off x="1772109" y="4652169"/>
            <a:ext cx="141287" cy="187325"/>
          </a:xfrm>
          <a:custGeom>
            <a:avLst/>
            <a:gdLst>
              <a:gd name="T0" fmla="*/ 0 w 85"/>
              <a:gd name="T1" fmla="*/ 354451076 h 99"/>
              <a:gd name="T2" fmla="*/ 0 w 85"/>
              <a:gd name="T3" fmla="*/ 0 h 99"/>
              <a:gd name="T4" fmla="*/ 234847271 w 85"/>
              <a:gd name="T5" fmla="*/ 0 h 99"/>
              <a:gd name="T6" fmla="*/ 234847271 w 85"/>
              <a:gd name="T7" fmla="*/ 354451076 h 99"/>
              <a:gd name="T8" fmla="*/ 0 w 85"/>
              <a:gd name="T9" fmla="*/ 354451076 h 99"/>
              <a:gd name="T10" fmla="*/ 0 w 85"/>
              <a:gd name="T11" fmla="*/ 354451076 h 99"/>
              <a:gd name="T12" fmla="*/ 0 60000 65536"/>
              <a:gd name="T13" fmla="*/ 0 60000 65536"/>
              <a:gd name="T14" fmla="*/ 0 60000 65536"/>
              <a:gd name="T15" fmla="*/ 0 60000 65536"/>
              <a:gd name="T16" fmla="*/ 0 60000 65536"/>
              <a:gd name="T17" fmla="*/ 0 60000 65536"/>
              <a:gd name="T18" fmla="*/ 0 w 85"/>
              <a:gd name="T19" fmla="*/ 0 h 99"/>
              <a:gd name="T20" fmla="*/ 85 w 85"/>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85" h="99">
                <a:moveTo>
                  <a:pt x="0" y="99"/>
                </a:moveTo>
                <a:lnTo>
                  <a:pt x="0" y="0"/>
                </a:lnTo>
                <a:lnTo>
                  <a:pt x="85" y="0"/>
                </a:lnTo>
                <a:lnTo>
                  <a:pt x="85" y="99"/>
                </a:lnTo>
                <a:lnTo>
                  <a:pt x="0" y="99"/>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118" name="Freeform 115">
            <a:extLst>
              <a:ext uri="{FF2B5EF4-FFF2-40B4-BE49-F238E27FC236}">
                <a16:creationId xmlns:a16="http://schemas.microsoft.com/office/drawing/2014/main" id="{8933DED7-3176-EA4C-B85F-47AA7032806E}"/>
              </a:ext>
            </a:extLst>
          </p:cNvPr>
          <p:cNvSpPr>
            <a:spLocks noChangeAspect="1"/>
          </p:cNvSpPr>
          <p:nvPr/>
        </p:nvSpPr>
        <p:spPr bwMode="auto">
          <a:xfrm>
            <a:off x="1621296" y="4553744"/>
            <a:ext cx="1588" cy="285750"/>
          </a:xfrm>
          <a:custGeom>
            <a:avLst/>
            <a:gdLst>
              <a:gd name="T0" fmla="*/ 0 w 1"/>
              <a:gd name="T1" fmla="*/ 540748776 h 151"/>
              <a:gd name="T2" fmla="*/ 0 w 1"/>
              <a:gd name="T3" fmla="*/ 0 h 151"/>
              <a:gd name="T4" fmla="*/ 0 w 1"/>
              <a:gd name="T5" fmla="*/ 540748776 h 151"/>
              <a:gd name="T6" fmla="*/ 0 60000 65536"/>
              <a:gd name="T7" fmla="*/ 0 60000 65536"/>
              <a:gd name="T8" fmla="*/ 0 60000 65536"/>
              <a:gd name="T9" fmla="*/ 0 w 1"/>
              <a:gd name="T10" fmla="*/ 0 h 151"/>
              <a:gd name="T11" fmla="*/ 1 w 1"/>
              <a:gd name="T12" fmla="*/ 151 h 151"/>
            </a:gdLst>
            <a:ahLst/>
            <a:cxnLst>
              <a:cxn ang="T6">
                <a:pos x="T0" y="T1"/>
              </a:cxn>
              <a:cxn ang="T7">
                <a:pos x="T2" y="T3"/>
              </a:cxn>
              <a:cxn ang="T8">
                <a:pos x="T4" y="T5"/>
              </a:cxn>
            </a:cxnLst>
            <a:rect l="T9" t="T10" r="T11" b="T12"/>
            <a:pathLst>
              <a:path w="1" h="151">
                <a:moveTo>
                  <a:pt x="0" y="151"/>
                </a:moveTo>
                <a:lnTo>
                  <a:pt x="0" y="0"/>
                </a:lnTo>
                <a:lnTo>
                  <a:pt x="0" y="151"/>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19" name="Freeform 116">
            <a:extLst>
              <a:ext uri="{FF2B5EF4-FFF2-40B4-BE49-F238E27FC236}">
                <a16:creationId xmlns:a16="http://schemas.microsoft.com/office/drawing/2014/main" id="{4EBADBF3-29A7-114B-8FA3-396E8639558A}"/>
              </a:ext>
            </a:extLst>
          </p:cNvPr>
          <p:cNvSpPr>
            <a:spLocks noChangeAspect="1"/>
          </p:cNvSpPr>
          <p:nvPr/>
        </p:nvSpPr>
        <p:spPr bwMode="auto">
          <a:xfrm>
            <a:off x="1621296" y="4553744"/>
            <a:ext cx="150813" cy="285750"/>
          </a:xfrm>
          <a:custGeom>
            <a:avLst/>
            <a:gdLst>
              <a:gd name="T0" fmla="*/ 0 w 91"/>
              <a:gd name="T1" fmla="*/ 0 h 151"/>
              <a:gd name="T2" fmla="*/ 249940250 w 91"/>
              <a:gd name="T3" fmla="*/ 0 h 151"/>
              <a:gd name="T4" fmla="*/ 0 w 91"/>
              <a:gd name="T5" fmla="*/ 540748776 h 151"/>
              <a:gd name="T6" fmla="*/ 0 w 91"/>
              <a:gd name="T7" fmla="*/ 0 h 151"/>
              <a:gd name="T8" fmla="*/ 0 60000 65536"/>
              <a:gd name="T9" fmla="*/ 0 60000 65536"/>
              <a:gd name="T10" fmla="*/ 0 60000 65536"/>
              <a:gd name="T11" fmla="*/ 0 60000 65536"/>
              <a:gd name="T12" fmla="*/ 0 w 91"/>
              <a:gd name="T13" fmla="*/ 0 h 151"/>
              <a:gd name="T14" fmla="*/ 91 w 91"/>
              <a:gd name="T15" fmla="*/ 151 h 151"/>
            </a:gdLst>
            <a:ahLst/>
            <a:cxnLst>
              <a:cxn ang="T8">
                <a:pos x="T0" y="T1"/>
              </a:cxn>
              <a:cxn ang="T9">
                <a:pos x="T2" y="T3"/>
              </a:cxn>
              <a:cxn ang="T10">
                <a:pos x="T4" y="T5"/>
              </a:cxn>
              <a:cxn ang="T11">
                <a:pos x="T6" y="T7"/>
              </a:cxn>
            </a:cxnLst>
            <a:rect l="T12" t="T13" r="T14" b="T15"/>
            <a:pathLst>
              <a:path w="91" h="151">
                <a:moveTo>
                  <a:pt x="0" y="0"/>
                </a:moveTo>
                <a:lnTo>
                  <a:pt x="91" y="0"/>
                </a:lnTo>
                <a:lnTo>
                  <a:pt x="0" y="151"/>
                </a:lnTo>
                <a:lnTo>
                  <a:pt x="0" y="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20" name="Freeform 117">
            <a:extLst>
              <a:ext uri="{FF2B5EF4-FFF2-40B4-BE49-F238E27FC236}">
                <a16:creationId xmlns:a16="http://schemas.microsoft.com/office/drawing/2014/main" id="{1EBFC5AA-1A6D-A140-A97E-2D6ACB90D4C8}"/>
              </a:ext>
            </a:extLst>
          </p:cNvPr>
          <p:cNvSpPr>
            <a:spLocks noChangeAspect="1"/>
          </p:cNvSpPr>
          <p:nvPr/>
        </p:nvSpPr>
        <p:spPr bwMode="auto">
          <a:xfrm>
            <a:off x="1621296" y="4553744"/>
            <a:ext cx="150813" cy="285750"/>
          </a:xfrm>
          <a:custGeom>
            <a:avLst/>
            <a:gdLst>
              <a:gd name="T0" fmla="*/ 0 w 91"/>
              <a:gd name="T1" fmla="*/ 540748776 h 151"/>
              <a:gd name="T2" fmla="*/ 249940250 w 91"/>
              <a:gd name="T3" fmla="*/ 0 h 151"/>
              <a:gd name="T4" fmla="*/ 249940250 w 91"/>
              <a:gd name="T5" fmla="*/ 540748776 h 151"/>
              <a:gd name="T6" fmla="*/ 0 w 91"/>
              <a:gd name="T7" fmla="*/ 540748776 h 151"/>
              <a:gd name="T8" fmla="*/ 0 60000 65536"/>
              <a:gd name="T9" fmla="*/ 0 60000 65536"/>
              <a:gd name="T10" fmla="*/ 0 60000 65536"/>
              <a:gd name="T11" fmla="*/ 0 60000 65536"/>
              <a:gd name="T12" fmla="*/ 0 w 91"/>
              <a:gd name="T13" fmla="*/ 0 h 151"/>
              <a:gd name="T14" fmla="*/ 91 w 91"/>
              <a:gd name="T15" fmla="*/ 151 h 151"/>
            </a:gdLst>
            <a:ahLst/>
            <a:cxnLst>
              <a:cxn ang="T8">
                <a:pos x="T0" y="T1"/>
              </a:cxn>
              <a:cxn ang="T9">
                <a:pos x="T2" y="T3"/>
              </a:cxn>
              <a:cxn ang="T10">
                <a:pos x="T4" y="T5"/>
              </a:cxn>
              <a:cxn ang="T11">
                <a:pos x="T6" y="T7"/>
              </a:cxn>
            </a:cxnLst>
            <a:rect l="T12" t="T13" r="T14" b="T15"/>
            <a:pathLst>
              <a:path w="91" h="151">
                <a:moveTo>
                  <a:pt x="0" y="151"/>
                </a:moveTo>
                <a:lnTo>
                  <a:pt x="91" y="0"/>
                </a:lnTo>
                <a:lnTo>
                  <a:pt x="91" y="151"/>
                </a:lnTo>
                <a:lnTo>
                  <a:pt x="0" y="151"/>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21" name="Freeform 118">
            <a:extLst>
              <a:ext uri="{FF2B5EF4-FFF2-40B4-BE49-F238E27FC236}">
                <a16:creationId xmlns:a16="http://schemas.microsoft.com/office/drawing/2014/main" id="{236F4DC1-387D-174C-8777-7DFAAE365F78}"/>
              </a:ext>
            </a:extLst>
          </p:cNvPr>
          <p:cNvSpPr>
            <a:spLocks noChangeAspect="1"/>
          </p:cNvSpPr>
          <p:nvPr/>
        </p:nvSpPr>
        <p:spPr bwMode="auto">
          <a:xfrm>
            <a:off x="1621296" y="4553744"/>
            <a:ext cx="150813" cy="285750"/>
          </a:xfrm>
          <a:custGeom>
            <a:avLst/>
            <a:gdLst>
              <a:gd name="T0" fmla="*/ 0 w 91"/>
              <a:gd name="T1" fmla="*/ 540748776 h 151"/>
              <a:gd name="T2" fmla="*/ 0 w 91"/>
              <a:gd name="T3" fmla="*/ 0 h 151"/>
              <a:gd name="T4" fmla="*/ 249940250 w 91"/>
              <a:gd name="T5" fmla="*/ 0 h 151"/>
              <a:gd name="T6" fmla="*/ 249940250 w 91"/>
              <a:gd name="T7" fmla="*/ 540748776 h 151"/>
              <a:gd name="T8" fmla="*/ 0 w 91"/>
              <a:gd name="T9" fmla="*/ 540748776 h 151"/>
              <a:gd name="T10" fmla="*/ 0 w 91"/>
              <a:gd name="T11" fmla="*/ 540748776 h 151"/>
              <a:gd name="T12" fmla="*/ 0 60000 65536"/>
              <a:gd name="T13" fmla="*/ 0 60000 65536"/>
              <a:gd name="T14" fmla="*/ 0 60000 65536"/>
              <a:gd name="T15" fmla="*/ 0 60000 65536"/>
              <a:gd name="T16" fmla="*/ 0 60000 65536"/>
              <a:gd name="T17" fmla="*/ 0 60000 65536"/>
              <a:gd name="T18" fmla="*/ 0 w 91"/>
              <a:gd name="T19" fmla="*/ 0 h 151"/>
              <a:gd name="T20" fmla="*/ 91 w 91"/>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91" h="151">
                <a:moveTo>
                  <a:pt x="0" y="151"/>
                </a:moveTo>
                <a:lnTo>
                  <a:pt x="0" y="0"/>
                </a:lnTo>
                <a:lnTo>
                  <a:pt x="91" y="0"/>
                </a:lnTo>
                <a:lnTo>
                  <a:pt x="91" y="151"/>
                </a:lnTo>
                <a:lnTo>
                  <a:pt x="0" y="151"/>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122" name="Freeform 119">
            <a:extLst>
              <a:ext uri="{FF2B5EF4-FFF2-40B4-BE49-F238E27FC236}">
                <a16:creationId xmlns:a16="http://schemas.microsoft.com/office/drawing/2014/main" id="{BD9F4289-9F19-3F48-8F11-6B16BC17E437}"/>
              </a:ext>
            </a:extLst>
          </p:cNvPr>
          <p:cNvSpPr>
            <a:spLocks noChangeAspect="1"/>
          </p:cNvSpPr>
          <p:nvPr/>
        </p:nvSpPr>
        <p:spPr bwMode="auto">
          <a:xfrm>
            <a:off x="1480009" y="4296569"/>
            <a:ext cx="1587" cy="542925"/>
          </a:xfrm>
          <a:custGeom>
            <a:avLst/>
            <a:gdLst>
              <a:gd name="T0" fmla="*/ 0 w 1"/>
              <a:gd name="T1" fmla="*/ 1027064690 h 287"/>
              <a:gd name="T2" fmla="*/ 0 w 1"/>
              <a:gd name="T3" fmla="*/ 0 h 287"/>
              <a:gd name="T4" fmla="*/ 0 w 1"/>
              <a:gd name="T5" fmla="*/ 1027064690 h 287"/>
              <a:gd name="T6" fmla="*/ 0 60000 65536"/>
              <a:gd name="T7" fmla="*/ 0 60000 65536"/>
              <a:gd name="T8" fmla="*/ 0 60000 65536"/>
              <a:gd name="T9" fmla="*/ 0 w 1"/>
              <a:gd name="T10" fmla="*/ 0 h 287"/>
              <a:gd name="T11" fmla="*/ 1 w 1"/>
              <a:gd name="T12" fmla="*/ 287 h 287"/>
            </a:gdLst>
            <a:ahLst/>
            <a:cxnLst>
              <a:cxn ang="T6">
                <a:pos x="T0" y="T1"/>
              </a:cxn>
              <a:cxn ang="T7">
                <a:pos x="T2" y="T3"/>
              </a:cxn>
              <a:cxn ang="T8">
                <a:pos x="T4" y="T5"/>
              </a:cxn>
            </a:cxnLst>
            <a:rect l="T9" t="T10" r="T11" b="T12"/>
            <a:pathLst>
              <a:path w="1" h="287">
                <a:moveTo>
                  <a:pt x="0" y="287"/>
                </a:moveTo>
                <a:lnTo>
                  <a:pt x="0" y="0"/>
                </a:lnTo>
                <a:lnTo>
                  <a:pt x="0" y="287"/>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23" name="Freeform 120">
            <a:extLst>
              <a:ext uri="{FF2B5EF4-FFF2-40B4-BE49-F238E27FC236}">
                <a16:creationId xmlns:a16="http://schemas.microsoft.com/office/drawing/2014/main" id="{A3BD9827-C268-154A-9850-285D17586F11}"/>
              </a:ext>
            </a:extLst>
          </p:cNvPr>
          <p:cNvSpPr>
            <a:spLocks noChangeAspect="1"/>
          </p:cNvSpPr>
          <p:nvPr/>
        </p:nvSpPr>
        <p:spPr bwMode="auto">
          <a:xfrm>
            <a:off x="1480009" y="4296569"/>
            <a:ext cx="141287" cy="542925"/>
          </a:xfrm>
          <a:custGeom>
            <a:avLst/>
            <a:gdLst>
              <a:gd name="T0" fmla="*/ 0 w 85"/>
              <a:gd name="T1" fmla="*/ 0 h 287"/>
              <a:gd name="T2" fmla="*/ 234847271 w 85"/>
              <a:gd name="T3" fmla="*/ 0 h 287"/>
              <a:gd name="T4" fmla="*/ 0 w 85"/>
              <a:gd name="T5" fmla="*/ 1027064690 h 287"/>
              <a:gd name="T6" fmla="*/ 0 w 85"/>
              <a:gd name="T7" fmla="*/ 0 h 287"/>
              <a:gd name="T8" fmla="*/ 0 60000 65536"/>
              <a:gd name="T9" fmla="*/ 0 60000 65536"/>
              <a:gd name="T10" fmla="*/ 0 60000 65536"/>
              <a:gd name="T11" fmla="*/ 0 60000 65536"/>
              <a:gd name="T12" fmla="*/ 0 w 85"/>
              <a:gd name="T13" fmla="*/ 0 h 287"/>
              <a:gd name="T14" fmla="*/ 85 w 85"/>
              <a:gd name="T15" fmla="*/ 287 h 287"/>
            </a:gdLst>
            <a:ahLst/>
            <a:cxnLst>
              <a:cxn ang="T8">
                <a:pos x="T0" y="T1"/>
              </a:cxn>
              <a:cxn ang="T9">
                <a:pos x="T2" y="T3"/>
              </a:cxn>
              <a:cxn ang="T10">
                <a:pos x="T4" y="T5"/>
              </a:cxn>
              <a:cxn ang="T11">
                <a:pos x="T6" y="T7"/>
              </a:cxn>
            </a:cxnLst>
            <a:rect l="T12" t="T13" r="T14" b="T15"/>
            <a:pathLst>
              <a:path w="85" h="287">
                <a:moveTo>
                  <a:pt x="0" y="0"/>
                </a:moveTo>
                <a:lnTo>
                  <a:pt x="85" y="0"/>
                </a:lnTo>
                <a:lnTo>
                  <a:pt x="0" y="287"/>
                </a:lnTo>
                <a:lnTo>
                  <a:pt x="0" y="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24" name="Freeform 121">
            <a:extLst>
              <a:ext uri="{FF2B5EF4-FFF2-40B4-BE49-F238E27FC236}">
                <a16:creationId xmlns:a16="http://schemas.microsoft.com/office/drawing/2014/main" id="{9B2A6AB3-156F-B34C-8B64-929AB20A06A0}"/>
              </a:ext>
            </a:extLst>
          </p:cNvPr>
          <p:cNvSpPr>
            <a:spLocks noChangeAspect="1"/>
          </p:cNvSpPr>
          <p:nvPr/>
        </p:nvSpPr>
        <p:spPr bwMode="auto">
          <a:xfrm>
            <a:off x="1480009" y="4296569"/>
            <a:ext cx="141287" cy="542925"/>
          </a:xfrm>
          <a:custGeom>
            <a:avLst/>
            <a:gdLst>
              <a:gd name="T0" fmla="*/ 0 w 85"/>
              <a:gd name="T1" fmla="*/ 1027064690 h 287"/>
              <a:gd name="T2" fmla="*/ 234847271 w 85"/>
              <a:gd name="T3" fmla="*/ 0 h 287"/>
              <a:gd name="T4" fmla="*/ 234847271 w 85"/>
              <a:gd name="T5" fmla="*/ 1027064690 h 287"/>
              <a:gd name="T6" fmla="*/ 0 w 85"/>
              <a:gd name="T7" fmla="*/ 1027064690 h 287"/>
              <a:gd name="T8" fmla="*/ 0 60000 65536"/>
              <a:gd name="T9" fmla="*/ 0 60000 65536"/>
              <a:gd name="T10" fmla="*/ 0 60000 65536"/>
              <a:gd name="T11" fmla="*/ 0 60000 65536"/>
              <a:gd name="T12" fmla="*/ 0 w 85"/>
              <a:gd name="T13" fmla="*/ 0 h 287"/>
              <a:gd name="T14" fmla="*/ 85 w 85"/>
              <a:gd name="T15" fmla="*/ 287 h 287"/>
            </a:gdLst>
            <a:ahLst/>
            <a:cxnLst>
              <a:cxn ang="T8">
                <a:pos x="T0" y="T1"/>
              </a:cxn>
              <a:cxn ang="T9">
                <a:pos x="T2" y="T3"/>
              </a:cxn>
              <a:cxn ang="T10">
                <a:pos x="T4" y="T5"/>
              </a:cxn>
              <a:cxn ang="T11">
                <a:pos x="T6" y="T7"/>
              </a:cxn>
            </a:cxnLst>
            <a:rect l="T12" t="T13" r="T14" b="T15"/>
            <a:pathLst>
              <a:path w="85" h="287">
                <a:moveTo>
                  <a:pt x="0" y="287"/>
                </a:moveTo>
                <a:lnTo>
                  <a:pt x="85" y="0"/>
                </a:lnTo>
                <a:lnTo>
                  <a:pt x="85" y="287"/>
                </a:lnTo>
                <a:lnTo>
                  <a:pt x="0" y="287"/>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25" name="Freeform 122">
            <a:extLst>
              <a:ext uri="{FF2B5EF4-FFF2-40B4-BE49-F238E27FC236}">
                <a16:creationId xmlns:a16="http://schemas.microsoft.com/office/drawing/2014/main" id="{32D82E36-86E3-3C45-8400-EE258A50BC8D}"/>
              </a:ext>
            </a:extLst>
          </p:cNvPr>
          <p:cNvSpPr>
            <a:spLocks noChangeAspect="1"/>
          </p:cNvSpPr>
          <p:nvPr/>
        </p:nvSpPr>
        <p:spPr bwMode="auto">
          <a:xfrm>
            <a:off x="1480009" y="4296569"/>
            <a:ext cx="141287" cy="542925"/>
          </a:xfrm>
          <a:custGeom>
            <a:avLst/>
            <a:gdLst>
              <a:gd name="T0" fmla="*/ 0 w 85"/>
              <a:gd name="T1" fmla="*/ 1027064690 h 287"/>
              <a:gd name="T2" fmla="*/ 0 w 85"/>
              <a:gd name="T3" fmla="*/ 0 h 287"/>
              <a:gd name="T4" fmla="*/ 234847271 w 85"/>
              <a:gd name="T5" fmla="*/ 0 h 287"/>
              <a:gd name="T6" fmla="*/ 234847271 w 85"/>
              <a:gd name="T7" fmla="*/ 1027064690 h 287"/>
              <a:gd name="T8" fmla="*/ 0 w 85"/>
              <a:gd name="T9" fmla="*/ 1027064690 h 287"/>
              <a:gd name="T10" fmla="*/ 0 w 85"/>
              <a:gd name="T11" fmla="*/ 1027064690 h 287"/>
              <a:gd name="T12" fmla="*/ 0 60000 65536"/>
              <a:gd name="T13" fmla="*/ 0 60000 65536"/>
              <a:gd name="T14" fmla="*/ 0 60000 65536"/>
              <a:gd name="T15" fmla="*/ 0 60000 65536"/>
              <a:gd name="T16" fmla="*/ 0 60000 65536"/>
              <a:gd name="T17" fmla="*/ 0 60000 65536"/>
              <a:gd name="T18" fmla="*/ 0 w 85"/>
              <a:gd name="T19" fmla="*/ 0 h 287"/>
              <a:gd name="T20" fmla="*/ 85 w 85"/>
              <a:gd name="T21" fmla="*/ 287 h 287"/>
            </a:gdLst>
            <a:ahLst/>
            <a:cxnLst>
              <a:cxn ang="T12">
                <a:pos x="T0" y="T1"/>
              </a:cxn>
              <a:cxn ang="T13">
                <a:pos x="T2" y="T3"/>
              </a:cxn>
              <a:cxn ang="T14">
                <a:pos x="T4" y="T5"/>
              </a:cxn>
              <a:cxn ang="T15">
                <a:pos x="T6" y="T7"/>
              </a:cxn>
              <a:cxn ang="T16">
                <a:pos x="T8" y="T9"/>
              </a:cxn>
              <a:cxn ang="T17">
                <a:pos x="T10" y="T11"/>
              </a:cxn>
            </a:cxnLst>
            <a:rect l="T18" t="T19" r="T20" b="T21"/>
            <a:pathLst>
              <a:path w="85" h="287">
                <a:moveTo>
                  <a:pt x="0" y="287"/>
                </a:moveTo>
                <a:lnTo>
                  <a:pt x="0" y="0"/>
                </a:lnTo>
                <a:lnTo>
                  <a:pt x="85" y="0"/>
                </a:lnTo>
                <a:lnTo>
                  <a:pt x="85" y="287"/>
                </a:lnTo>
                <a:lnTo>
                  <a:pt x="0" y="287"/>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126" name="Freeform 123">
            <a:extLst>
              <a:ext uri="{FF2B5EF4-FFF2-40B4-BE49-F238E27FC236}">
                <a16:creationId xmlns:a16="http://schemas.microsoft.com/office/drawing/2014/main" id="{BFB5F975-F1B2-8145-A2BD-F8D180644B75}"/>
              </a:ext>
            </a:extLst>
          </p:cNvPr>
          <p:cNvSpPr>
            <a:spLocks noChangeAspect="1"/>
          </p:cNvSpPr>
          <p:nvPr/>
        </p:nvSpPr>
        <p:spPr bwMode="auto">
          <a:xfrm>
            <a:off x="1338721" y="4021931"/>
            <a:ext cx="1588" cy="817563"/>
          </a:xfrm>
          <a:custGeom>
            <a:avLst/>
            <a:gdLst>
              <a:gd name="T0" fmla="*/ 0 w 1"/>
              <a:gd name="T1" fmla="*/ 1543670381 h 433"/>
              <a:gd name="T2" fmla="*/ 0 w 1"/>
              <a:gd name="T3" fmla="*/ 0 h 433"/>
              <a:gd name="T4" fmla="*/ 0 w 1"/>
              <a:gd name="T5" fmla="*/ 1543670381 h 433"/>
              <a:gd name="T6" fmla="*/ 0 60000 65536"/>
              <a:gd name="T7" fmla="*/ 0 60000 65536"/>
              <a:gd name="T8" fmla="*/ 0 60000 65536"/>
              <a:gd name="T9" fmla="*/ 0 w 1"/>
              <a:gd name="T10" fmla="*/ 0 h 433"/>
              <a:gd name="T11" fmla="*/ 1 w 1"/>
              <a:gd name="T12" fmla="*/ 433 h 433"/>
            </a:gdLst>
            <a:ahLst/>
            <a:cxnLst>
              <a:cxn ang="T6">
                <a:pos x="T0" y="T1"/>
              </a:cxn>
              <a:cxn ang="T7">
                <a:pos x="T2" y="T3"/>
              </a:cxn>
              <a:cxn ang="T8">
                <a:pos x="T4" y="T5"/>
              </a:cxn>
            </a:cxnLst>
            <a:rect l="T9" t="T10" r="T11" b="T12"/>
            <a:pathLst>
              <a:path w="1" h="433">
                <a:moveTo>
                  <a:pt x="0" y="433"/>
                </a:moveTo>
                <a:lnTo>
                  <a:pt x="0" y="0"/>
                </a:lnTo>
                <a:lnTo>
                  <a:pt x="0" y="433"/>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27" name="Freeform 124">
            <a:extLst>
              <a:ext uri="{FF2B5EF4-FFF2-40B4-BE49-F238E27FC236}">
                <a16:creationId xmlns:a16="http://schemas.microsoft.com/office/drawing/2014/main" id="{79E76E6B-7D0C-D14D-A2FB-89C4AD4935A0}"/>
              </a:ext>
            </a:extLst>
          </p:cNvPr>
          <p:cNvSpPr>
            <a:spLocks noChangeAspect="1"/>
          </p:cNvSpPr>
          <p:nvPr/>
        </p:nvSpPr>
        <p:spPr bwMode="auto">
          <a:xfrm>
            <a:off x="1338721" y="4021931"/>
            <a:ext cx="141288" cy="817563"/>
          </a:xfrm>
          <a:custGeom>
            <a:avLst/>
            <a:gdLst>
              <a:gd name="T0" fmla="*/ 0 w 85"/>
              <a:gd name="T1" fmla="*/ 0 h 433"/>
              <a:gd name="T2" fmla="*/ 234850595 w 85"/>
              <a:gd name="T3" fmla="*/ 0 h 433"/>
              <a:gd name="T4" fmla="*/ 0 w 85"/>
              <a:gd name="T5" fmla="*/ 1543670381 h 433"/>
              <a:gd name="T6" fmla="*/ 0 w 85"/>
              <a:gd name="T7" fmla="*/ 0 h 433"/>
              <a:gd name="T8" fmla="*/ 0 60000 65536"/>
              <a:gd name="T9" fmla="*/ 0 60000 65536"/>
              <a:gd name="T10" fmla="*/ 0 60000 65536"/>
              <a:gd name="T11" fmla="*/ 0 60000 65536"/>
              <a:gd name="T12" fmla="*/ 0 w 85"/>
              <a:gd name="T13" fmla="*/ 0 h 433"/>
              <a:gd name="T14" fmla="*/ 85 w 85"/>
              <a:gd name="T15" fmla="*/ 433 h 433"/>
            </a:gdLst>
            <a:ahLst/>
            <a:cxnLst>
              <a:cxn ang="T8">
                <a:pos x="T0" y="T1"/>
              </a:cxn>
              <a:cxn ang="T9">
                <a:pos x="T2" y="T3"/>
              </a:cxn>
              <a:cxn ang="T10">
                <a:pos x="T4" y="T5"/>
              </a:cxn>
              <a:cxn ang="T11">
                <a:pos x="T6" y="T7"/>
              </a:cxn>
            </a:cxnLst>
            <a:rect l="T12" t="T13" r="T14" b="T15"/>
            <a:pathLst>
              <a:path w="85" h="433">
                <a:moveTo>
                  <a:pt x="0" y="0"/>
                </a:moveTo>
                <a:lnTo>
                  <a:pt x="85" y="0"/>
                </a:lnTo>
                <a:lnTo>
                  <a:pt x="0" y="433"/>
                </a:lnTo>
                <a:lnTo>
                  <a:pt x="0" y="0"/>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28" name="Freeform 125">
            <a:extLst>
              <a:ext uri="{FF2B5EF4-FFF2-40B4-BE49-F238E27FC236}">
                <a16:creationId xmlns:a16="http://schemas.microsoft.com/office/drawing/2014/main" id="{9C080B3B-B62A-F741-9A0B-3579DF022A4F}"/>
              </a:ext>
            </a:extLst>
          </p:cNvPr>
          <p:cNvSpPr>
            <a:spLocks noChangeAspect="1"/>
          </p:cNvSpPr>
          <p:nvPr/>
        </p:nvSpPr>
        <p:spPr bwMode="auto">
          <a:xfrm>
            <a:off x="1338721" y="4021931"/>
            <a:ext cx="141288" cy="817563"/>
          </a:xfrm>
          <a:custGeom>
            <a:avLst/>
            <a:gdLst>
              <a:gd name="T0" fmla="*/ 0 w 85"/>
              <a:gd name="T1" fmla="*/ 1543670381 h 433"/>
              <a:gd name="T2" fmla="*/ 234850595 w 85"/>
              <a:gd name="T3" fmla="*/ 0 h 433"/>
              <a:gd name="T4" fmla="*/ 234850595 w 85"/>
              <a:gd name="T5" fmla="*/ 1543670381 h 433"/>
              <a:gd name="T6" fmla="*/ 0 w 85"/>
              <a:gd name="T7" fmla="*/ 1543670381 h 433"/>
              <a:gd name="T8" fmla="*/ 0 60000 65536"/>
              <a:gd name="T9" fmla="*/ 0 60000 65536"/>
              <a:gd name="T10" fmla="*/ 0 60000 65536"/>
              <a:gd name="T11" fmla="*/ 0 60000 65536"/>
              <a:gd name="T12" fmla="*/ 0 w 85"/>
              <a:gd name="T13" fmla="*/ 0 h 433"/>
              <a:gd name="T14" fmla="*/ 85 w 85"/>
              <a:gd name="T15" fmla="*/ 433 h 433"/>
            </a:gdLst>
            <a:ahLst/>
            <a:cxnLst>
              <a:cxn ang="T8">
                <a:pos x="T0" y="T1"/>
              </a:cxn>
              <a:cxn ang="T9">
                <a:pos x="T2" y="T3"/>
              </a:cxn>
              <a:cxn ang="T10">
                <a:pos x="T4" y="T5"/>
              </a:cxn>
              <a:cxn ang="T11">
                <a:pos x="T6" y="T7"/>
              </a:cxn>
            </a:cxnLst>
            <a:rect l="T12" t="T13" r="T14" b="T15"/>
            <a:pathLst>
              <a:path w="85" h="433">
                <a:moveTo>
                  <a:pt x="0" y="433"/>
                </a:moveTo>
                <a:lnTo>
                  <a:pt x="85" y="0"/>
                </a:lnTo>
                <a:lnTo>
                  <a:pt x="85" y="433"/>
                </a:lnTo>
                <a:lnTo>
                  <a:pt x="0" y="433"/>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29" name="Freeform 126">
            <a:extLst>
              <a:ext uri="{FF2B5EF4-FFF2-40B4-BE49-F238E27FC236}">
                <a16:creationId xmlns:a16="http://schemas.microsoft.com/office/drawing/2014/main" id="{454A8546-0978-7A46-9753-93D00E93BE2F}"/>
              </a:ext>
            </a:extLst>
          </p:cNvPr>
          <p:cNvSpPr>
            <a:spLocks noChangeAspect="1"/>
          </p:cNvSpPr>
          <p:nvPr/>
        </p:nvSpPr>
        <p:spPr bwMode="auto">
          <a:xfrm>
            <a:off x="1338721" y="4021931"/>
            <a:ext cx="141288" cy="817563"/>
          </a:xfrm>
          <a:custGeom>
            <a:avLst/>
            <a:gdLst>
              <a:gd name="T0" fmla="*/ 0 w 85"/>
              <a:gd name="T1" fmla="*/ 1543670381 h 433"/>
              <a:gd name="T2" fmla="*/ 0 w 85"/>
              <a:gd name="T3" fmla="*/ 0 h 433"/>
              <a:gd name="T4" fmla="*/ 234850595 w 85"/>
              <a:gd name="T5" fmla="*/ 0 h 433"/>
              <a:gd name="T6" fmla="*/ 234850595 w 85"/>
              <a:gd name="T7" fmla="*/ 1543670381 h 433"/>
              <a:gd name="T8" fmla="*/ 0 w 85"/>
              <a:gd name="T9" fmla="*/ 1543670381 h 433"/>
              <a:gd name="T10" fmla="*/ 0 w 85"/>
              <a:gd name="T11" fmla="*/ 1543670381 h 433"/>
              <a:gd name="T12" fmla="*/ 0 60000 65536"/>
              <a:gd name="T13" fmla="*/ 0 60000 65536"/>
              <a:gd name="T14" fmla="*/ 0 60000 65536"/>
              <a:gd name="T15" fmla="*/ 0 60000 65536"/>
              <a:gd name="T16" fmla="*/ 0 60000 65536"/>
              <a:gd name="T17" fmla="*/ 0 60000 65536"/>
              <a:gd name="T18" fmla="*/ 0 w 85"/>
              <a:gd name="T19" fmla="*/ 0 h 433"/>
              <a:gd name="T20" fmla="*/ 85 w 85"/>
              <a:gd name="T21" fmla="*/ 433 h 433"/>
            </a:gdLst>
            <a:ahLst/>
            <a:cxnLst>
              <a:cxn ang="T12">
                <a:pos x="T0" y="T1"/>
              </a:cxn>
              <a:cxn ang="T13">
                <a:pos x="T2" y="T3"/>
              </a:cxn>
              <a:cxn ang="T14">
                <a:pos x="T4" y="T5"/>
              </a:cxn>
              <a:cxn ang="T15">
                <a:pos x="T6" y="T7"/>
              </a:cxn>
              <a:cxn ang="T16">
                <a:pos x="T8" y="T9"/>
              </a:cxn>
              <a:cxn ang="T17">
                <a:pos x="T10" y="T11"/>
              </a:cxn>
            </a:cxnLst>
            <a:rect l="T18" t="T19" r="T20" b="T21"/>
            <a:pathLst>
              <a:path w="85" h="433">
                <a:moveTo>
                  <a:pt x="0" y="433"/>
                </a:moveTo>
                <a:lnTo>
                  <a:pt x="0" y="0"/>
                </a:lnTo>
                <a:lnTo>
                  <a:pt x="85" y="0"/>
                </a:lnTo>
                <a:lnTo>
                  <a:pt x="85" y="433"/>
                </a:lnTo>
                <a:lnTo>
                  <a:pt x="0" y="433"/>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130" name="Freeform 127">
            <a:extLst>
              <a:ext uri="{FF2B5EF4-FFF2-40B4-BE49-F238E27FC236}">
                <a16:creationId xmlns:a16="http://schemas.microsoft.com/office/drawing/2014/main" id="{E576B3D8-EEE2-F744-B5B1-AA8C4F2F26F8}"/>
              </a:ext>
            </a:extLst>
          </p:cNvPr>
          <p:cNvSpPr>
            <a:spLocks noChangeAspect="1"/>
          </p:cNvSpPr>
          <p:nvPr/>
        </p:nvSpPr>
        <p:spPr bwMode="auto">
          <a:xfrm>
            <a:off x="1197434" y="3493294"/>
            <a:ext cx="1587" cy="1346200"/>
          </a:xfrm>
          <a:custGeom>
            <a:avLst/>
            <a:gdLst>
              <a:gd name="T0" fmla="*/ 0 w 1"/>
              <a:gd name="T1" fmla="*/ 2147483647 h 714"/>
              <a:gd name="T2" fmla="*/ 0 w 1"/>
              <a:gd name="T3" fmla="*/ 0 h 714"/>
              <a:gd name="T4" fmla="*/ 0 w 1"/>
              <a:gd name="T5" fmla="*/ 2147483647 h 714"/>
              <a:gd name="T6" fmla="*/ 0 60000 65536"/>
              <a:gd name="T7" fmla="*/ 0 60000 65536"/>
              <a:gd name="T8" fmla="*/ 0 60000 65536"/>
              <a:gd name="T9" fmla="*/ 0 w 1"/>
              <a:gd name="T10" fmla="*/ 0 h 714"/>
              <a:gd name="T11" fmla="*/ 1 w 1"/>
              <a:gd name="T12" fmla="*/ 714 h 714"/>
            </a:gdLst>
            <a:ahLst/>
            <a:cxnLst>
              <a:cxn ang="T6">
                <a:pos x="T0" y="T1"/>
              </a:cxn>
              <a:cxn ang="T7">
                <a:pos x="T2" y="T3"/>
              </a:cxn>
              <a:cxn ang="T8">
                <a:pos x="T4" y="T5"/>
              </a:cxn>
            </a:cxnLst>
            <a:rect l="T9" t="T10" r="T11" b="T12"/>
            <a:pathLst>
              <a:path w="1" h="714">
                <a:moveTo>
                  <a:pt x="0" y="714"/>
                </a:moveTo>
                <a:lnTo>
                  <a:pt x="0" y="0"/>
                </a:lnTo>
                <a:lnTo>
                  <a:pt x="0" y="714"/>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31" name="Freeform 128">
            <a:extLst>
              <a:ext uri="{FF2B5EF4-FFF2-40B4-BE49-F238E27FC236}">
                <a16:creationId xmlns:a16="http://schemas.microsoft.com/office/drawing/2014/main" id="{D2B16CCB-A68C-6747-9C35-691690D01224}"/>
              </a:ext>
            </a:extLst>
          </p:cNvPr>
          <p:cNvSpPr>
            <a:spLocks noChangeAspect="1"/>
          </p:cNvSpPr>
          <p:nvPr/>
        </p:nvSpPr>
        <p:spPr bwMode="auto">
          <a:xfrm>
            <a:off x="1197434" y="3493294"/>
            <a:ext cx="141287" cy="1346200"/>
          </a:xfrm>
          <a:custGeom>
            <a:avLst/>
            <a:gdLst>
              <a:gd name="T0" fmla="*/ 0 w 85"/>
              <a:gd name="T1" fmla="*/ 2147483647 h 714"/>
              <a:gd name="T2" fmla="*/ 234847271 w 85"/>
              <a:gd name="T3" fmla="*/ 0 h 714"/>
              <a:gd name="T4" fmla="*/ 0 w 85"/>
              <a:gd name="T5" fmla="*/ 0 h 714"/>
              <a:gd name="T6" fmla="*/ 0 w 85"/>
              <a:gd name="T7" fmla="*/ 2147483647 h 714"/>
              <a:gd name="T8" fmla="*/ 0 60000 65536"/>
              <a:gd name="T9" fmla="*/ 0 60000 65536"/>
              <a:gd name="T10" fmla="*/ 0 60000 65536"/>
              <a:gd name="T11" fmla="*/ 0 60000 65536"/>
              <a:gd name="T12" fmla="*/ 0 w 85"/>
              <a:gd name="T13" fmla="*/ 0 h 714"/>
              <a:gd name="T14" fmla="*/ 85 w 85"/>
              <a:gd name="T15" fmla="*/ 714 h 714"/>
            </a:gdLst>
            <a:ahLst/>
            <a:cxnLst>
              <a:cxn ang="T8">
                <a:pos x="T0" y="T1"/>
              </a:cxn>
              <a:cxn ang="T9">
                <a:pos x="T2" y="T3"/>
              </a:cxn>
              <a:cxn ang="T10">
                <a:pos x="T4" y="T5"/>
              </a:cxn>
              <a:cxn ang="T11">
                <a:pos x="T6" y="T7"/>
              </a:cxn>
            </a:cxnLst>
            <a:rect l="T12" t="T13" r="T14" b="T15"/>
            <a:pathLst>
              <a:path w="85" h="714">
                <a:moveTo>
                  <a:pt x="0" y="714"/>
                </a:moveTo>
                <a:lnTo>
                  <a:pt x="85" y="0"/>
                </a:lnTo>
                <a:lnTo>
                  <a:pt x="0" y="0"/>
                </a:lnTo>
                <a:lnTo>
                  <a:pt x="0" y="714"/>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32" name="Freeform 129">
            <a:extLst>
              <a:ext uri="{FF2B5EF4-FFF2-40B4-BE49-F238E27FC236}">
                <a16:creationId xmlns:a16="http://schemas.microsoft.com/office/drawing/2014/main" id="{887C9A0A-DCF4-BA4D-B610-657AA842087A}"/>
              </a:ext>
            </a:extLst>
          </p:cNvPr>
          <p:cNvSpPr>
            <a:spLocks noChangeAspect="1"/>
          </p:cNvSpPr>
          <p:nvPr/>
        </p:nvSpPr>
        <p:spPr bwMode="auto">
          <a:xfrm>
            <a:off x="1197434" y="3493294"/>
            <a:ext cx="141287" cy="1346200"/>
          </a:xfrm>
          <a:custGeom>
            <a:avLst/>
            <a:gdLst>
              <a:gd name="T0" fmla="*/ 0 w 85"/>
              <a:gd name="T1" fmla="*/ 2147483647 h 714"/>
              <a:gd name="T2" fmla="*/ 234847271 w 85"/>
              <a:gd name="T3" fmla="*/ 0 h 714"/>
              <a:gd name="T4" fmla="*/ 234847271 w 85"/>
              <a:gd name="T5" fmla="*/ 2147483647 h 714"/>
              <a:gd name="T6" fmla="*/ 0 w 85"/>
              <a:gd name="T7" fmla="*/ 2147483647 h 714"/>
              <a:gd name="T8" fmla="*/ 0 60000 65536"/>
              <a:gd name="T9" fmla="*/ 0 60000 65536"/>
              <a:gd name="T10" fmla="*/ 0 60000 65536"/>
              <a:gd name="T11" fmla="*/ 0 60000 65536"/>
              <a:gd name="T12" fmla="*/ 0 w 85"/>
              <a:gd name="T13" fmla="*/ 0 h 714"/>
              <a:gd name="T14" fmla="*/ 85 w 85"/>
              <a:gd name="T15" fmla="*/ 714 h 714"/>
            </a:gdLst>
            <a:ahLst/>
            <a:cxnLst>
              <a:cxn ang="T8">
                <a:pos x="T0" y="T1"/>
              </a:cxn>
              <a:cxn ang="T9">
                <a:pos x="T2" y="T3"/>
              </a:cxn>
              <a:cxn ang="T10">
                <a:pos x="T4" y="T5"/>
              </a:cxn>
              <a:cxn ang="T11">
                <a:pos x="T6" y="T7"/>
              </a:cxn>
            </a:cxnLst>
            <a:rect l="T12" t="T13" r="T14" b="T15"/>
            <a:pathLst>
              <a:path w="85" h="714">
                <a:moveTo>
                  <a:pt x="0" y="714"/>
                </a:moveTo>
                <a:lnTo>
                  <a:pt x="85" y="0"/>
                </a:lnTo>
                <a:lnTo>
                  <a:pt x="85" y="714"/>
                </a:lnTo>
                <a:lnTo>
                  <a:pt x="0" y="714"/>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33" name="Freeform 130">
            <a:extLst>
              <a:ext uri="{FF2B5EF4-FFF2-40B4-BE49-F238E27FC236}">
                <a16:creationId xmlns:a16="http://schemas.microsoft.com/office/drawing/2014/main" id="{7BE0D344-33DC-D549-953C-56366D1E1284}"/>
              </a:ext>
            </a:extLst>
          </p:cNvPr>
          <p:cNvSpPr>
            <a:spLocks noChangeAspect="1"/>
          </p:cNvSpPr>
          <p:nvPr/>
        </p:nvSpPr>
        <p:spPr bwMode="auto">
          <a:xfrm>
            <a:off x="1197434" y="3493294"/>
            <a:ext cx="141287" cy="1346200"/>
          </a:xfrm>
          <a:custGeom>
            <a:avLst/>
            <a:gdLst>
              <a:gd name="T0" fmla="*/ 0 w 85"/>
              <a:gd name="T1" fmla="*/ 2147483647 h 714"/>
              <a:gd name="T2" fmla="*/ 0 w 85"/>
              <a:gd name="T3" fmla="*/ 0 h 714"/>
              <a:gd name="T4" fmla="*/ 234847271 w 85"/>
              <a:gd name="T5" fmla="*/ 0 h 714"/>
              <a:gd name="T6" fmla="*/ 234847271 w 85"/>
              <a:gd name="T7" fmla="*/ 2147483647 h 714"/>
              <a:gd name="T8" fmla="*/ 0 w 85"/>
              <a:gd name="T9" fmla="*/ 2147483647 h 714"/>
              <a:gd name="T10" fmla="*/ 0 w 85"/>
              <a:gd name="T11" fmla="*/ 2147483647 h 714"/>
              <a:gd name="T12" fmla="*/ 0 60000 65536"/>
              <a:gd name="T13" fmla="*/ 0 60000 65536"/>
              <a:gd name="T14" fmla="*/ 0 60000 65536"/>
              <a:gd name="T15" fmla="*/ 0 60000 65536"/>
              <a:gd name="T16" fmla="*/ 0 60000 65536"/>
              <a:gd name="T17" fmla="*/ 0 60000 65536"/>
              <a:gd name="T18" fmla="*/ 0 w 85"/>
              <a:gd name="T19" fmla="*/ 0 h 714"/>
              <a:gd name="T20" fmla="*/ 85 w 85"/>
              <a:gd name="T21" fmla="*/ 714 h 714"/>
            </a:gdLst>
            <a:ahLst/>
            <a:cxnLst>
              <a:cxn ang="T12">
                <a:pos x="T0" y="T1"/>
              </a:cxn>
              <a:cxn ang="T13">
                <a:pos x="T2" y="T3"/>
              </a:cxn>
              <a:cxn ang="T14">
                <a:pos x="T4" y="T5"/>
              </a:cxn>
              <a:cxn ang="T15">
                <a:pos x="T6" y="T7"/>
              </a:cxn>
              <a:cxn ang="T16">
                <a:pos x="T8" y="T9"/>
              </a:cxn>
              <a:cxn ang="T17">
                <a:pos x="T10" y="T11"/>
              </a:cxn>
            </a:cxnLst>
            <a:rect l="T18" t="T19" r="T20" b="T21"/>
            <a:pathLst>
              <a:path w="85" h="714">
                <a:moveTo>
                  <a:pt x="0" y="714"/>
                </a:moveTo>
                <a:lnTo>
                  <a:pt x="0" y="0"/>
                </a:lnTo>
                <a:lnTo>
                  <a:pt x="85" y="0"/>
                </a:lnTo>
                <a:lnTo>
                  <a:pt x="85" y="714"/>
                </a:lnTo>
                <a:lnTo>
                  <a:pt x="0" y="714"/>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134" name="Freeform 131">
            <a:extLst>
              <a:ext uri="{FF2B5EF4-FFF2-40B4-BE49-F238E27FC236}">
                <a16:creationId xmlns:a16="http://schemas.microsoft.com/office/drawing/2014/main" id="{124EA190-4597-B249-AFE7-42373B116616}"/>
              </a:ext>
            </a:extLst>
          </p:cNvPr>
          <p:cNvSpPr>
            <a:spLocks noChangeAspect="1"/>
          </p:cNvSpPr>
          <p:nvPr/>
        </p:nvSpPr>
        <p:spPr bwMode="auto">
          <a:xfrm>
            <a:off x="1046621" y="2421731"/>
            <a:ext cx="1588" cy="2417763"/>
          </a:xfrm>
          <a:custGeom>
            <a:avLst/>
            <a:gdLst>
              <a:gd name="T0" fmla="*/ 0 w 1"/>
              <a:gd name="T1" fmla="*/ 2147483647 h 1283"/>
              <a:gd name="T2" fmla="*/ 0 w 1"/>
              <a:gd name="T3" fmla="*/ 0 h 1283"/>
              <a:gd name="T4" fmla="*/ 0 w 1"/>
              <a:gd name="T5" fmla="*/ 2147483647 h 1283"/>
              <a:gd name="T6" fmla="*/ 0 60000 65536"/>
              <a:gd name="T7" fmla="*/ 0 60000 65536"/>
              <a:gd name="T8" fmla="*/ 0 60000 65536"/>
              <a:gd name="T9" fmla="*/ 0 w 1"/>
              <a:gd name="T10" fmla="*/ 0 h 1283"/>
              <a:gd name="T11" fmla="*/ 1 w 1"/>
              <a:gd name="T12" fmla="*/ 1283 h 1283"/>
            </a:gdLst>
            <a:ahLst/>
            <a:cxnLst>
              <a:cxn ang="T6">
                <a:pos x="T0" y="T1"/>
              </a:cxn>
              <a:cxn ang="T7">
                <a:pos x="T2" y="T3"/>
              </a:cxn>
              <a:cxn ang="T8">
                <a:pos x="T4" y="T5"/>
              </a:cxn>
            </a:cxnLst>
            <a:rect l="T9" t="T10" r="T11" b="T12"/>
            <a:pathLst>
              <a:path w="1" h="1283">
                <a:moveTo>
                  <a:pt x="0" y="1283"/>
                </a:moveTo>
                <a:lnTo>
                  <a:pt x="0" y="0"/>
                </a:lnTo>
                <a:lnTo>
                  <a:pt x="0" y="1283"/>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35" name="Freeform 132">
            <a:extLst>
              <a:ext uri="{FF2B5EF4-FFF2-40B4-BE49-F238E27FC236}">
                <a16:creationId xmlns:a16="http://schemas.microsoft.com/office/drawing/2014/main" id="{8BFE5BA6-0E43-A940-A94D-6FB072DFFA59}"/>
              </a:ext>
            </a:extLst>
          </p:cNvPr>
          <p:cNvSpPr>
            <a:spLocks noChangeAspect="1"/>
          </p:cNvSpPr>
          <p:nvPr/>
        </p:nvSpPr>
        <p:spPr bwMode="auto">
          <a:xfrm>
            <a:off x="1046621" y="2421731"/>
            <a:ext cx="150813" cy="2417763"/>
          </a:xfrm>
          <a:custGeom>
            <a:avLst/>
            <a:gdLst>
              <a:gd name="T0" fmla="*/ 0 w 91"/>
              <a:gd name="T1" fmla="*/ 2147483647 h 1283"/>
              <a:gd name="T2" fmla="*/ 249940250 w 91"/>
              <a:gd name="T3" fmla="*/ 0 h 1283"/>
              <a:gd name="T4" fmla="*/ 0 w 91"/>
              <a:gd name="T5" fmla="*/ 0 h 1283"/>
              <a:gd name="T6" fmla="*/ 0 w 91"/>
              <a:gd name="T7" fmla="*/ 2147483647 h 1283"/>
              <a:gd name="T8" fmla="*/ 0 60000 65536"/>
              <a:gd name="T9" fmla="*/ 0 60000 65536"/>
              <a:gd name="T10" fmla="*/ 0 60000 65536"/>
              <a:gd name="T11" fmla="*/ 0 60000 65536"/>
              <a:gd name="T12" fmla="*/ 0 w 91"/>
              <a:gd name="T13" fmla="*/ 0 h 1283"/>
              <a:gd name="T14" fmla="*/ 91 w 91"/>
              <a:gd name="T15" fmla="*/ 1283 h 1283"/>
            </a:gdLst>
            <a:ahLst/>
            <a:cxnLst>
              <a:cxn ang="T8">
                <a:pos x="T0" y="T1"/>
              </a:cxn>
              <a:cxn ang="T9">
                <a:pos x="T2" y="T3"/>
              </a:cxn>
              <a:cxn ang="T10">
                <a:pos x="T4" y="T5"/>
              </a:cxn>
              <a:cxn ang="T11">
                <a:pos x="T6" y="T7"/>
              </a:cxn>
            </a:cxnLst>
            <a:rect l="T12" t="T13" r="T14" b="T15"/>
            <a:pathLst>
              <a:path w="91" h="1283">
                <a:moveTo>
                  <a:pt x="0" y="1283"/>
                </a:moveTo>
                <a:lnTo>
                  <a:pt x="91" y="0"/>
                </a:lnTo>
                <a:lnTo>
                  <a:pt x="0" y="0"/>
                </a:lnTo>
                <a:lnTo>
                  <a:pt x="0" y="1283"/>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36" name="Freeform 133">
            <a:extLst>
              <a:ext uri="{FF2B5EF4-FFF2-40B4-BE49-F238E27FC236}">
                <a16:creationId xmlns:a16="http://schemas.microsoft.com/office/drawing/2014/main" id="{3AC3B79F-A8B7-E94E-B9E2-14F804FFE4F0}"/>
              </a:ext>
            </a:extLst>
          </p:cNvPr>
          <p:cNvSpPr>
            <a:spLocks noChangeAspect="1"/>
          </p:cNvSpPr>
          <p:nvPr/>
        </p:nvSpPr>
        <p:spPr bwMode="auto">
          <a:xfrm>
            <a:off x="1046621" y="2421731"/>
            <a:ext cx="150813" cy="2417763"/>
          </a:xfrm>
          <a:custGeom>
            <a:avLst/>
            <a:gdLst>
              <a:gd name="T0" fmla="*/ 0 w 91"/>
              <a:gd name="T1" fmla="*/ 2147483647 h 1283"/>
              <a:gd name="T2" fmla="*/ 249940250 w 91"/>
              <a:gd name="T3" fmla="*/ 0 h 1283"/>
              <a:gd name="T4" fmla="*/ 249940250 w 91"/>
              <a:gd name="T5" fmla="*/ 2147483647 h 1283"/>
              <a:gd name="T6" fmla="*/ 0 w 91"/>
              <a:gd name="T7" fmla="*/ 2147483647 h 1283"/>
              <a:gd name="T8" fmla="*/ 0 60000 65536"/>
              <a:gd name="T9" fmla="*/ 0 60000 65536"/>
              <a:gd name="T10" fmla="*/ 0 60000 65536"/>
              <a:gd name="T11" fmla="*/ 0 60000 65536"/>
              <a:gd name="T12" fmla="*/ 0 w 91"/>
              <a:gd name="T13" fmla="*/ 0 h 1283"/>
              <a:gd name="T14" fmla="*/ 91 w 91"/>
              <a:gd name="T15" fmla="*/ 1283 h 1283"/>
            </a:gdLst>
            <a:ahLst/>
            <a:cxnLst>
              <a:cxn ang="T8">
                <a:pos x="T0" y="T1"/>
              </a:cxn>
              <a:cxn ang="T9">
                <a:pos x="T2" y="T3"/>
              </a:cxn>
              <a:cxn ang="T10">
                <a:pos x="T4" y="T5"/>
              </a:cxn>
              <a:cxn ang="T11">
                <a:pos x="T6" y="T7"/>
              </a:cxn>
            </a:cxnLst>
            <a:rect l="T12" t="T13" r="T14" b="T15"/>
            <a:pathLst>
              <a:path w="91" h="1283">
                <a:moveTo>
                  <a:pt x="0" y="1283"/>
                </a:moveTo>
                <a:lnTo>
                  <a:pt x="91" y="0"/>
                </a:lnTo>
                <a:lnTo>
                  <a:pt x="91" y="1283"/>
                </a:lnTo>
                <a:lnTo>
                  <a:pt x="0" y="1283"/>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37" name="Freeform 134">
            <a:extLst>
              <a:ext uri="{FF2B5EF4-FFF2-40B4-BE49-F238E27FC236}">
                <a16:creationId xmlns:a16="http://schemas.microsoft.com/office/drawing/2014/main" id="{CE01D16F-4E87-4D45-AE3E-750F3A9635B2}"/>
              </a:ext>
            </a:extLst>
          </p:cNvPr>
          <p:cNvSpPr>
            <a:spLocks noChangeAspect="1"/>
          </p:cNvSpPr>
          <p:nvPr/>
        </p:nvSpPr>
        <p:spPr bwMode="auto">
          <a:xfrm>
            <a:off x="1046621" y="2421731"/>
            <a:ext cx="150813" cy="2417763"/>
          </a:xfrm>
          <a:custGeom>
            <a:avLst/>
            <a:gdLst>
              <a:gd name="T0" fmla="*/ 0 w 91"/>
              <a:gd name="T1" fmla="*/ 2147483647 h 1283"/>
              <a:gd name="T2" fmla="*/ 0 w 91"/>
              <a:gd name="T3" fmla="*/ 0 h 1283"/>
              <a:gd name="T4" fmla="*/ 249940250 w 91"/>
              <a:gd name="T5" fmla="*/ 0 h 1283"/>
              <a:gd name="T6" fmla="*/ 249940250 w 91"/>
              <a:gd name="T7" fmla="*/ 2147483647 h 1283"/>
              <a:gd name="T8" fmla="*/ 0 w 91"/>
              <a:gd name="T9" fmla="*/ 2147483647 h 1283"/>
              <a:gd name="T10" fmla="*/ 0 w 91"/>
              <a:gd name="T11" fmla="*/ 2147483647 h 1283"/>
              <a:gd name="T12" fmla="*/ 0 60000 65536"/>
              <a:gd name="T13" fmla="*/ 0 60000 65536"/>
              <a:gd name="T14" fmla="*/ 0 60000 65536"/>
              <a:gd name="T15" fmla="*/ 0 60000 65536"/>
              <a:gd name="T16" fmla="*/ 0 60000 65536"/>
              <a:gd name="T17" fmla="*/ 0 60000 65536"/>
              <a:gd name="T18" fmla="*/ 0 w 91"/>
              <a:gd name="T19" fmla="*/ 0 h 1283"/>
              <a:gd name="T20" fmla="*/ 91 w 91"/>
              <a:gd name="T21" fmla="*/ 1283 h 1283"/>
            </a:gdLst>
            <a:ahLst/>
            <a:cxnLst>
              <a:cxn ang="T12">
                <a:pos x="T0" y="T1"/>
              </a:cxn>
              <a:cxn ang="T13">
                <a:pos x="T2" y="T3"/>
              </a:cxn>
              <a:cxn ang="T14">
                <a:pos x="T4" y="T5"/>
              </a:cxn>
              <a:cxn ang="T15">
                <a:pos x="T6" y="T7"/>
              </a:cxn>
              <a:cxn ang="T16">
                <a:pos x="T8" y="T9"/>
              </a:cxn>
              <a:cxn ang="T17">
                <a:pos x="T10" y="T11"/>
              </a:cxn>
            </a:cxnLst>
            <a:rect l="T18" t="T19" r="T20" b="T21"/>
            <a:pathLst>
              <a:path w="91" h="1283">
                <a:moveTo>
                  <a:pt x="0" y="1283"/>
                </a:moveTo>
                <a:lnTo>
                  <a:pt x="0" y="0"/>
                </a:lnTo>
                <a:lnTo>
                  <a:pt x="91" y="0"/>
                </a:lnTo>
                <a:lnTo>
                  <a:pt x="91" y="1283"/>
                </a:lnTo>
                <a:lnTo>
                  <a:pt x="0" y="1283"/>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138" name="Freeform 135">
            <a:extLst>
              <a:ext uri="{FF2B5EF4-FFF2-40B4-BE49-F238E27FC236}">
                <a16:creationId xmlns:a16="http://schemas.microsoft.com/office/drawing/2014/main" id="{AD51F4C7-2E88-9C40-A305-7C0D8BCC532E}"/>
              </a:ext>
            </a:extLst>
          </p:cNvPr>
          <p:cNvSpPr>
            <a:spLocks noChangeAspect="1"/>
          </p:cNvSpPr>
          <p:nvPr/>
        </p:nvSpPr>
        <p:spPr bwMode="auto">
          <a:xfrm>
            <a:off x="903746" y="3777456"/>
            <a:ext cx="1588" cy="1062038"/>
          </a:xfrm>
          <a:custGeom>
            <a:avLst/>
            <a:gdLst>
              <a:gd name="T0" fmla="*/ 0 w 1"/>
              <a:gd name="T1" fmla="*/ 2003418748 h 563"/>
              <a:gd name="T2" fmla="*/ 0 w 1"/>
              <a:gd name="T3" fmla="*/ 0 h 563"/>
              <a:gd name="T4" fmla="*/ 0 w 1"/>
              <a:gd name="T5" fmla="*/ 2003418748 h 563"/>
              <a:gd name="T6" fmla="*/ 0 60000 65536"/>
              <a:gd name="T7" fmla="*/ 0 60000 65536"/>
              <a:gd name="T8" fmla="*/ 0 60000 65536"/>
              <a:gd name="T9" fmla="*/ 0 w 1"/>
              <a:gd name="T10" fmla="*/ 0 h 563"/>
              <a:gd name="T11" fmla="*/ 1 w 1"/>
              <a:gd name="T12" fmla="*/ 563 h 563"/>
            </a:gdLst>
            <a:ahLst/>
            <a:cxnLst>
              <a:cxn ang="T6">
                <a:pos x="T0" y="T1"/>
              </a:cxn>
              <a:cxn ang="T7">
                <a:pos x="T2" y="T3"/>
              </a:cxn>
              <a:cxn ang="T8">
                <a:pos x="T4" y="T5"/>
              </a:cxn>
            </a:cxnLst>
            <a:rect l="T9" t="T10" r="T11" b="T12"/>
            <a:pathLst>
              <a:path w="1" h="563">
                <a:moveTo>
                  <a:pt x="0" y="563"/>
                </a:moveTo>
                <a:lnTo>
                  <a:pt x="0" y="0"/>
                </a:lnTo>
                <a:lnTo>
                  <a:pt x="0" y="563"/>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39" name="Freeform 136">
            <a:extLst>
              <a:ext uri="{FF2B5EF4-FFF2-40B4-BE49-F238E27FC236}">
                <a16:creationId xmlns:a16="http://schemas.microsoft.com/office/drawing/2014/main" id="{6339B96F-CA30-6449-9685-99001778CB23}"/>
              </a:ext>
            </a:extLst>
          </p:cNvPr>
          <p:cNvSpPr>
            <a:spLocks noChangeAspect="1"/>
          </p:cNvSpPr>
          <p:nvPr/>
        </p:nvSpPr>
        <p:spPr bwMode="auto">
          <a:xfrm>
            <a:off x="903746" y="3777456"/>
            <a:ext cx="142875" cy="1062038"/>
          </a:xfrm>
          <a:custGeom>
            <a:avLst/>
            <a:gdLst>
              <a:gd name="T0" fmla="*/ 0 w 85"/>
              <a:gd name="T1" fmla="*/ 2003418748 h 563"/>
              <a:gd name="T2" fmla="*/ 240156085 w 85"/>
              <a:gd name="T3" fmla="*/ 0 h 563"/>
              <a:gd name="T4" fmla="*/ 0 w 85"/>
              <a:gd name="T5" fmla="*/ 0 h 563"/>
              <a:gd name="T6" fmla="*/ 0 w 85"/>
              <a:gd name="T7" fmla="*/ 2003418748 h 563"/>
              <a:gd name="T8" fmla="*/ 0 60000 65536"/>
              <a:gd name="T9" fmla="*/ 0 60000 65536"/>
              <a:gd name="T10" fmla="*/ 0 60000 65536"/>
              <a:gd name="T11" fmla="*/ 0 60000 65536"/>
              <a:gd name="T12" fmla="*/ 0 w 85"/>
              <a:gd name="T13" fmla="*/ 0 h 563"/>
              <a:gd name="T14" fmla="*/ 85 w 85"/>
              <a:gd name="T15" fmla="*/ 563 h 563"/>
            </a:gdLst>
            <a:ahLst/>
            <a:cxnLst>
              <a:cxn ang="T8">
                <a:pos x="T0" y="T1"/>
              </a:cxn>
              <a:cxn ang="T9">
                <a:pos x="T2" y="T3"/>
              </a:cxn>
              <a:cxn ang="T10">
                <a:pos x="T4" y="T5"/>
              </a:cxn>
              <a:cxn ang="T11">
                <a:pos x="T6" y="T7"/>
              </a:cxn>
            </a:cxnLst>
            <a:rect l="T12" t="T13" r="T14" b="T15"/>
            <a:pathLst>
              <a:path w="85" h="563">
                <a:moveTo>
                  <a:pt x="0" y="563"/>
                </a:moveTo>
                <a:lnTo>
                  <a:pt x="85" y="0"/>
                </a:lnTo>
                <a:lnTo>
                  <a:pt x="0" y="0"/>
                </a:lnTo>
                <a:lnTo>
                  <a:pt x="0" y="563"/>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40" name="Freeform 137">
            <a:extLst>
              <a:ext uri="{FF2B5EF4-FFF2-40B4-BE49-F238E27FC236}">
                <a16:creationId xmlns:a16="http://schemas.microsoft.com/office/drawing/2014/main" id="{F5301CB4-7B10-7B4E-8173-0099C44DE813}"/>
              </a:ext>
            </a:extLst>
          </p:cNvPr>
          <p:cNvSpPr>
            <a:spLocks noChangeAspect="1"/>
          </p:cNvSpPr>
          <p:nvPr/>
        </p:nvSpPr>
        <p:spPr bwMode="auto">
          <a:xfrm>
            <a:off x="903746" y="3777456"/>
            <a:ext cx="142875" cy="1062038"/>
          </a:xfrm>
          <a:custGeom>
            <a:avLst/>
            <a:gdLst>
              <a:gd name="T0" fmla="*/ 0 w 85"/>
              <a:gd name="T1" fmla="*/ 2003418748 h 563"/>
              <a:gd name="T2" fmla="*/ 240156085 w 85"/>
              <a:gd name="T3" fmla="*/ 0 h 563"/>
              <a:gd name="T4" fmla="*/ 240156085 w 85"/>
              <a:gd name="T5" fmla="*/ 2003418748 h 563"/>
              <a:gd name="T6" fmla="*/ 0 w 85"/>
              <a:gd name="T7" fmla="*/ 2003418748 h 563"/>
              <a:gd name="T8" fmla="*/ 0 60000 65536"/>
              <a:gd name="T9" fmla="*/ 0 60000 65536"/>
              <a:gd name="T10" fmla="*/ 0 60000 65536"/>
              <a:gd name="T11" fmla="*/ 0 60000 65536"/>
              <a:gd name="T12" fmla="*/ 0 w 85"/>
              <a:gd name="T13" fmla="*/ 0 h 563"/>
              <a:gd name="T14" fmla="*/ 85 w 85"/>
              <a:gd name="T15" fmla="*/ 563 h 563"/>
            </a:gdLst>
            <a:ahLst/>
            <a:cxnLst>
              <a:cxn ang="T8">
                <a:pos x="T0" y="T1"/>
              </a:cxn>
              <a:cxn ang="T9">
                <a:pos x="T2" y="T3"/>
              </a:cxn>
              <a:cxn ang="T10">
                <a:pos x="T4" y="T5"/>
              </a:cxn>
              <a:cxn ang="T11">
                <a:pos x="T6" y="T7"/>
              </a:cxn>
            </a:cxnLst>
            <a:rect l="T12" t="T13" r="T14" b="T15"/>
            <a:pathLst>
              <a:path w="85" h="563">
                <a:moveTo>
                  <a:pt x="0" y="563"/>
                </a:moveTo>
                <a:lnTo>
                  <a:pt x="85" y="0"/>
                </a:lnTo>
                <a:lnTo>
                  <a:pt x="85" y="563"/>
                </a:lnTo>
                <a:lnTo>
                  <a:pt x="0" y="563"/>
                </a:lnTo>
                <a:close/>
              </a:path>
            </a:pathLst>
          </a:custGeom>
          <a:solidFill>
            <a:srgbClr val="FF0000"/>
          </a:solidFill>
          <a:ln w="9525">
            <a:noFill/>
            <a:round/>
            <a:headEnd/>
            <a:tailEnd/>
          </a:ln>
        </p:spPr>
        <p:txBody>
          <a:bodyPr/>
          <a:lstStyle/>
          <a:p>
            <a:endParaRPr lang="en-US" sz="1400">
              <a:solidFill>
                <a:srgbClr val="545454"/>
              </a:solidFill>
              <a:latin typeface="Univers LT 45 Light" panose="02000403030000020003" pitchFamily="2" charset="0"/>
            </a:endParaRPr>
          </a:p>
        </p:txBody>
      </p:sp>
      <p:sp>
        <p:nvSpPr>
          <p:cNvPr id="141" name="Freeform 138">
            <a:extLst>
              <a:ext uri="{FF2B5EF4-FFF2-40B4-BE49-F238E27FC236}">
                <a16:creationId xmlns:a16="http://schemas.microsoft.com/office/drawing/2014/main" id="{FC856C3F-8AC4-BF4C-ADAE-5DF8296409EF}"/>
              </a:ext>
            </a:extLst>
          </p:cNvPr>
          <p:cNvSpPr>
            <a:spLocks noChangeAspect="1"/>
          </p:cNvSpPr>
          <p:nvPr/>
        </p:nvSpPr>
        <p:spPr bwMode="auto">
          <a:xfrm>
            <a:off x="903746" y="3777456"/>
            <a:ext cx="142875" cy="1062038"/>
          </a:xfrm>
          <a:custGeom>
            <a:avLst/>
            <a:gdLst>
              <a:gd name="T0" fmla="*/ 0 w 85"/>
              <a:gd name="T1" fmla="*/ 2003418748 h 563"/>
              <a:gd name="T2" fmla="*/ 0 w 85"/>
              <a:gd name="T3" fmla="*/ 0 h 563"/>
              <a:gd name="T4" fmla="*/ 240156085 w 85"/>
              <a:gd name="T5" fmla="*/ 0 h 563"/>
              <a:gd name="T6" fmla="*/ 240156085 w 85"/>
              <a:gd name="T7" fmla="*/ 2003418748 h 563"/>
              <a:gd name="T8" fmla="*/ 0 w 85"/>
              <a:gd name="T9" fmla="*/ 2003418748 h 563"/>
              <a:gd name="T10" fmla="*/ 0 w 85"/>
              <a:gd name="T11" fmla="*/ 2003418748 h 563"/>
              <a:gd name="T12" fmla="*/ 0 60000 65536"/>
              <a:gd name="T13" fmla="*/ 0 60000 65536"/>
              <a:gd name="T14" fmla="*/ 0 60000 65536"/>
              <a:gd name="T15" fmla="*/ 0 60000 65536"/>
              <a:gd name="T16" fmla="*/ 0 60000 65536"/>
              <a:gd name="T17" fmla="*/ 0 60000 65536"/>
              <a:gd name="T18" fmla="*/ 0 w 85"/>
              <a:gd name="T19" fmla="*/ 0 h 563"/>
              <a:gd name="T20" fmla="*/ 85 w 85"/>
              <a:gd name="T21" fmla="*/ 563 h 563"/>
            </a:gdLst>
            <a:ahLst/>
            <a:cxnLst>
              <a:cxn ang="T12">
                <a:pos x="T0" y="T1"/>
              </a:cxn>
              <a:cxn ang="T13">
                <a:pos x="T2" y="T3"/>
              </a:cxn>
              <a:cxn ang="T14">
                <a:pos x="T4" y="T5"/>
              </a:cxn>
              <a:cxn ang="T15">
                <a:pos x="T6" y="T7"/>
              </a:cxn>
              <a:cxn ang="T16">
                <a:pos x="T8" y="T9"/>
              </a:cxn>
              <a:cxn ang="T17">
                <a:pos x="T10" y="T11"/>
              </a:cxn>
            </a:cxnLst>
            <a:rect l="T18" t="T19" r="T20" b="T21"/>
            <a:pathLst>
              <a:path w="85" h="563">
                <a:moveTo>
                  <a:pt x="0" y="563"/>
                </a:moveTo>
                <a:lnTo>
                  <a:pt x="0" y="0"/>
                </a:lnTo>
                <a:lnTo>
                  <a:pt x="85" y="0"/>
                </a:lnTo>
                <a:lnTo>
                  <a:pt x="85" y="563"/>
                </a:lnTo>
                <a:lnTo>
                  <a:pt x="0" y="563"/>
                </a:lnTo>
              </a:path>
            </a:pathLst>
          </a:custGeom>
          <a:noFill/>
          <a:ln w="9525">
            <a:solidFill>
              <a:srgbClr val="000000"/>
            </a:solidFill>
            <a:round/>
            <a:headEnd/>
            <a:tailEnd/>
          </a:ln>
        </p:spPr>
        <p:txBody>
          <a:bodyPr/>
          <a:lstStyle/>
          <a:p>
            <a:endParaRPr lang="en-US" sz="1400">
              <a:solidFill>
                <a:srgbClr val="545454"/>
              </a:solidFill>
              <a:latin typeface="Univers LT 45 Light" panose="02000403030000020003" pitchFamily="2" charset="0"/>
            </a:endParaRPr>
          </a:p>
        </p:txBody>
      </p:sp>
      <p:sp>
        <p:nvSpPr>
          <p:cNvPr id="142" name="Line 139">
            <a:extLst>
              <a:ext uri="{FF2B5EF4-FFF2-40B4-BE49-F238E27FC236}">
                <a16:creationId xmlns:a16="http://schemas.microsoft.com/office/drawing/2014/main" id="{FFF060E7-C4F6-FF43-AC87-282C50A35DF5}"/>
              </a:ext>
            </a:extLst>
          </p:cNvPr>
          <p:cNvSpPr>
            <a:spLocks noChangeAspect="1" noChangeShapeType="1"/>
          </p:cNvSpPr>
          <p:nvPr/>
        </p:nvSpPr>
        <p:spPr bwMode="auto">
          <a:xfrm flipV="1">
            <a:off x="903746" y="2018506"/>
            <a:ext cx="1588" cy="2820988"/>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143" name="Line 140">
            <a:extLst>
              <a:ext uri="{FF2B5EF4-FFF2-40B4-BE49-F238E27FC236}">
                <a16:creationId xmlns:a16="http://schemas.microsoft.com/office/drawing/2014/main" id="{69CFCFCE-4F06-C341-94C1-79762D666690}"/>
              </a:ext>
            </a:extLst>
          </p:cNvPr>
          <p:cNvSpPr>
            <a:spLocks noChangeAspect="1" noChangeShapeType="1"/>
          </p:cNvSpPr>
          <p:nvPr/>
        </p:nvSpPr>
        <p:spPr bwMode="auto">
          <a:xfrm>
            <a:off x="903746" y="4839494"/>
            <a:ext cx="3027363" cy="1587"/>
          </a:xfrm>
          <a:prstGeom prst="line">
            <a:avLst/>
          </a:prstGeom>
          <a:noFill/>
          <a:ln w="9525">
            <a:solidFill>
              <a:srgbClr val="000000"/>
            </a:solidFill>
            <a:round/>
            <a:headEnd/>
            <a:tailEnd/>
          </a:ln>
        </p:spPr>
        <p:txBody>
          <a:bodyPr/>
          <a:lstStyle/>
          <a:p>
            <a:endParaRPr lang="en-US">
              <a:solidFill>
                <a:srgbClr val="545454"/>
              </a:solidFill>
              <a:latin typeface="Univers LT 45 Light" panose="02000403030000020003" pitchFamily="2" charset="0"/>
            </a:endParaRPr>
          </a:p>
        </p:txBody>
      </p:sp>
      <p:sp>
        <p:nvSpPr>
          <p:cNvPr id="144" name="Text Box 8">
            <a:extLst>
              <a:ext uri="{FF2B5EF4-FFF2-40B4-BE49-F238E27FC236}">
                <a16:creationId xmlns:a16="http://schemas.microsoft.com/office/drawing/2014/main" id="{C86041C9-A390-6D44-8AEA-4E7A9C7E4270}"/>
              </a:ext>
            </a:extLst>
          </p:cNvPr>
          <p:cNvSpPr txBox="1">
            <a:spLocks noChangeAspect="1" noChangeArrowheads="1"/>
          </p:cNvSpPr>
          <p:nvPr/>
        </p:nvSpPr>
        <p:spPr bwMode="auto">
          <a:xfrm>
            <a:off x="1419684" y="5231606"/>
            <a:ext cx="2528887" cy="304800"/>
          </a:xfrm>
          <a:prstGeom prst="rect">
            <a:avLst/>
          </a:prstGeom>
          <a:noFill/>
          <a:ln w="9525">
            <a:noFill/>
            <a:miter lim="800000"/>
            <a:headEnd/>
            <a:tailEnd/>
          </a:ln>
        </p:spPr>
        <p:txBody>
          <a:bodyPr>
            <a:spAutoFit/>
          </a:bodyPr>
          <a:lstStyle/>
          <a:p>
            <a:r>
              <a:rPr lang="en-US" sz="1400">
                <a:solidFill>
                  <a:srgbClr val="545454"/>
                </a:solidFill>
                <a:latin typeface="Univers LT 45 Light" panose="02000403030000020003" pitchFamily="2" charset="0"/>
              </a:rPr>
              <a:t>Call durations (seconds)</a:t>
            </a:r>
          </a:p>
        </p:txBody>
      </p:sp>
      <p:sp>
        <p:nvSpPr>
          <p:cNvPr id="145" name="Text Box 141">
            <a:extLst>
              <a:ext uri="{FF2B5EF4-FFF2-40B4-BE49-F238E27FC236}">
                <a16:creationId xmlns:a16="http://schemas.microsoft.com/office/drawing/2014/main" id="{3E7114B8-5754-C147-BD8D-DC3EC1880A28}"/>
              </a:ext>
            </a:extLst>
          </p:cNvPr>
          <p:cNvSpPr txBox="1">
            <a:spLocks noChangeAspect="1" noChangeArrowheads="1"/>
          </p:cNvSpPr>
          <p:nvPr/>
        </p:nvSpPr>
        <p:spPr bwMode="auto">
          <a:xfrm rot="16200000">
            <a:off x="-197662" y="3309016"/>
            <a:ext cx="1009956" cy="307777"/>
          </a:xfrm>
          <a:prstGeom prst="rect">
            <a:avLst/>
          </a:prstGeom>
          <a:noFill/>
          <a:ln w="9525">
            <a:noFill/>
            <a:miter lim="800000"/>
            <a:headEnd/>
            <a:tailEnd/>
          </a:ln>
        </p:spPr>
        <p:txBody>
          <a:bodyPr wrap="none">
            <a:spAutoFit/>
          </a:bodyPr>
          <a:lstStyle/>
          <a:p>
            <a:r>
              <a:rPr lang="en-US" sz="1400" dirty="0">
                <a:solidFill>
                  <a:srgbClr val="545454"/>
                </a:solidFill>
                <a:latin typeface="Univers LT 45 Light" panose="02000403030000020003" pitchFamily="2" charset="0"/>
              </a:rPr>
              <a:t>Frequency</a:t>
            </a:r>
          </a:p>
        </p:txBody>
      </p:sp>
      <p:sp>
        <p:nvSpPr>
          <p:cNvPr id="146" name="Rectangle 279">
            <a:extLst>
              <a:ext uri="{FF2B5EF4-FFF2-40B4-BE49-F238E27FC236}">
                <a16:creationId xmlns:a16="http://schemas.microsoft.com/office/drawing/2014/main" id="{A042C1A2-098B-D847-A42E-53E493B1C575}"/>
              </a:ext>
            </a:extLst>
          </p:cNvPr>
          <p:cNvSpPr>
            <a:spLocks noChangeArrowheads="1"/>
          </p:cNvSpPr>
          <p:nvPr/>
        </p:nvSpPr>
        <p:spPr bwMode="auto">
          <a:xfrm>
            <a:off x="354938" y="5867005"/>
            <a:ext cx="7858125" cy="849189"/>
          </a:xfrm>
          <a:prstGeom prst="rect">
            <a:avLst/>
          </a:prstGeom>
          <a:solidFill>
            <a:schemeClr val="bg1"/>
          </a:solidFill>
          <a:ln w="9525">
            <a:noFill/>
            <a:miter lim="800000"/>
            <a:headEnd/>
            <a:tailEnd/>
          </a:ln>
        </p:spPr>
        <p:txBody>
          <a:bodyPr lIns="92075" tIns="46038" rIns="92075" bIns="46038"/>
          <a:lstStyle/>
          <a:p>
            <a:pPr algn="ctr">
              <a:spcBef>
                <a:spcPct val="20000"/>
              </a:spcBef>
              <a:buSzPct val="90000"/>
            </a:pPr>
            <a:r>
              <a:rPr lang="en-US" b="1"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Practice: </a:t>
            </a: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Average processing time = 120 secs, SD = 150 secs </a:t>
            </a:r>
          </a:p>
          <a:p>
            <a:pPr algn="ctr">
              <a:spcBef>
                <a:spcPct val="20000"/>
              </a:spcBef>
              <a:buSzPct val="90000"/>
            </a:pP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sym typeface="Wingdings" pitchFamily="2" charset="2"/>
              </a:rPr>
              <a:t> </a:t>
            </a: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CV</a:t>
            </a:r>
            <a:r>
              <a:rPr lang="en-US" baseline="-25000"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p</a:t>
            </a:r>
            <a:r>
              <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rPr>
              <a:t> = 150 / 120 = 1.25</a:t>
            </a:r>
          </a:p>
          <a:p>
            <a:pPr marL="342900" indent="-342900" algn="ctr">
              <a:spcBef>
                <a:spcPct val="20000"/>
              </a:spcBef>
              <a:buSzPct val="90000"/>
              <a:buFont typeface="Wingdings" pitchFamily="2" charset="2"/>
              <a:buChar char="§"/>
            </a:pPr>
            <a:endPar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pPr marL="342900" indent="-342900" algn="ctr">
              <a:spcBef>
                <a:spcPct val="20000"/>
              </a:spcBef>
              <a:buSzPct val="90000"/>
              <a:buFont typeface="Wingdings" pitchFamily="2" charset="2"/>
              <a:buChar char="§"/>
            </a:pPr>
            <a:endPar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pPr marL="342900" indent="-342900" algn="ctr">
              <a:spcBef>
                <a:spcPct val="20000"/>
              </a:spcBef>
              <a:buSzPct val="90000"/>
              <a:buFont typeface="Wingdings" pitchFamily="2" charset="2"/>
              <a:buChar char="§"/>
            </a:pPr>
            <a:endPar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pPr marL="342900" indent="-342900" algn="ctr">
              <a:spcBef>
                <a:spcPct val="20000"/>
              </a:spcBef>
              <a:buSzPct val="90000"/>
              <a:buFont typeface="Wingdings" pitchFamily="2" charset="2"/>
              <a:buChar char="§"/>
            </a:pPr>
            <a:endPar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pPr marL="342900" indent="-342900" algn="ctr">
              <a:spcBef>
                <a:spcPct val="20000"/>
              </a:spcBef>
              <a:buSzPct val="90000"/>
              <a:buFont typeface="Wingdings" pitchFamily="2" charset="2"/>
              <a:buChar char="§"/>
            </a:pPr>
            <a:endPar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pPr marL="342900" indent="-342900" algn="ctr">
              <a:spcBef>
                <a:spcPct val="20000"/>
              </a:spcBef>
              <a:buSzPct val="90000"/>
              <a:buFont typeface="Wingdings" pitchFamily="2" charset="2"/>
              <a:buChar char="§"/>
            </a:pPr>
            <a:endPar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a:p>
            <a:pPr marL="342900" indent="-342900" algn="ctr">
              <a:spcBef>
                <a:spcPct val="20000"/>
              </a:spcBef>
              <a:buSzPct val="90000"/>
              <a:buFont typeface="Wingdings" pitchFamily="2" charset="2"/>
              <a:buChar char="§"/>
            </a:pPr>
            <a:endParaRPr lang="en-US" dirty="0">
              <a:solidFill>
                <a:srgbClr val="545454"/>
              </a:solidFill>
              <a:latin typeface="Univers LT 45 Light" panose="02000403030000020003" pitchFamily="2" charset="0"/>
              <a:ea typeface="CMU Sans Serif" panose="02000603000000000000" pitchFamily="2" charset="0"/>
              <a:cs typeface="Arial" panose="020B0604020202020204" pitchFamily="34" charset="0"/>
            </a:endParaRPr>
          </a:p>
        </p:txBody>
      </p:sp>
      <p:sp>
        <p:nvSpPr>
          <p:cNvPr id="147" name="Slide Number Placeholder 3">
            <a:extLst>
              <a:ext uri="{FF2B5EF4-FFF2-40B4-BE49-F238E27FC236}">
                <a16:creationId xmlns:a16="http://schemas.microsoft.com/office/drawing/2014/main" id="{C15BB751-DA75-B14F-9909-CD74CADF71DF}"/>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24</a:t>
            </a:fld>
            <a:endParaRPr lang="en-US" dirty="0"/>
          </a:p>
        </p:txBody>
      </p:sp>
    </p:spTree>
    <p:extLst>
      <p:ext uri="{BB962C8B-B14F-4D97-AF65-F5344CB8AC3E}">
        <p14:creationId xmlns:p14="http://schemas.microsoft.com/office/powerpoint/2010/main" val="237567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b="1" dirty="0"/>
              <a:t>A Multi-Server Queue</a:t>
            </a:r>
          </a:p>
        </p:txBody>
      </p:sp>
      <p:sp>
        <p:nvSpPr>
          <p:cNvPr id="22532" name="Rectangle 158"/>
          <p:cNvSpPr>
            <a:spLocks noGrp="1" noChangeArrowheads="1"/>
          </p:cNvSpPr>
          <p:nvPr>
            <p:ph idx="1"/>
          </p:nvPr>
        </p:nvSpPr>
        <p:spPr>
          <a:xfrm>
            <a:off x="5081954" y="4211637"/>
            <a:ext cx="3886200" cy="2554287"/>
          </a:xfrm>
        </p:spPr>
        <p:txBody>
          <a:bodyPr>
            <a:normAutofit/>
          </a:bodyPr>
          <a:lstStyle/>
          <a:p>
            <a:pPr eaLnBrk="1" hangingPunct="1"/>
            <a:r>
              <a:rPr lang="en-US" sz="1800" i="1" dirty="0">
                <a:latin typeface="Univers LT 45 Light" panose="02000403030000020003" pitchFamily="2" charset="0"/>
                <a:ea typeface="CMU Sans Serif" panose="02000603000000000000" pitchFamily="2" charset="0"/>
                <a:cs typeface="CMU Sans Serif" panose="02000603000000000000" pitchFamily="2" charset="0"/>
              </a:rPr>
              <a:t>a</a:t>
            </a:r>
            <a:r>
              <a:rPr lang="en-US" sz="1800" dirty="0">
                <a:latin typeface="Univers LT 45 Light" panose="02000403030000020003" pitchFamily="2" charset="0"/>
                <a:ea typeface="CMU Sans Serif" panose="02000603000000000000" pitchFamily="2" charset="0"/>
                <a:cs typeface="CMU Sans Serif" panose="02000603000000000000" pitchFamily="2" charset="0"/>
              </a:rPr>
              <a:t> = average interarrival time</a:t>
            </a:r>
          </a:p>
          <a:p>
            <a:pPr eaLnBrk="1" hangingPunct="1"/>
            <a:r>
              <a:rPr lang="en-US" sz="1800" dirty="0">
                <a:latin typeface="Univers LT 45 Light" panose="02000403030000020003" pitchFamily="2" charset="0"/>
                <a:ea typeface="CMU Sans Serif" panose="02000603000000000000" pitchFamily="2" charset="0"/>
                <a:cs typeface="CMU Sans Serif" panose="02000603000000000000" pitchFamily="2" charset="0"/>
              </a:rPr>
              <a:t>Demand = 1 / </a:t>
            </a:r>
            <a:r>
              <a:rPr lang="en-US" sz="1800" i="1" dirty="0">
                <a:latin typeface="Univers LT 45 Light" panose="02000403030000020003" pitchFamily="2" charset="0"/>
                <a:ea typeface="CMU Sans Serif" panose="02000603000000000000" pitchFamily="2" charset="0"/>
                <a:cs typeface="CMU Sans Serif" panose="02000603000000000000" pitchFamily="2" charset="0"/>
              </a:rPr>
              <a:t>a</a:t>
            </a:r>
          </a:p>
          <a:p>
            <a:pPr eaLnBrk="1" hangingPunct="1"/>
            <a:r>
              <a:rPr lang="en-US" sz="1800" i="1" dirty="0">
                <a:latin typeface="Univers LT 45 Light" panose="02000403030000020003" pitchFamily="2" charset="0"/>
                <a:ea typeface="CMU Sans Serif" panose="02000603000000000000" pitchFamily="2" charset="0"/>
                <a:cs typeface="CMU Sans Serif" panose="02000603000000000000" pitchFamily="2" charset="0"/>
              </a:rPr>
              <a:t>p</a:t>
            </a:r>
            <a:r>
              <a:rPr lang="en-US" sz="1800" dirty="0">
                <a:latin typeface="Univers LT 45 Light" panose="02000403030000020003" pitchFamily="2" charset="0"/>
                <a:ea typeface="CMU Sans Serif" panose="02000603000000000000" pitchFamily="2" charset="0"/>
                <a:cs typeface="CMU Sans Serif" panose="02000603000000000000" pitchFamily="2" charset="0"/>
              </a:rPr>
              <a:t> = average processing time</a:t>
            </a:r>
          </a:p>
          <a:p>
            <a:pPr eaLnBrk="1" hangingPunct="1"/>
            <a:r>
              <a:rPr lang="en-US" sz="1800" dirty="0">
                <a:latin typeface="Univers LT 45 Light" panose="02000403030000020003" pitchFamily="2" charset="0"/>
                <a:ea typeface="CMU Sans Serif" panose="02000603000000000000" pitchFamily="2" charset="0"/>
                <a:cs typeface="CMU Sans Serif" panose="02000603000000000000" pitchFamily="2" charset="0"/>
              </a:rPr>
              <a:t>Capacity of each server = 1 / </a:t>
            </a:r>
            <a:r>
              <a:rPr lang="en-US" sz="1800" i="1" dirty="0">
                <a:latin typeface="Univers LT 45 Light" panose="02000403030000020003" pitchFamily="2" charset="0"/>
                <a:ea typeface="CMU Sans Serif" panose="02000603000000000000" pitchFamily="2" charset="0"/>
                <a:cs typeface="CMU Sans Serif" panose="02000603000000000000" pitchFamily="2" charset="0"/>
              </a:rPr>
              <a:t>p</a:t>
            </a:r>
          </a:p>
          <a:p>
            <a:pPr eaLnBrk="1" hangingPunct="1"/>
            <a:r>
              <a:rPr lang="en-US" sz="1800" i="1" dirty="0">
                <a:latin typeface="Univers LT 45 Light" panose="02000403030000020003" pitchFamily="2" charset="0"/>
                <a:ea typeface="CMU Sans Serif" panose="02000603000000000000" pitchFamily="2" charset="0"/>
                <a:cs typeface="CMU Sans Serif" panose="02000603000000000000" pitchFamily="2" charset="0"/>
              </a:rPr>
              <a:t>m</a:t>
            </a:r>
            <a:r>
              <a:rPr lang="en-US" sz="1800" dirty="0">
                <a:latin typeface="Univers LT 45 Light" panose="02000403030000020003" pitchFamily="2" charset="0"/>
                <a:ea typeface="CMU Sans Serif" panose="02000603000000000000" pitchFamily="2" charset="0"/>
                <a:cs typeface="CMU Sans Serif" panose="02000603000000000000" pitchFamily="2" charset="0"/>
              </a:rPr>
              <a:t> = number of servers </a:t>
            </a:r>
          </a:p>
          <a:p>
            <a:pPr eaLnBrk="1" hangingPunct="1"/>
            <a:r>
              <a:rPr lang="en-US" sz="1800" dirty="0">
                <a:latin typeface="Univers LT 45 Light" panose="02000403030000020003" pitchFamily="2" charset="0"/>
                <a:ea typeface="CMU Sans Serif" panose="02000603000000000000" pitchFamily="2" charset="0"/>
                <a:cs typeface="CMU Sans Serif" panose="02000603000000000000" pitchFamily="2" charset="0"/>
              </a:rPr>
              <a:t>Capacity = </a:t>
            </a:r>
            <a:r>
              <a:rPr lang="en-US" sz="1800" i="1" dirty="0">
                <a:latin typeface="Univers LT 45 Light" panose="02000403030000020003" pitchFamily="2" charset="0"/>
                <a:ea typeface="CMU Sans Serif" panose="02000603000000000000" pitchFamily="2" charset="0"/>
                <a:cs typeface="CMU Sans Serif" panose="02000603000000000000" pitchFamily="2" charset="0"/>
              </a:rPr>
              <a:t>m</a:t>
            </a:r>
            <a:r>
              <a:rPr lang="en-US" sz="1800" dirty="0">
                <a:latin typeface="Univers LT 45 Light" panose="02000403030000020003" pitchFamily="2" charset="0"/>
                <a:ea typeface="CMU Sans Serif" panose="02000603000000000000" pitchFamily="2" charset="0"/>
                <a:cs typeface="CMU Sans Serif" panose="02000603000000000000" pitchFamily="2" charset="0"/>
              </a:rPr>
              <a:t> x 1 / </a:t>
            </a:r>
            <a:r>
              <a:rPr lang="en-US" sz="1800" i="1" dirty="0">
                <a:latin typeface="Univers LT 45 Light" panose="02000403030000020003" pitchFamily="2" charset="0"/>
                <a:ea typeface="CMU Sans Serif" panose="02000603000000000000" pitchFamily="2" charset="0"/>
                <a:cs typeface="CMU Sans Serif" panose="02000603000000000000" pitchFamily="2" charset="0"/>
              </a:rPr>
              <a:t>p</a:t>
            </a:r>
          </a:p>
        </p:txBody>
      </p:sp>
      <p:sp>
        <p:nvSpPr>
          <p:cNvPr id="22531" name="Freeform 69"/>
          <p:cNvSpPr>
            <a:spLocks/>
          </p:cNvSpPr>
          <p:nvPr/>
        </p:nvSpPr>
        <p:spPr bwMode="auto">
          <a:xfrm>
            <a:off x="4965700" y="4049713"/>
            <a:ext cx="134938" cy="7937"/>
          </a:xfrm>
          <a:custGeom>
            <a:avLst/>
            <a:gdLst>
              <a:gd name="T0" fmla="*/ 0 w 85"/>
              <a:gd name="T1" fmla="*/ 12599192 h 5"/>
              <a:gd name="T2" fmla="*/ 214214891 w 85"/>
              <a:gd name="T3" fmla="*/ 0 h 5"/>
              <a:gd name="T4" fmla="*/ 214214891 w 85"/>
              <a:gd name="T5" fmla="*/ 12599192 h 5"/>
              <a:gd name="T6" fmla="*/ 0 w 85"/>
              <a:gd name="T7" fmla="*/ 12599192 h 5"/>
              <a:gd name="T8" fmla="*/ 0 60000 65536"/>
              <a:gd name="T9" fmla="*/ 0 60000 65536"/>
              <a:gd name="T10" fmla="*/ 0 60000 65536"/>
              <a:gd name="T11" fmla="*/ 0 60000 65536"/>
              <a:gd name="T12" fmla="*/ 0 w 85"/>
              <a:gd name="T13" fmla="*/ 0 h 5"/>
              <a:gd name="T14" fmla="*/ 85 w 85"/>
              <a:gd name="T15" fmla="*/ 5 h 5"/>
            </a:gdLst>
            <a:ahLst/>
            <a:cxnLst>
              <a:cxn ang="T8">
                <a:pos x="T0" y="T1"/>
              </a:cxn>
              <a:cxn ang="T9">
                <a:pos x="T2" y="T3"/>
              </a:cxn>
              <a:cxn ang="T10">
                <a:pos x="T4" y="T5"/>
              </a:cxn>
              <a:cxn ang="T11">
                <a:pos x="T6" y="T7"/>
              </a:cxn>
            </a:cxnLst>
            <a:rect l="T12" t="T13" r="T14" b="T15"/>
            <a:pathLst>
              <a:path w="85" h="5">
                <a:moveTo>
                  <a:pt x="0" y="5"/>
                </a:moveTo>
                <a:lnTo>
                  <a:pt x="85" y="0"/>
                </a:lnTo>
                <a:lnTo>
                  <a:pt x="85" y="5"/>
                </a:lnTo>
                <a:lnTo>
                  <a:pt x="0" y="5"/>
                </a:lnTo>
                <a:close/>
              </a:path>
            </a:pathLst>
          </a:custGeom>
          <a:solidFill>
            <a:srgbClr val="FF0000"/>
          </a:solidFill>
          <a:ln w="9525">
            <a:noFill/>
            <a:round/>
            <a:headEnd/>
            <a:tailEnd/>
          </a:ln>
        </p:spPr>
        <p:txBody>
          <a:bodyP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2546" name="Rectangle 171"/>
          <p:cNvSpPr>
            <a:spLocks noChangeArrowheads="1"/>
          </p:cNvSpPr>
          <p:nvPr/>
        </p:nvSpPr>
        <p:spPr bwMode="auto">
          <a:xfrm>
            <a:off x="357554" y="3517106"/>
            <a:ext cx="3704493" cy="3276600"/>
          </a:xfrm>
          <a:prstGeom prst="rect">
            <a:avLst/>
          </a:prstGeom>
          <a:solidFill>
            <a:schemeClr val="bg1"/>
          </a:solidFill>
          <a:ln w="9525">
            <a:noFill/>
            <a:miter lim="800000"/>
            <a:headEnd/>
            <a:tailEnd/>
          </a:ln>
        </p:spPr>
        <p:txBody>
          <a:bodyPr lIns="92075" tIns="46038" rIns="92075" bIns="46038"/>
          <a:lstStyle/>
          <a:p>
            <a:pPr>
              <a:spcBef>
                <a:spcPct val="20000"/>
              </a:spcBef>
              <a:buSzPct val="90000"/>
            </a:pPr>
            <a:r>
              <a:rPr lang="en-US" b="1"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Assumptions:</a:t>
            </a:r>
          </a:p>
          <a:p>
            <a:pPr marL="342900" indent="-342900">
              <a:spcBef>
                <a:spcPct val="20000"/>
              </a:spcBef>
              <a:buSzPct val="90000"/>
              <a:buFont typeface="Arial" panose="020B0604020202020204" pitchFamily="34" charset="0"/>
              <a:buChar char="•"/>
            </a:pPr>
            <a:r>
              <a:rPr lang="en-US"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All servers are equally skilled, </a:t>
            </a:r>
            <a:br>
              <a:rPr lang="th-TH"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br>
            <a:r>
              <a:rPr lang="en-US"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i.e., they all take </a:t>
            </a:r>
            <a:r>
              <a:rPr lang="en-US" i="1"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p</a:t>
            </a:r>
            <a:r>
              <a:rPr lang="en-US"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 time to process each customer.</a:t>
            </a:r>
          </a:p>
          <a:p>
            <a:pPr marL="342900" indent="-342900">
              <a:spcBef>
                <a:spcPct val="20000"/>
              </a:spcBef>
              <a:buSzPct val="90000"/>
              <a:buFont typeface="Arial" panose="020B0604020202020204" pitchFamily="34" charset="0"/>
              <a:buChar char="•"/>
            </a:pPr>
            <a:r>
              <a:rPr lang="en-US"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Each customer is served by </a:t>
            </a:r>
            <a:br>
              <a:rPr lang="th-TH"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br>
            <a:r>
              <a:rPr lang="en-US"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only one server.</a:t>
            </a:r>
          </a:p>
          <a:p>
            <a:pPr marL="342900" indent="-342900">
              <a:spcBef>
                <a:spcPct val="20000"/>
              </a:spcBef>
              <a:buSzPct val="90000"/>
              <a:buFont typeface="Arial" panose="020B0604020202020204" pitchFamily="34" charset="0"/>
              <a:buChar char="•"/>
            </a:pPr>
            <a:r>
              <a:rPr lang="en-US"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Customers wait until their </a:t>
            </a:r>
            <a:br>
              <a:rPr lang="th-TH"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br>
            <a:r>
              <a:rPr lang="en-US"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service is completed.</a:t>
            </a:r>
          </a:p>
          <a:p>
            <a:pPr marL="342900" indent="-342900">
              <a:spcBef>
                <a:spcPct val="20000"/>
              </a:spcBef>
              <a:buSzPct val="90000"/>
              <a:buFont typeface="Arial" panose="020B0604020202020204" pitchFamily="34" charset="0"/>
              <a:buChar char="•"/>
            </a:pPr>
            <a:r>
              <a:rPr lang="en-US" dirty="0">
                <a:solidFill>
                  <a:srgbClr val="545454"/>
                </a:solidFill>
                <a:latin typeface="Univers LT 45 Light" panose="02000403030000020003" pitchFamily="2" charset="0"/>
                <a:ea typeface="CMU Sans Serif" panose="02000603000000000000" pitchFamily="2" charset="0"/>
                <a:cs typeface="CMU Sans Serif" panose="02000603000000000000" pitchFamily="2" charset="0"/>
              </a:rPr>
              <a:t>There is sufficient capacity to serve all demand.</a:t>
            </a:r>
          </a:p>
        </p:txBody>
      </p:sp>
      <p:sp>
        <p:nvSpPr>
          <p:cNvPr id="22533" name="Text Box 153"/>
          <p:cNvSpPr txBox="1">
            <a:spLocks noChangeArrowheads="1"/>
          </p:cNvSpPr>
          <p:nvPr/>
        </p:nvSpPr>
        <p:spPr bwMode="auto">
          <a:xfrm>
            <a:off x="4495800" y="3196431"/>
            <a:ext cx="1752600" cy="581025"/>
          </a:xfrm>
          <a:prstGeom prst="rect">
            <a:avLst/>
          </a:prstGeom>
          <a:noFill/>
          <a:ln w="9525">
            <a:noFill/>
            <a:miter lim="800000"/>
            <a:headEnd/>
            <a:tailEnd/>
          </a:ln>
        </p:spPr>
        <p:txBody>
          <a:bodyPr>
            <a:spAutoFit/>
          </a:bodyPr>
          <a:lstStyle/>
          <a:p>
            <a:pPr algn="ctr"/>
            <a:r>
              <a:rPr lang="en-US" sz="1600" b="1">
                <a:latin typeface="Univers LT 45 Light" panose="02000403030000020003" pitchFamily="2" charset="0"/>
                <a:ea typeface="CMU Sans Serif" panose="02000603000000000000" pitchFamily="2" charset="0"/>
                <a:cs typeface="CMU Sans Serif" panose="02000603000000000000" pitchFamily="2" charset="0"/>
              </a:rPr>
              <a:t>Multiple </a:t>
            </a:r>
          </a:p>
          <a:p>
            <a:pPr algn="ctr"/>
            <a:r>
              <a:rPr lang="en-US" sz="1600" b="1">
                <a:latin typeface="Univers LT 45 Light" panose="02000403030000020003" pitchFamily="2" charset="0"/>
                <a:ea typeface="CMU Sans Serif" panose="02000603000000000000" pitchFamily="2" charset="0"/>
                <a:cs typeface="CMU Sans Serif" panose="02000603000000000000" pitchFamily="2" charset="0"/>
              </a:rPr>
              <a:t>servers</a:t>
            </a:r>
          </a:p>
        </p:txBody>
      </p:sp>
      <p:sp>
        <p:nvSpPr>
          <p:cNvPr id="22534" name="Text Box 154"/>
          <p:cNvSpPr txBox="1">
            <a:spLocks noChangeArrowheads="1"/>
          </p:cNvSpPr>
          <p:nvPr/>
        </p:nvSpPr>
        <p:spPr bwMode="auto">
          <a:xfrm>
            <a:off x="2948781" y="2855118"/>
            <a:ext cx="1981200" cy="581025"/>
          </a:xfrm>
          <a:prstGeom prst="rect">
            <a:avLst/>
          </a:prstGeom>
          <a:noFill/>
          <a:ln w="9525">
            <a:noFill/>
            <a:miter lim="800000"/>
            <a:headEnd/>
            <a:tailEnd/>
          </a:ln>
        </p:spPr>
        <p:txBody>
          <a:bodyPr>
            <a:spAutoFit/>
          </a:bodyPr>
          <a:lstStyle/>
          <a:p>
            <a:pPr algn="ctr">
              <a:spcBef>
                <a:spcPct val="50000"/>
              </a:spcBef>
            </a:pPr>
            <a:r>
              <a:rPr lang="en-US" sz="1600" b="1" dirty="0">
                <a:latin typeface="Univers LT 45 Light" panose="02000403030000020003" pitchFamily="2" charset="0"/>
                <a:ea typeface="CMU Sans Serif" panose="02000603000000000000" pitchFamily="2" charset="0"/>
                <a:cs typeface="CMU Sans Serif" panose="02000603000000000000" pitchFamily="2" charset="0"/>
              </a:rPr>
              <a:t>Customers waiting for service</a:t>
            </a:r>
          </a:p>
        </p:txBody>
      </p:sp>
      <p:sp>
        <p:nvSpPr>
          <p:cNvPr id="22535" name="Text Box 155"/>
          <p:cNvSpPr txBox="1">
            <a:spLocks noChangeArrowheads="1"/>
          </p:cNvSpPr>
          <p:nvPr/>
        </p:nvSpPr>
        <p:spPr bwMode="auto">
          <a:xfrm>
            <a:off x="1600200" y="2158206"/>
            <a:ext cx="1752600" cy="581025"/>
          </a:xfrm>
          <a:prstGeom prst="rect">
            <a:avLst/>
          </a:prstGeom>
          <a:noFill/>
          <a:ln w="9525">
            <a:noFill/>
            <a:miter lim="800000"/>
            <a:headEnd/>
            <a:tailEnd/>
          </a:ln>
        </p:spPr>
        <p:txBody>
          <a:bodyPr>
            <a:spAutoFit/>
          </a:bodyPr>
          <a:lstStyle/>
          <a:p>
            <a:pPr algn="ctr">
              <a:spcBef>
                <a:spcPct val="50000"/>
              </a:spcBef>
            </a:pPr>
            <a:r>
              <a:rPr lang="en-US" sz="1600" b="1">
                <a:latin typeface="Univers LT 45 Light" panose="02000403030000020003" pitchFamily="2" charset="0"/>
                <a:ea typeface="CMU Sans Serif" panose="02000603000000000000" pitchFamily="2" charset="0"/>
                <a:cs typeface="CMU Sans Serif" panose="02000603000000000000" pitchFamily="2" charset="0"/>
              </a:rPr>
              <a:t>Arriving customers</a:t>
            </a:r>
          </a:p>
        </p:txBody>
      </p:sp>
      <p:sp>
        <p:nvSpPr>
          <p:cNvPr id="22536" name="Text Box 156"/>
          <p:cNvSpPr txBox="1">
            <a:spLocks noChangeArrowheads="1"/>
          </p:cNvSpPr>
          <p:nvPr/>
        </p:nvSpPr>
        <p:spPr bwMode="auto">
          <a:xfrm>
            <a:off x="5791200" y="2193131"/>
            <a:ext cx="1752600" cy="581025"/>
          </a:xfrm>
          <a:prstGeom prst="rect">
            <a:avLst/>
          </a:prstGeom>
          <a:noFill/>
          <a:ln w="9525">
            <a:noFill/>
            <a:miter lim="800000"/>
            <a:headEnd/>
            <a:tailEnd/>
          </a:ln>
        </p:spPr>
        <p:txBody>
          <a:bodyPr>
            <a:spAutoFit/>
          </a:bodyPr>
          <a:lstStyle/>
          <a:p>
            <a:pPr algn="ctr">
              <a:spcBef>
                <a:spcPct val="50000"/>
              </a:spcBef>
            </a:pPr>
            <a:r>
              <a:rPr lang="en-US" sz="1600" b="1">
                <a:latin typeface="Univers LT 45 Light" panose="02000403030000020003" pitchFamily="2" charset="0"/>
                <a:ea typeface="CMU Sans Serif" panose="02000603000000000000" pitchFamily="2" charset="0"/>
                <a:cs typeface="CMU Sans Serif" panose="02000603000000000000" pitchFamily="2" charset="0"/>
              </a:rPr>
              <a:t>Departing customers</a:t>
            </a:r>
          </a:p>
        </p:txBody>
      </p:sp>
      <p:sp>
        <p:nvSpPr>
          <p:cNvPr id="22537" name="Line 161"/>
          <p:cNvSpPr>
            <a:spLocks noChangeAspect="1" noChangeShapeType="1"/>
          </p:cNvSpPr>
          <p:nvPr/>
        </p:nvSpPr>
        <p:spPr bwMode="auto">
          <a:xfrm>
            <a:off x="3124200" y="2475706"/>
            <a:ext cx="493713"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2538" name="AutoShape 162"/>
          <p:cNvSpPr>
            <a:spLocks noChangeAspect="1" noChangeArrowheads="1"/>
          </p:cNvSpPr>
          <p:nvPr/>
        </p:nvSpPr>
        <p:spPr bwMode="auto">
          <a:xfrm>
            <a:off x="3617913" y="2080419"/>
            <a:ext cx="642937" cy="7397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2539" name="Line 163"/>
          <p:cNvSpPr>
            <a:spLocks noChangeAspect="1" noChangeShapeType="1"/>
          </p:cNvSpPr>
          <p:nvPr/>
        </p:nvSpPr>
        <p:spPr bwMode="auto">
          <a:xfrm>
            <a:off x="4343400" y="2475706"/>
            <a:ext cx="666750"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2540" name="Rectangle 164"/>
          <p:cNvSpPr>
            <a:spLocks noChangeAspect="1" noChangeArrowheads="1"/>
          </p:cNvSpPr>
          <p:nvPr/>
        </p:nvSpPr>
        <p:spPr bwMode="auto">
          <a:xfrm>
            <a:off x="5108575" y="1824831"/>
            <a:ext cx="395288" cy="1333500"/>
          </a:xfrm>
          <a:prstGeom prst="rect">
            <a:avLst/>
          </a:prstGeom>
          <a:solidFill>
            <a:srgbClr val="33CCCC"/>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2541" name="Rectangle 165"/>
          <p:cNvSpPr>
            <a:spLocks noChangeAspect="1" noChangeArrowheads="1"/>
          </p:cNvSpPr>
          <p:nvPr/>
        </p:nvSpPr>
        <p:spPr bwMode="auto">
          <a:xfrm>
            <a:off x="5232400" y="1972469"/>
            <a:ext cx="147638" cy="149225"/>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2542" name="Rectangle 166"/>
          <p:cNvSpPr>
            <a:spLocks noChangeAspect="1" noChangeArrowheads="1"/>
          </p:cNvSpPr>
          <p:nvPr/>
        </p:nvSpPr>
        <p:spPr bwMode="auto">
          <a:xfrm>
            <a:off x="5232400" y="2262981"/>
            <a:ext cx="147638" cy="147638"/>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2543" name="Rectangle 167"/>
          <p:cNvSpPr>
            <a:spLocks noChangeAspect="1" noChangeArrowheads="1"/>
          </p:cNvSpPr>
          <p:nvPr/>
        </p:nvSpPr>
        <p:spPr bwMode="auto">
          <a:xfrm>
            <a:off x="5232400" y="2555081"/>
            <a:ext cx="147638" cy="147638"/>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2544" name="Rectangle 168"/>
          <p:cNvSpPr>
            <a:spLocks noChangeAspect="1" noChangeArrowheads="1"/>
          </p:cNvSpPr>
          <p:nvPr/>
        </p:nvSpPr>
        <p:spPr bwMode="auto">
          <a:xfrm>
            <a:off x="5232400" y="2845594"/>
            <a:ext cx="147638" cy="147637"/>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22545" name="Line 169"/>
          <p:cNvSpPr>
            <a:spLocks noChangeAspect="1" noChangeShapeType="1"/>
          </p:cNvSpPr>
          <p:nvPr/>
        </p:nvSpPr>
        <p:spPr bwMode="auto">
          <a:xfrm>
            <a:off x="5602288" y="2475706"/>
            <a:ext cx="493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19" name="Slide Number Placeholder 3">
            <a:extLst>
              <a:ext uri="{FF2B5EF4-FFF2-40B4-BE49-F238E27FC236}">
                <a16:creationId xmlns:a16="http://schemas.microsoft.com/office/drawing/2014/main" id="{83C286D3-3752-4A45-AE53-649C855E9696}"/>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25</a:t>
            </a:fld>
            <a:endParaRPr lang="en-US" dirty="0"/>
          </a:p>
        </p:txBody>
      </p:sp>
    </p:spTree>
    <p:extLst>
      <p:ext uri="{BB962C8B-B14F-4D97-AF65-F5344CB8AC3E}">
        <p14:creationId xmlns:p14="http://schemas.microsoft.com/office/powerpoint/2010/main" val="28994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546">
                                            <p:txEl>
                                              <p:pRg st="0" end="0"/>
                                            </p:txEl>
                                          </p:spTgt>
                                        </p:tgtEl>
                                        <p:attrNameLst>
                                          <p:attrName>style.visibility</p:attrName>
                                        </p:attrNameLst>
                                      </p:cBhvr>
                                      <p:to>
                                        <p:strVal val="visible"/>
                                      </p:to>
                                    </p:set>
                                    <p:animEffect transition="in" filter="fade">
                                      <p:cBhvr>
                                        <p:cTn id="7" dur="500"/>
                                        <p:tgtEl>
                                          <p:spTgt spid="22546">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2546">
                                            <p:txEl>
                                              <p:pRg st="1" end="1"/>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2546">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546">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2546">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532">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2532">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5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08445C-2E08-C642-9475-62C494FEF23E}"/>
              </a:ext>
            </a:extLst>
          </p:cNvPr>
          <p:cNvSpPr>
            <a:spLocks noGrp="1"/>
          </p:cNvSpPr>
          <p:nvPr>
            <p:ph type="title"/>
          </p:nvPr>
        </p:nvSpPr>
        <p:spPr/>
        <p:txBody>
          <a:bodyPr>
            <a:normAutofit/>
          </a:bodyPr>
          <a:lstStyle/>
          <a:p>
            <a:r>
              <a:rPr lang="en-US" b="1" dirty="0"/>
              <a:t>(Implied) Utilization</a:t>
            </a:r>
          </a:p>
        </p:txBody>
      </p:sp>
      <p:sp>
        <p:nvSpPr>
          <p:cNvPr id="32" name="Text Box 153">
            <a:extLst>
              <a:ext uri="{FF2B5EF4-FFF2-40B4-BE49-F238E27FC236}">
                <a16:creationId xmlns:a16="http://schemas.microsoft.com/office/drawing/2014/main" id="{358088A8-BF6C-CC4D-B32B-214DE631D061}"/>
              </a:ext>
            </a:extLst>
          </p:cNvPr>
          <p:cNvSpPr txBox="1">
            <a:spLocks noChangeArrowheads="1"/>
          </p:cNvSpPr>
          <p:nvPr/>
        </p:nvSpPr>
        <p:spPr bwMode="auto">
          <a:xfrm>
            <a:off x="4495800" y="3196431"/>
            <a:ext cx="1752600" cy="581025"/>
          </a:xfrm>
          <a:prstGeom prst="rect">
            <a:avLst/>
          </a:prstGeom>
          <a:noFill/>
          <a:ln w="9525">
            <a:noFill/>
            <a:miter lim="800000"/>
            <a:headEnd/>
            <a:tailEnd/>
          </a:ln>
        </p:spPr>
        <p:txBody>
          <a:bodyPr>
            <a:spAutoFit/>
          </a:bodyPr>
          <a:lstStyle/>
          <a:p>
            <a:pPr algn="ctr"/>
            <a:r>
              <a:rPr lang="en-US" sz="1600" b="1">
                <a:latin typeface="Univers LT 45 Light" panose="02000403030000020003" pitchFamily="2" charset="0"/>
                <a:ea typeface="CMU Sans Serif" panose="02000603000000000000" pitchFamily="2" charset="0"/>
                <a:cs typeface="CMU Sans Serif" panose="02000603000000000000" pitchFamily="2" charset="0"/>
              </a:rPr>
              <a:t>Multiple </a:t>
            </a:r>
          </a:p>
          <a:p>
            <a:pPr algn="ctr"/>
            <a:r>
              <a:rPr lang="en-US" sz="1600" b="1">
                <a:latin typeface="Univers LT 45 Light" panose="02000403030000020003" pitchFamily="2" charset="0"/>
                <a:ea typeface="CMU Sans Serif" panose="02000603000000000000" pitchFamily="2" charset="0"/>
                <a:cs typeface="CMU Sans Serif" panose="02000603000000000000" pitchFamily="2" charset="0"/>
              </a:rPr>
              <a:t>servers</a:t>
            </a:r>
          </a:p>
        </p:txBody>
      </p:sp>
      <p:sp>
        <p:nvSpPr>
          <p:cNvPr id="34" name="Text Box 155">
            <a:extLst>
              <a:ext uri="{FF2B5EF4-FFF2-40B4-BE49-F238E27FC236}">
                <a16:creationId xmlns:a16="http://schemas.microsoft.com/office/drawing/2014/main" id="{558BFD31-052F-9E43-80C7-F1EE47994B30}"/>
              </a:ext>
            </a:extLst>
          </p:cNvPr>
          <p:cNvSpPr txBox="1">
            <a:spLocks noChangeArrowheads="1"/>
          </p:cNvSpPr>
          <p:nvPr/>
        </p:nvSpPr>
        <p:spPr bwMode="auto">
          <a:xfrm>
            <a:off x="1600200" y="2158206"/>
            <a:ext cx="1752600" cy="581025"/>
          </a:xfrm>
          <a:prstGeom prst="rect">
            <a:avLst/>
          </a:prstGeom>
          <a:noFill/>
          <a:ln w="9525">
            <a:noFill/>
            <a:miter lim="800000"/>
            <a:headEnd/>
            <a:tailEnd/>
          </a:ln>
        </p:spPr>
        <p:txBody>
          <a:bodyPr>
            <a:spAutoFit/>
          </a:bodyPr>
          <a:lstStyle/>
          <a:p>
            <a:pPr algn="ctr">
              <a:spcBef>
                <a:spcPct val="50000"/>
              </a:spcBef>
            </a:pPr>
            <a:r>
              <a:rPr lang="en-US" sz="1600" b="1">
                <a:latin typeface="Univers LT 45 Light" panose="02000403030000020003" pitchFamily="2" charset="0"/>
                <a:ea typeface="CMU Sans Serif" panose="02000603000000000000" pitchFamily="2" charset="0"/>
                <a:cs typeface="CMU Sans Serif" panose="02000603000000000000" pitchFamily="2" charset="0"/>
              </a:rPr>
              <a:t>Arriving customers</a:t>
            </a:r>
          </a:p>
        </p:txBody>
      </p:sp>
      <p:sp>
        <p:nvSpPr>
          <p:cNvPr id="35" name="Text Box 156">
            <a:extLst>
              <a:ext uri="{FF2B5EF4-FFF2-40B4-BE49-F238E27FC236}">
                <a16:creationId xmlns:a16="http://schemas.microsoft.com/office/drawing/2014/main" id="{68D6A599-4ED9-2241-8A97-726C6AD13885}"/>
              </a:ext>
            </a:extLst>
          </p:cNvPr>
          <p:cNvSpPr txBox="1">
            <a:spLocks noChangeArrowheads="1"/>
          </p:cNvSpPr>
          <p:nvPr/>
        </p:nvSpPr>
        <p:spPr bwMode="auto">
          <a:xfrm>
            <a:off x="5791200" y="2193131"/>
            <a:ext cx="1752600" cy="581025"/>
          </a:xfrm>
          <a:prstGeom prst="rect">
            <a:avLst/>
          </a:prstGeom>
          <a:noFill/>
          <a:ln w="9525">
            <a:noFill/>
            <a:miter lim="800000"/>
            <a:headEnd/>
            <a:tailEnd/>
          </a:ln>
        </p:spPr>
        <p:txBody>
          <a:bodyPr>
            <a:spAutoFit/>
          </a:bodyPr>
          <a:lstStyle/>
          <a:p>
            <a:pPr algn="ctr">
              <a:spcBef>
                <a:spcPct val="50000"/>
              </a:spcBef>
            </a:pPr>
            <a:r>
              <a:rPr lang="en-US" sz="1600" b="1">
                <a:latin typeface="Univers LT 45 Light" panose="02000403030000020003" pitchFamily="2" charset="0"/>
                <a:ea typeface="CMU Sans Serif" panose="02000603000000000000" pitchFamily="2" charset="0"/>
                <a:cs typeface="CMU Sans Serif" panose="02000603000000000000" pitchFamily="2" charset="0"/>
              </a:rPr>
              <a:t>Departing customers</a:t>
            </a:r>
          </a:p>
        </p:txBody>
      </p:sp>
      <p:sp>
        <p:nvSpPr>
          <p:cNvPr id="36" name="Line 161">
            <a:extLst>
              <a:ext uri="{FF2B5EF4-FFF2-40B4-BE49-F238E27FC236}">
                <a16:creationId xmlns:a16="http://schemas.microsoft.com/office/drawing/2014/main" id="{55B99D20-2C7A-B540-A7F7-3BAC36404E08}"/>
              </a:ext>
            </a:extLst>
          </p:cNvPr>
          <p:cNvSpPr>
            <a:spLocks noChangeAspect="1" noChangeShapeType="1"/>
          </p:cNvSpPr>
          <p:nvPr/>
        </p:nvSpPr>
        <p:spPr bwMode="auto">
          <a:xfrm>
            <a:off x="3124200" y="2475706"/>
            <a:ext cx="493713"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37" name="AutoShape 162">
            <a:extLst>
              <a:ext uri="{FF2B5EF4-FFF2-40B4-BE49-F238E27FC236}">
                <a16:creationId xmlns:a16="http://schemas.microsoft.com/office/drawing/2014/main" id="{0FFDAD4A-327E-2244-8279-20D2FB498EEE}"/>
              </a:ext>
            </a:extLst>
          </p:cNvPr>
          <p:cNvSpPr>
            <a:spLocks noChangeAspect="1" noChangeArrowheads="1"/>
          </p:cNvSpPr>
          <p:nvPr/>
        </p:nvSpPr>
        <p:spPr bwMode="auto">
          <a:xfrm>
            <a:off x="3617913" y="2080419"/>
            <a:ext cx="642937" cy="739775"/>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38" name="Line 163">
            <a:extLst>
              <a:ext uri="{FF2B5EF4-FFF2-40B4-BE49-F238E27FC236}">
                <a16:creationId xmlns:a16="http://schemas.microsoft.com/office/drawing/2014/main" id="{6CE9C2E0-25B0-2748-9DEA-667D98A67B19}"/>
              </a:ext>
            </a:extLst>
          </p:cNvPr>
          <p:cNvSpPr>
            <a:spLocks noChangeAspect="1" noChangeShapeType="1"/>
          </p:cNvSpPr>
          <p:nvPr/>
        </p:nvSpPr>
        <p:spPr bwMode="auto">
          <a:xfrm>
            <a:off x="4343400" y="2475706"/>
            <a:ext cx="666750"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39" name="Rectangle 164">
            <a:extLst>
              <a:ext uri="{FF2B5EF4-FFF2-40B4-BE49-F238E27FC236}">
                <a16:creationId xmlns:a16="http://schemas.microsoft.com/office/drawing/2014/main" id="{96099D44-67D5-DF48-B2A7-249C212055FA}"/>
              </a:ext>
            </a:extLst>
          </p:cNvPr>
          <p:cNvSpPr>
            <a:spLocks noChangeAspect="1" noChangeArrowheads="1"/>
          </p:cNvSpPr>
          <p:nvPr/>
        </p:nvSpPr>
        <p:spPr bwMode="auto">
          <a:xfrm>
            <a:off x="5108575" y="1824831"/>
            <a:ext cx="395288" cy="1333500"/>
          </a:xfrm>
          <a:prstGeom prst="rect">
            <a:avLst/>
          </a:prstGeom>
          <a:solidFill>
            <a:srgbClr val="33CCCC"/>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0" name="Rectangle 165">
            <a:extLst>
              <a:ext uri="{FF2B5EF4-FFF2-40B4-BE49-F238E27FC236}">
                <a16:creationId xmlns:a16="http://schemas.microsoft.com/office/drawing/2014/main" id="{B040BB08-42AA-9241-A35A-1F2EC6A47917}"/>
              </a:ext>
            </a:extLst>
          </p:cNvPr>
          <p:cNvSpPr>
            <a:spLocks noChangeAspect="1" noChangeArrowheads="1"/>
          </p:cNvSpPr>
          <p:nvPr/>
        </p:nvSpPr>
        <p:spPr bwMode="auto">
          <a:xfrm>
            <a:off x="5232400" y="1972469"/>
            <a:ext cx="147638" cy="149225"/>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1" name="Rectangle 166">
            <a:extLst>
              <a:ext uri="{FF2B5EF4-FFF2-40B4-BE49-F238E27FC236}">
                <a16:creationId xmlns:a16="http://schemas.microsoft.com/office/drawing/2014/main" id="{0DD0566D-4DB0-CA4C-BB27-D43F93023023}"/>
              </a:ext>
            </a:extLst>
          </p:cNvPr>
          <p:cNvSpPr>
            <a:spLocks noChangeAspect="1" noChangeArrowheads="1"/>
          </p:cNvSpPr>
          <p:nvPr/>
        </p:nvSpPr>
        <p:spPr bwMode="auto">
          <a:xfrm>
            <a:off x="5232400" y="2262981"/>
            <a:ext cx="147638" cy="147638"/>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2" name="Rectangle 167">
            <a:extLst>
              <a:ext uri="{FF2B5EF4-FFF2-40B4-BE49-F238E27FC236}">
                <a16:creationId xmlns:a16="http://schemas.microsoft.com/office/drawing/2014/main" id="{DE37A026-8E39-A742-BD40-F6E25A4FDF91}"/>
              </a:ext>
            </a:extLst>
          </p:cNvPr>
          <p:cNvSpPr>
            <a:spLocks noChangeAspect="1" noChangeArrowheads="1"/>
          </p:cNvSpPr>
          <p:nvPr/>
        </p:nvSpPr>
        <p:spPr bwMode="auto">
          <a:xfrm>
            <a:off x="5232400" y="2555081"/>
            <a:ext cx="147638" cy="147638"/>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3" name="Rectangle 168">
            <a:extLst>
              <a:ext uri="{FF2B5EF4-FFF2-40B4-BE49-F238E27FC236}">
                <a16:creationId xmlns:a16="http://schemas.microsoft.com/office/drawing/2014/main" id="{392C0B9F-AD7D-574B-8F11-77BC1EE42881}"/>
              </a:ext>
            </a:extLst>
          </p:cNvPr>
          <p:cNvSpPr>
            <a:spLocks noChangeAspect="1" noChangeArrowheads="1"/>
          </p:cNvSpPr>
          <p:nvPr/>
        </p:nvSpPr>
        <p:spPr bwMode="auto">
          <a:xfrm>
            <a:off x="5232400" y="2845594"/>
            <a:ext cx="147638" cy="147637"/>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44" name="Line 169">
            <a:extLst>
              <a:ext uri="{FF2B5EF4-FFF2-40B4-BE49-F238E27FC236}">
                <a16:creationId xmlns:a16="http://schemas.microsoft.com/office/drawing/2014/main" id="{21E1A8EB-7FC7-CC42-A2BC-D72A22C5A686}"/>
              </a:ext>
            </a:extLst>
          </p:cNvPr>
          <p:cNvSpPr>
            <a:spLocks noChangeAspect="1" noChangeShapeType="1"/>
          </p:cNvSpPr>
          <p:nvPr/>
        </p:nvSpPr>
        <p:spPr bwMode="auto">
          <a:xfrm>
            <a:off x="5602288" y="2475706"/>
            <a:ext cx="493712"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a typeface="CMU Sans Serif" panose="02000603000000000000" pitchFamily="2" charset="0"/>
              <a:cs typeface="CMU Sans Serif" panose="02000603000000000000" pitchFamily="2" charset="0"/>
            </a:endParaRPr>
          </a:p>
        </p:txBody>
      </p:sp>
      <p:sp>
        <p:nvSpPr>
          <p:cNvPr id="3" name="Content Placeholder 2">
            <a:extLst>
              <a:ext uri="{FF2B5EF4-FFF2-40B4-BE49-F238E27FC236}">
                <a16:creationId xmlns:a16="http://schemas.microsoft.com/office/drawing/2014/main" id="{F24D8500-39F5-6A48-8B62-6C25ACEDA9CC}"/>
              </a:ext>
            </a:extLst>
          </p:cNvPr>
          <p:cNvSpPr>
            <a:spLocks noGrp="1"/>
          </p:cNvSpPr>
          <p:nvPr>
            <p:ph idx="1"/>
          </p:nvPr>
        </p:nvSpPr>
        <p:spPr>
          <a:xfrm>
            <a:off x="628650" y="3815555"/>
            <a:ext cx="7886700" cy="2901768"/>
          </a:xfrm>
          <a:solidFill>
            <a:schemeClr val="bg1"/>
          </a:solidFill>
        </p:spPr>
        <p:txBody>
          <a:bodyPr>
            <a:normAutofit/>
          </a:bodyPr>
          <a:lstStyle/>
          <a:p>
            <a:r>
              <a:rPr lang="en-US" sz="2000" dirty="0"/>
              <a:t>Implied utilization = Demand / Capacity</a:t>
            </a:r>
          </a:p>
          <a:p>
            <a:pPr marL="0" indent="0" algn="ctr">
              <a:buNone/>
            </a:pPr>
            <a:r>
              <a:rPr lang="en-US" sz="2000" dirty="0"/>
              <a:t>= (1 / </a:t>
            </a:r>
            <a:r>
              <a:rPr lang="en-US" sz="2000" i="1" dirty="0"/>
              <a:t>a </a:t>
            </a:r>
            <a:r>
              <a:rPr lang="en-US" sz="2000" dirty="0"/>
              <a:t>) / (</a:t>
            </a:r>
            <a:r>
              <a:rPr lang="en-US" sz="2000" i="1" dirty="0"/>
              <a:t>m</a:t>
            </a:r>
            <a:r>
              <a:rPr lang="en-US" sz="2000" dirty="0"/>
              <a:t> x 1 / </a:t>
            </a:r>
            <a:r>
              <a:rPr lang="en-US" sz="2000" i="1" dirty="0"/>
              <a:t>p </a:t>
            </a:r>
            <a:r>
              <a:rPr lang="en-US" sz="2000" dirty="0"/>
              <a:t>)</a:t>
            </a:r>
          </a:p>
          <a:p>
            <a:pPr marL="0" indent="0" algn="ctr">
              <a:buNone/>
            </a:pPr>
            <a:r>
              <a:rPr lang="en-US" sz="2000" dirty="0"/>
              <a:t>= </a:t>
            </a:r>
            <a:r>
              <a:rPr lang="en-US" sz="2000" i="1" dirty="0"/>
              <a:t>p</a:t>
            </a:r>
            <a:r>
              <a:rPr lang="en-US" sz="2000" dirty="0"/>
              <a:t> / (</a:t>
            </a:r>
            <a:r>
              <a:rPr lang="en-US" sz="2000" i="1" dirty="0"/>
              <a:t>a</a:t>
            </a:r>
            <a:r>
              <a:rPr lang="en-US" sz="2000" dirty="0"/>
              <a:t> x </a:t>
            </a:r>
            <a:r>
              <a:rPr lang="en-US" sz="2000" i="1" dirty="0"/>
              <a:t>m </a:t>
            </a:r>
            <a:r>
              <a:rPr lang="en-US" sz="2000" dirty="0"/>
              <a:t>)</a:t>
            </a:r>
          </a:p>
          <a:p>
            <a:r>
              <a:rPr lang="en-US" sz="2000" dirty="0"/>
              <a:t>Utilization = Flow Rate / Capacity </a:t>
            </a:r>
          </a:p>
          <a:p>
            <a:pPr lvl="1"/>
            <a:r>
              <a:rPr lang="en-US" sz="2000" dirty="0"/>
              <a:t>If Demand &lt; Capacity, then Flow Rate = Demand and …</a:t>
            </a:r>
          </a:p>
          <a:p>
            <a:pPr lvl="1"/>
            <a:r>
              <a:rPr lang="en-US" sz="2000" dirty="0"/>
              <a:t>Utilization = Implied utilization = </a:t>
            </a:r>
            <a:r>
              <a:rPr lang="en-US" sz="2000" i="1" dirty="0"/>
              <a:t>p</a:t>
            </a:r>
            <a:r>
              <a:rPr lang="en-US" sz="2000" dirty="0"/>
              <a:t> / (</a:t>
            </a:r>
            <a:r>
              <a:rPr lang="en-US" sz="2000" i="1" dirty="0"/>
              <a:t>a</a:t>
            </a:r>
            <a:r>
              <a:rPr lang="en-US" sz="2000" dirty="0"/>
              <a:t> x </a:t>
            </a:r>
            <a:r>
              <a:rPr lang="en-US" sz="2000" i="1" dirty="0"/>
              <a:t>m </a:t>
            </a:r>
            <a:r>
              <a:rPr lang="en-US" sz="2000" dirty="0"/>
              <a:t>)</a:t>
            </a:r>
          </a:p>
          <a:p>
            <a:pPr lvl="1"/>
            <a:endParaRPr lang="en-US" sz="2000" dirty="0"/>
          </a:p>
          <a:p>
            <a:pPr marL="0" indent="0">
              <a:buNone/>
            </a:pPr>
            <a:endParaRPr lang="en-US" sz="2000" dirty="0"/>
          </a:p>
        </p:txBody>
      </p:sp>
      <p:sp>
        <p:nvSpPr>
          <p:cNvPr id="20" name="Text Box 154">
            <a:extLst>
              <a:ext uri="{FF2B5EF4-FFF2-40B4-BE49-F238E27FC236}">
                <a16:creationId xmlns:a16="http://schemas.microsoft.com/office/drawing/2014/main" id="{12509647-6A18-C44F-BE95-2809C9AE2D35}"/>
              </a:ext>
            </a:extLst>
          </p:cNvPr>
          <p:cNvSpPr txBox="1">
            <a:spLocks noChangeArrowheads="1"/>
          </p:cNvSpPr>
          <p:nvPr/>
        </p:nvSpPr>
        <p:spPr bwMode="auto">
          <a:xfrm>
            <a:off x="2948781" y="2855118"/>
            <a:ext cx="1981200" cy="581025"/>
          </a:xfrm>
          <a:prstGeom prst="rect">
            <a:avLst/>
          </a:prstGeom>
          <a:noFill/>
          <a:ln w="9525">
            <a:noFill/>
            <a:miter lim="800000"/>
            <a:headEnd/>
            <a:tailEnd/>
          </a:ln>
        </p:spPr>
        <p:txBody>
          <a:bodyPr>
            <a:spAutoFit/>
          </a:bodyPr>
          <a:lstStyle/>
          <a:p>
            <a:pPr algn="ctr">
              <a:spcBef>
                <a:spcPct val="50000"/>
              </a:spcBef>
            </a:pPr>
            <a:r>
              <a:rPr lang="en-US" sz="1600" b="1" dirty="0">
                <a:latin typeface="Univers LT 45 Light" panose="02000403030000020003" pitchFamily="2" charset="0"/>
                <a:ea typeface="CMU Sans Serif" panose="02000603000000000000" pitchFamily="2" charset="0"/>
                <a:cs typeface="CMU Sans Serif" panose="02000603000000000000" pitchFamily="2" charset="0"/>
              </a:rPr>
              <a:t>Customers waiting for service</a:t>
            </a:r>
          </a:p>
        </p:txBody>
      </p:sp>
      <p:sp>
        <p:nvSpPr>
          <p:cNvPr id="17" name="Slide Number Placeholder 3">
            <a:extLst>
              <a:ext uri="{FF2B5EF4-FFF2-40B4-BE49-F238E27FC236}">
                <a16:creationId xmlns:a16="http://schemas.microsoft.com/office/drawing/2014/main" id="{4EC2CF29-C625-2249-85F9-6ED509D9A1FE}"/>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26</a:t>
            </a:fld>
            <a:endParaRPr lang="en-US" dirty="0"/>
          </a:p>
        </p:txBody>
      </p:sp>
    </p:spTree>
    <p:extLst>
      <p:ext uri="{BB962C8B-B14F-4D97-AF65-F5344CB8AC3E}">
        <p14:creationId xmlns:p14="http://schemas.microsoft.com/office/powerpoint/2010/main" val="317124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b="1" dirty="0"/>
              <a:t>Utilization </a:t>
            </a:r>
            <a:r>
              <a:rPr lang="en-US" dirty="0"/>
              <a:t>Example</a:t>
            </a:r>
            <a:endParaRPr lang="en-US" b="1" dirty="0"/>
          </a:p>
        </p:txBody>
      </p:sp>
      <p:grpSp>
        <p:nvGrpSpPr>
          <p:cNvPr id="23556" name="Group 19"/>
          <p:cNvGrpSpPr>
            <a:grpSpLocks noChangeAspect="1"/>
          </p:cNvGrpSpPr>
          <p:nvPr/>
        </p:nvGrpSpPr>
        <p:grpSpPr bwMode="auto">
          <a:xfrm>
            <a:off x="6096000" y="2095500"/>
            <a:ext cx="2667000" cy="1333500"/>
            <a:chOff x="1392" y="816"/>
            <a:chExt cx="2592" cy="1296"/>
          </a:xfrm>
        </p:grpSpPr>
        <p:sp>
          <p:nvSpPr>
            <p:cNvPr id="23558" name="Line 4"/>
            <p:cNvSpPr>
              <a:spLocks noChangeAspect="1" noChangeShapeType="1"/>
            </p:cNvSpPr>
            <p:nvPr/>
          </p:nvSpPr>
          <p:spPr bwMode="auto">
            <a:xfrm>
              <a:off x="1392" y="1448"/>
              <a:ext cx="480" cy="0"/>
            </a:xfrm>
            <a:prstGeom prst="line">
              <a:avLst/>
            </a:prstGeom>
            <a:noFill/>
            <a:ln w="31750">
              <a:solidFill>
                <a:schemeClr val="tx1"/>
              </a:solidFill>
              <a:round/>
              <a:headEnd/>
              <a:tailEnd type="stealth" w="lg" len="lg"/>
            </a:ln>
          </p:spPr>
          <p:txBody>
            <a:bodyPr/>
            <a:lstStyle/>
            <a:p>
              <a:endParaRPr lang="en-US"/>
            </a:p>
          </p:txBody>
        </p:sp>
        <p:sp>
          <p:nvSpPr>
            <p:cNvPr id="23559" name="AutoShape 5"/>
            <p:cNvSpPr>
              <a:spLocks noChangeAspect="1" noChangeArrowheads="1"/>
            </p:cNvSpPr>
            <p:nvPr/>
          </p:nvSpPr>
          <p:spPr bwMode="auto">
            <a:xfrm>
              <a:off x="1872" y="1064"/>
              <a:ext cx="624" cy="720"/>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a:p>
          </p:txBody>
        </p:sp>
        <p:sp>
          <p:nvSpPr>
            <p:cNvPr id="23560" name="Line 6"/>
            <p:cNvSpPr>
              <a:spLocks noChangeAspect="1" noChangeShapeType="1"/>
            </p:cNvSpPr>
            <p:nvPr/>
          </p:nvSpPr>
          <p:spPr bwMode="auto">
            <a:xfrm>
              <a:off x="2448" y="1448"/>
              <a:ext cx="480" cy="0"/>
            </a:xfrm>
            <a:prstGeom prst="line">
              <a:avLst/>
            </a:prstGeom>
            <a:noFill/>
            <a:ln w="31750">
              <a:solidFill>
                <a:schemeClr val="tx1"/>
              </a:solidFill>
              <a:round/>
              <a:headEnd/>
              <a:tailEnd type="stealth" w="lg" len="lg"/>
            </a:ln>
          </p:spPr>
          <p:txBody>
            <a:bodyPr/>
            <a:lstStyle/>
            <a:p>
              <a:endParaRPr lang="en-US"/>
            </a:p>
          </p:txBody>
        </p:sp>
        <p:sp>
          <p:nvSpPr>
            <p:cNvPr id="23561" name="Rectangle 7"/>
            <p:cNvSpPr>
              <a:spLocks noChangeAspect="1" noChangeArrowheads="1"/>
            </p:cNvSpPr>
            <p:nvPr/>
          </p:nvSpPr>
          <p:spPr bwMode="auto">
            <a:xfrm>
              <a:off x="3024" y="816"/>
              <a:ext cx="384" cy="129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23562" name="Rectangle 8"/>
            <p:cNvSpPr>
              <a:spLocks noChangeAspect="1" noChangeArrowheads="1"/>
            </p:cNvSpPr>
            <p:nvPr/>
          </p:nvSpPr>
          <p:spPr bwMode="auto">
            <a:xfrm>
              <a:off x="3144" y="960"/>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63" name="Rectangle 9"/>
            <p:cNvSpPr>
              <a:spLocks noChangeAspect="1" noChangeArrowheads="1"/>
            </p:cNvSpPr>
            <p:nvPr/>
          </p:nvSpPr>
          <p:spPr bwMode="auto">
            <a:xfrm>
              <a:off x="3144" y="1242"/>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64" name="Rectangle 10"/>
            <p:cNvSpPr>
              <a:spLocks noChangeAspect="1" noChangeArrowheads="1"/>
            </p:cNvSpPr>
            <p:nvPr/>
          </p:nvSpPr>
          <p:spPr bwMode="auto">
            <a:xfrm>
              <a:off x="3144" y="1525"/>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65" name="Rectangle 11"/>
            <p:cNvSpPr>
              <a:spLocks noChangeAspect="1" noChangeArrowheads="1"/>
            </p:cNvSpPr>
            <p:nvPr/>
          </p:nvSpPr>
          <p:spPr bwMode="auto">
            <a:xfrm>
              <a:off x="3144" y="1808"/>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66" name="Line 12"/>
            <p:cNvSpPr>
              <a:spLocks noChangeAspect="1" noChangeShapeType="1"/>
            </p:cNvSpPr>
            <p:nvPr/>
          </p:nvSpPr>
          <p:spPr bwMode="auto">
            <a:xfrm>
              <a:off x="3504" y="1448"/>
              <a:ext cx="480" cy="0"/>
            </a:xfrm>
            <a:prstGeom prst="line">
              <a:avLst/>
            </a:prstGeom>
            <a:noFill/>
            <a:ln w="31750">
              <a:solidFill>
                <a:schemeClr val="tx1"/>
              </a:solidFill>
              <a:round/>
              <a:headEnd/>
              <a:tailEnd type="stealth" w="lg" len="lg"/>
            </a:ln>
          </p:spPr>
          <p:txBody>
            <a:bodyPr/>
            <a:lstStyle/>
            <a:p>
              <a:endParaRPr lang="en-US"/>
            </a:p>
          </p:txBody>
        </p:sp>
      </p:grpSp>
      <p:sp>
        <p:nvSpPr>
          <p:cNvPr id="3" name="Content Placeholder 2">
            <a:extLst>
              <a:ext uri="{FF2B5EF4-FFF2-40B4-BE49-F238E27FC236}">
                <a16:creationId xmlns:a16="http://schemas.microsoft.com/office/drawing/2014/main" id="{E8AF2AA1-A03E-3648-ABB9-4CE28A525650}"/>
              </a:ext>
            </a:extLst>
          </p:cNvPr>
          <p:cNvSpPr>
            <a:spLocks noGrp="1"/>
          </p:cNvSpPr>
          <p:nvPr>
            <p:ph idx="1"/>
          </p:nvPr>
        </p:nvSpPr>
        <p:spPr>
          <a:xfrm>
            <a:off x="628649" y="1825624"/>
            <a:ext cx="8403461" cy="5658537"/>
          </a:xfrm>
        </p:spPr>
        <p:txBody>
          <a:bodyPr>
            <a:normAutofit/>
          </a:bodyPr>
          <a:lstStyle/>
          <a:p>
            <a:r>
              <a:rPr lang="en-US" sz="2000" dirty="0"/>
              <a:t>At Trader Joe’s in Rockridge</a:t>
            </a:r>
          </a:p>
          <a:p>
            <a:pPr lvl="1"/>
            <a:r>
              <a:rPr lang="en-US" sz="2000" i="1" dirty="0"/>
              <a:t>a = </a:t>
            </a:r>
            <a:r>
              <a:rPr lang="en-US" sz="2000" dirty="0"/>
              <a:t>35 seconds between customers</a:t>
            </a:r>
          </a:p>
          <a:p>
            <a:pPr lvl="1"/>
            <a:r>
              <a:rPr lang="en-US" sz="2000" i="1" dirty="0"/>
              <a:t>p</a:t>
            </a:r>
            <a:r>
              <a:rPr lang="en-US" sz="2000" dirty="0"/>
              <a:t> = 120 seconds per check-out</a:t>
            </a:r>
          </a:p>
          <a:p>
            <a:pPr lvl="1"/>
            <a:r>
              <a:rPr lang="en-US" sz="2000" i="1" dirty="0"/>
              <a:t>m</a:t>
            </a:r>
            <a:r>
              <a:rPr lang="en-US" sz="2000" dirty="0"/>
              <a:t> = 4 check-out registers </a:t>
            </a:r>
          </a:p>
          <a:p>
            <a:r>
              <a:rPr lang="en-US" sz="2000" dirty="0"/>
              <a:t>Then </a:t>
            </a:r>
          </a:p>
          <a:p>
            <a:pPr lvl="1"/>
            <a:r>
              <a:rPr lang="en-US" sz="2000" dirty="0"/>
              <a:t>Demand rate = 1 / 35 customers per second</a:t>
            </a:r>
            <a:endParaRPr lang="en-US" sz="2000" i="1" dirty="0"/>
          </a:p>
          <a:p>
            <a:pPr lvl="1"/>
            <a:r>
              <a:rPr lang="en-US" sz="2000" dirty="0"/>
              <a:t>Capacity of each server = 1 / 120 customers per second</a:t>
            </a:r>
          </a:p>
          <a:p>
            <a:pPr lvl="1"/>
            <a:r>
              <a:rPr lang="en-US" sz="2000" dirty="0"/>
              <a:t>Capacity = </a:t>
            </a:r>
            <a:r>
              <a:rPr lang="en-US" sz="2000" i="1" dirty="0"/>
              <a:t>m</a:t>
            </a:r>
            <a:r>
              <a:rPr lang="en-US" sz="2000" dirty="0"/>
              <a:t> x 1 / </a:t>
            </a:r>
            <a:r>
              <a:rPr lang="en-US" sz="2000" i="1" dirty="0"/>
              <a:t>p = </a:t>
            </a:r>
            <a:r>
              <a:rPr lang="en-US" sz="2000" dirty="0"/>
              <a:t>4 x 1 / 120 = 1 / 30 customers per second</a:t>
            </a:r>
          </a:p>
          <a:p>
            <a:pPr lvl="1"/>
            <a:r>
              <a:rPr lang="en-US" sz="2000" dirty="0"/>
              <a:t>Implied utilization = Demand rate / Capacity</a:t>
            </a:r>
          </a:p>
          <a:p>
            <a:pPr lvl="3">
              <a:buNone/>
            </a:pPr>
            <a:r>
              <a:rPr lang="en-US" sz="2000" dirty="0"/>
              <a:t>     	            = </a:t>
            </a:r>
            <a:r>
              <a:rPr lang="en-US" sz="2000" i="1" dirty="0"/>
              <a:t>p</a:t>
            </a:r>
            <a:r>
              <a:rPr lang="en-US" sz="2000" dirty="0"/>
              <a:t> / (</a:t>
            </a:r>
            <a:r>
              <a:rPr lang="en-US" sz="2000" i="1" dirty="0"/>
              <a:t>a</a:t>
            </a:r>
            <a:r>
              <a:rPr lang="en-US" sz="2000" dirty="0"/>
              <a:t> x </a:t>
            </a:r>
            <a:r>
              <a:rPr lang="en-US" sz="2000" i="1" dirty="0"/>
              <a:t>m</a:t>
            </a:r>
            <a:r>
              <a:rPr lang="en-US" sz="2000" dirty="0"/>
              <a:t>)</a:t>
            </a:r>
          </a:p>
          <a:p>
            <a:pPr lvl="3">
              <a:buNone/>
            </a:pPr>
            <a:r>
              <a:rPr lang="en-US" sz="2000" dirty="0"/>
              <a:t>                   = 120 / (35 x 4)</a:t>
            </a:r>
          </a:p>
          <a:p>
            <a:pPr lvl="3">
              <a:buNone/>
            </a:pPr>
            <a:r>
              <a:rPr lang="en-US" sz="2000" dirty="0"/>
              <a:t>		            = 85.7%</a:t>
            </a:r>
          </a:p>
        </p:txBody>
      </p:sp>
      <p:sp>
        <p:nvSpPr>
          <p:cNvPr id="16" name="Slide Number Placeholder 3">
            <a:extLst>
              <a:ext uri="{FF2B5EF4-FFF2-40B4-BE49-F238E27FC236}">
                <a16:creationId xmlns:a16="http://schemas.microsoft.com/office/drawing/2014/main" id="{613FBAF7-4BA0-B446-A5EC-EC2DF0A54D21}"/>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27</a:t>
            </a:fld>
            <a:endParaRPr lang="en-US" dirty="0"/>
          </a:p>
        </p:txBody>
      </p:sp>
      <p:pic>
        <p:nvPicPr>
          <p:cNvPr id="17" name="Picture 6">
            <a:extLst>
              <a:ext uri="{FF2B5EF4-FFF2-40B4-BE49-F238E27FC236}">
                <a16:creationId xmlns:a16="http://schemas.microsoft.com/office/drawing/2014/main" id="{EC00BBD6-D57C-384F-B221-998CD401A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549" y="1591027"/>
            <a:ext cx="2407901" cy="36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95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010400" y="6543675"/>
            <a:ext cx="2057400" cy="249238"/>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Arial" charset="0"/>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fld id="{34F02BA5-82A0-CC40-8A98-C2884C849586}" type="slidenum">
              <a:rPr lang="en-US" smtClean="0"/>
              <a:pPr/>
              <a:t>28</a:t>
            </a:fld>
            <a:endParaRPr lang="en-US" dirty="0"/>
          </a:p>
        </p:txBody>
      </p:sp>
      <p:sp>
        <p:nvSpPr>
          <p:cNvPr id="4" name="Title 3">
            <a:extLst>
              <a:ext uri="{FF2B5EF4-FFF2-40B4-BE49-F238E27FC236}">
                <a16:creationId xmlns:a16="http://schemas.microsoft.com/office/drawing/2014/main" id="{CD020CB1-B3B8-5C49-856E-391216A99B90}"/>
              </a:ext>
            </a:extLst>
          </p:cNvPr>
          <p:cNvSpPr>
            <a:spLocks noGrp="1"/>
          </p:cNvSpPr>
          <p:nvPr>
            <p:ph type="title"/>
          </p:nvPr>
        </p:nvSpPr>
        <p:spPr/>
        <p:txBody>
          <a:bodyPr/>
          <a:lstStyle/>
          <a:p>
            <a:r>
              <a:rPr lang="en-US" dirty="0"/>
              <a:t>Implications of </a:t>
            </a:r>
            <a:r>
              <a:rPr lang="en-US" b="1" dirty="0"/>
              <a:t>Utilization</a:t>
            </a:r>
            <a:endParaRPr lang="en-US" dirty="0"/>
          </a:p>
        </p:txBody>
      </p:sp>
      <p:sp>
        <p:nvSpPr>
          <p:cNvPr id="6" name="Content Placeholder 5">
            <a:extLst>
              <a:ext uri="{FF2B5EF4-FFF2-40B4-BE49-F238E27FC236}">
                <a16:creationId xmlns:a16="http://schemas.microsoft.com/office/drawing/2014/main" id="{F223C23C-8734-9F41-8DFA-4BBF162AC7ED}"/>
              </a:ext>
            </a:extLst>
          </p:cNvPr>
          <p:cNvSpPr>
            <a:spLocks noGrp="1"/>
          </p:cNvSpPr>
          <p:nvPr>
            <p:ph idx="1"/>
          </p:nvPr>
        </p:nvSpPr>
        <p:spPr>
          <a:xfrm>
            <a:off x="628650" y="1825625"/>
            <a:ext cx="4924073" cy="4351338"/>
          </a:xfrm>
        </p:spPr>
        <p:txBody>
          <a:bodyPr>
            <a:normAutofit/>
          </a:bodyPr>
          <a:lstStyle/>
          <a:p>
            <a:r>
              <a:rPr lang="en-US" sz="2000" dirty="0"/>
              <a:t>A 86% utilization means:</a:t>
            </a:r>
          </a:p>
          <a:p>
            <a:endParaRPr lang="en-US" sz="2000" dirty="0"/>
          </a:p>
          <a:p>
            <a:pPr lvl="1"/>
            <a:r>
              <a:rPr lang="en-US" sz="2000" dirty="0"/>
              <a:t>At any given moment, there is a 0.86 probability a server is busy serving a customer and a 1-0.86 = 0.14 probability the server is idle.</a:t>
            </a:r>
          </a:p>
          <a:p>
            <a:pPr lvl="1"/>
            <a:endParaRPr lang="en-US" sz="2000" dirty="0"/>
          </a:p>
          <a:p>
            <a:pPr lvl="1"/>
            <a:r>
              <a:rPr lang="en-US" sz="2000" dirty="0"/>
              <a:t>At any given moment, on average 86% of the servers are busy serving customers and 100% – 86% = 14% are idle. </a:t>
            </a:r>
          </a:p>
          <a:p>
            <a:pPr lvl="1"/>
            <a:endParaRPr lang="en-US" sz="2000" dirty="0"/>
          </a:p>
          <a:p>
            <a:endParaRPr lang="en-US" sz="2000" b="1" dirty="0"/>
          </a:p>
          <a:p>
            <a:endParaRPr lang="en-US" sz="2000" dirty="0"/>
          </a:p>
        </p:txBody>
      </p:sp>
      <p:grpSp>
        <p:nvGrpSpPr>
          <p:cNvPr id="19" name="Group 19">
            <a:extLst>
              <a:ext uri="{FF2B5EF4-FFF2-40B4-BE49-F238E27FC236}">
                <a16:creationId xmlns:a16="http://schemas.microsoft.com/office/drawing/2014/main" id="{CC48223B-13ED-1F44-87D2-844073A1A7A7}"/>
              </a:ext>
            </a:extLst>
          </p:cNvPr>
          <p:cNvGrpSpPr>
            <a:grpSpLocks noChangeAspect="1"/>
          </p:cNvGrpSpPr>
          <p:nvPr/>
        </p:nvGrpSpPr>
        <p:grpSpPr bwMode="auto">
          <a:xfrm>
            <a:off x="6096000" y="2095500"/>
            <a:ext cx="2667000" cy="1333500"/>
            <a:chOff x="1392" y="816"/>
            <a:chExt cx="2592" cy="1296"/>
          </a:xfrm>
        </p:grpSpPr>
        <p:sp>
          <p:nvSpPr>
            <p:cNvPr id="20" name="Line 4">
              <a:extLst>
                <a:ext uri="{FF2B5EF4-FFF2-40B4-BE49-F238E27FC236}">
                  <a16:creationId xmlns:a16="http://schemas.microsoft.com/office/drawing/2014/main" id="{75A52CC8-7DD4-7046-93E3-8DC72FAFD14D}"/>
                </a:ext>
              </a:extLst>
            </p:cNvPr>
            <p:cNvSpPr>
              <a:spLocks noChangeAspect="1" noChangeShapeType="1"/>
            </p:cNvSpPr>
            <p:nvPr/>
          </p:nvSpPr>
          <p:spPr bwMode="auto">
            <a:xfrm>
              <a:off x="1392" y="1448"/>
              <a:ext cx="480" cy="0"/>
            </a:xfrm>
            <a:prstGeom prst="line">
              <a:avLst/>
            </a:prstGeom>
            <a:noFill/>
            <a:ln w="31750">
              <a:solidFill>
                <a:schemeClr val="tx1"/>
              </a:solidFill>
              <a:round/>
              <a:headEnd/>
              <a:tailEnd type="stealth" w="lg" len="lg"/>
            </a:ln>
          </p:spPr>
          <p:txBody>
            <a:bodyPr/>
            <a:lstStyle/>
            <a:p>
              <a:endParaRPr lang="en-US"/>
            </a:p>
          </p:txBody>
        </p:sp>
        <p:sp>
          <p:nvSpPr>
            <p:cNvPr id="21" name="AutoShape 5">
              <a:extLst>
                <a:ext uri="{FF2B5EF4-FFF2-40B4-BE49-F238E27FC236}">
                  <a16:creationId xmlns:a16="http://schemas.microsoft.com/office/drawing/2014/main" id="{3D1139BF-C962-5E42-B722-CBBE87E07E09}"/>
                </a:ext>
              </a:extLst>
            </p:cNvPr>
            <p:cNvSpPr>
              <a:spLocks noChangeAspect="1" noChangeArrowheads="1"/>
            </p:cNvSpPr>
            <p:nvPr/>
          </p:nvSpPr>
          <p:spPr bwMode="auto">
            <a:xfrm>
              <a:off x="1872" y="1064"/>
              <a:ext cx="624" cy="720"/>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a:p>
          </p:txBody>
        </p:sp>
        <p:sp>
          <p:nvSpPr>
            <p:cNvPr id="22" name="Line 6">
              <a:extLst>
                <a:ext uri="{FF2B5EF4-FFF2-40B4-BE49-F238E27FC236}">
                  <a16:creationId xmlns:a16="http://schemas.microsoft.com/office/drawing/2014/main" id="{9930F236-F698-6C43-9042-2CC3BE8C6581}"/>
                </a:ext>
              </a:extLst>
            </p:cNvPr>
            <p:cNvSpPr>
              <a:spLocks noChangeAspect="1" noChangeShapeType="1"/>
            </p:cNvSpPr>
            <p:nvPr/>
          </p:nvSpPr>
          <p:spPr bwMode="auto">
            <a:xfrm>
              <a:off x="2448" y="1448"/>
              <a:ext cx="480" cy="0"/>
            </a:xfrm>
            <a:prstGeom prst="line">
              <a:avLst/>
            </a:prstGeom>
            <a:noFill/>
            <a:ln w="31750">
              <a:solidFill>
                <a:schemeClr val="tx1"/>
              </a:solidFill>
              <a:round/>
              <a:headEnd/>
              <a:tailEnd type="stealth" w="lg" len="lg"/>
            </a:ln>
          </p:spPr>
          <p:txBody>
            <a:bodyPr/>
            <a:lstStyle/>
            <a:p>
              <a:endParaRPr lang="en-US"/>
            </a:p>
          </p:txBody>
        </p:sp>
        <p:sp>
          <p:nvSpPr>
            <p:cNvPr id="23" name="Rectangle 7">
              <a:extLst>
                <a:ext uri="{FF2B5EF4-FFF2-40B4-BE49-F238E27FC236}">
                  <a16:creationId xmlns:a16="http://schemas.microsoft.com/office/drawing/2014/main" id="{1FFA4FA2-875C-5E4D-9FCC-DC18140E7181}"/>
                </a:ext>
              </a:extLst>
            </p:cNvPr>
            <p:cNvSpPr>
              <a:spLocks noChangeAspect="1" noChangeArrowheads="1"/>
            </p:cNvSpPr>
            <p:nvPr/>
          </p:nvSpPr>
          <p:spPr bwMode="auto">
            <a:xfrm>
              <a:off x="3024" y="816"/>
              <a:ext cx="384" cy="129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24" name="Rectangle 8">
              <a:extLst>
                <a:ext uri="{FF2B5EF4-FFF2-40B4-BE49-F238E27FC236}">
                  <a16:creationId xmlns:a16="http://schemas.microsoft.com/office/drawing/2014/main" id="{F315F26D-982C-F544-B10F-DF1FE262D567}"/>
                </a:ext>
              </a:extLst>
            </p:cNvPr>
            <p:cNvSpPr>
              <a:spLocks noChangeAspect="1" noChangeArrowheads="1"/>
            </p:cNvSpPr>
            <p:nvPr/>
          </p:nvSpPr>
          <p:spPr bwMode="auto">
            <a:xfrm>
              <a:off x="3144" y="960"/>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5" name="Rectangle 9">
              <a:extLst>
                <a:ext uri="{FF2B5EF4-FFF2-40B4-BE49-F238E27FC236}">
                  <a16:creationId xmlns:a16="http://schemas.microsoft.com/office/drawing/2014/main" id="{8277EB25-8552-5547-BD50-EEDBE27CD7B0}"/>
                </a:ext>
              </a:extLst>
            </p:cNvPr>
            <p:cNvSpPr>
              <a:spLocks noChangeAspect="1" noChangeArrowheads="1"/>
            </p:cNvSpPr>
            <p:nvPr/>
          </p:nvSpPr>
          <p:spPr bwMode="auto">
            <a:xfrm>
              <a:off x="3144" y="1242"/>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6" name="Rectangle 10">
              <a:extLst>
                <a:ext uri="{FF2B5EF4-FFF2-40B4-BE49-F238E27FC236}">
                  <a16:creationId xmlns:a16="http://schemas.microsoft.com/office/drawing/2014/main" id="{5B32D17A-211F-D847-A153-A6F201E423B8}"/>
                </a:ext>
              </a:extLst>
            </p:cNvPr>
            <p:cNvSpPr>
              <a:spLocks noChangeAspect="1" noChangeArrowheads="1"/>
            </p:cNvSpPr>
            <p:nvPr/>
          </p:nvSpPr>
          <p:spPr bwMode="auto">
            <a:xfrm>
              <a:off x="3144" y="1525"/>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7" name="Rectangle 11">
              <a:extLst>
                <a:ext uri="{FF2B5EF4-FFF2-40B4-BE49-F238E27FC236}">
                  <a16:creationId xmlns:a16="http://schemas.microsoft.com/office/drawing/2014/main" id="{87253B32-9E26-9147-B558-3AA8D27243EA}"/>
                </a:ext>
              </a:extLst>
            </p:cNvPr>
            <p:cNvSpPr>
              <a:spLocks noChangeAspect="1" noChangeArrowheads="1"/>
            </p:cNvSpPr>
            <p:nvPr/>
          </p:nvSpPr>
          <p:spPr bwMode="auto">
            <a:xfrm>
              <a:off x="3144" y="1808"/>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 name="Line 12">
              <a:extLst>
                <a:ext uri="{FF2B5EF4-FFF2-40B4-BE49-F238E27FC236}">
                  <a16:creationId xmlns:a16="http://schemas.microsoft.com/office/drawing/2014/main" id="{F80BB98D-4EB0-6C4F-85C0-4A5AEFA90FF1}"/>
                </a:ext>
              </a:extLst>
            </p:cNvPr>
            <p:cNvSpPr>
              <a:spLocks noChangeAspect="1" noChangeShapeType="1"/>
            </p:cNvSpPr>
            <p:nvPr/>
          </p:nvSpPr>
          <p:spPr bwMode="auto">
            <a:xfrm>
              <a:off x="3504" y="1448"/>
              <a:ext cx="480" cy="0"/>
            </a:xfrm>
            <a:prstGeom prst="line">
              <a:avLst/>
            </a:prstGeom>
            <a:noFill/>
            <a:ln w="31750">
              <a:solidFill>
                <a:schemeClr val="tx1"/>
              </a:solidFill>
              <a:round/>
              <a:headEnd/>
              <a:tailEnd type="stealth" w="lg" len="lg"/>
            </a:ln>
          </p:spPr>
          <p:txBody>
            <a:bodyPr/>
            <a:lstStyle/>
            <a:p>
              <a:endParaRPr lang="en-US"/>
            </a:p>
          </p:txBody>
        </p:sp>
      </p:grpSp>
    </p:spTree>
    <p:extLst>
      <p:ext uri="{BB962C8B-B14F-4D97-AF65-F5344CB8AC3E}">
        <p14:creationId xmlns:p14="http://schemas.microsoft.com/office/powerpoint/2010/main" val="259197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41F7-0ED6-A84F-898F-1F7200C3D263}"/>
              </a:ext>
            </a:extLst>
          </p:cNvPr>
          <p:cNvSpPr>
            <a:spLocks noGrp="1"/>
          </p:cNvSpPr>
          <p:nvPr>
            <p:ph type="title"/>
          </p:nvPr>
        </p:nvSpPr>
        <p:spPr/>
        <p:txBody>
          <a:bodyPr/>
          <a:lstStyle/>
          <a:p>
            <a:r>
              <a:rPr lang="en-US" b="1" dirty="0"/>
              <a:t>Littlefield </a:t>
            </a:r>
            <a:r>
              <a:rPr lang="en-US" dirty="0"/>
              <a:t>Preparation</a:t>
            </a:r>
            <a:endParaRPr lang="en-US" b="1" dirty="0"/>
          </a:p>
        </p:txBody>
      </p:sp>
      <p:sp>
        <p:nvSpPr>
          <p:cNvPr id="3" name="Content Placeholder 2">
            <a:extLst>
              <a:ext uri="{FF2B5EF4-FFF2-40B4-BE49-F238E27FC236}">
                <a16:creationId xmlns:a16="http://schemas.microsoft.com/office/drawing/2014/main" id="{B5DBDC82-B8E9-E84E-83DE-C46843BB4A6A}"/>
              </a:ext>
            </a:extLst>
          </p:cNvPr>
          <p:cNvSpPr>
            <a:spLocks noGrp="1"/>
          </p:cNvSpPr>
          <p:nvPr>
            <p:ph idx="1"/>
          </p:nvPr>
        </p:nvSpPr>
        <p:spPr/>
        <p:txBody>
          <a:bodyPr>
            <a:normAutofit/>
          </a:bodyPr>
          <a:lstStyle/>
          <a:p>
            <a:r>
              <a:rPr lang="en-US" sz="2000" dirty="0"/>
              <a:t>Read the </a:t>
            </a:r>
            <a:r>
              <a:rPr lang="en-US" sz="2000" b="1" dirty="0"/>
              <a:t>handout</a:t>
            </a:r>
            <a:r>
              <a:rPr lang="en-US" sz="2000" dirty="0"/>
              <a:t> (also on bCourses/files/Littlefield)</a:t>
            </a:r>
          </a:p>
          <a:p>
            <a:r>
              <a:rPr lang="en-US" sz="2000" dirty="0"/>
              <a:t>Watch 6-minute </a:t>
            </a:r>
            <a:r>
              <a:rPr lang="en-US" sz="2000" b="1" dirty="0"/>
              <a:t>walkthrough video </a:t>
            </a:r>
            <a:r>
              <a:rPr lang="en-US" sz="2000" dirty="0"/>
              <a:t>(on bCourses/Media Library)</a:t>
            </a:r>
          </a:p>
          <a:p>
            <a:r>
              <a:rPr lang="en-US" sz="2000" dirty="0"/>
              <a:t>Analyze </a:t>
            </a:r>
            <a:r>
              <a:rPr lang="en-US" sz="2000" b="1" dirty="0"/>
              <a:t>historical data (first 50 days)</a:t>
            </a:r>
          </a:p>
          <a:p>
            <a:pPr lvl="1"/>
            <a:r>
              <a:rPr lang="en-US" sz="2000" dirty="0"/>
              <a:t>Historical processing times (on bCourses/files/Littlefield)</a:t>
            </a:r>
          </a:p>
          <a:p>
            <a:pPr lvl="1"/>
            <a:r>
              <a:rPr lang="en-US" sz="2000" dirty="0"/>
              <a:t>Historical demand data (on the platform, access after class)</a:t>
            </a:r>
          </a:p>
          <a:p>
            <a:pPr lvl="1"/>
            <a:r>
              <a:rPr lang="en-US" sz="2000" dirty="0"/>
              <a:t>To perform well, you need to analyze these data</a:t>
            </a:r>
          </a:p>
          <a:p>
            <a:endParaRPr lang="en-US" sz="2000" dirty="0"/>
          </a:p>
          <a:p>
            <a:r>
              <a:rPr lang="en-US" sz="2000" dirty="0"/>
              <a:t>Simulation runs from </a:t>
            </a:r>
            <a:r>
              <a:rPr lang="en-US" sz="2000" b="1" dirty="0"/>
              <a:t>Next Monday 1pm </a:t>
            </a:r>
            <a:r>
              <a:rPr lang="en-US" sz="2000" dirty="0"/>
              <a:t>to </a:t>
            </a:r>
            <a:r>
              <a:rPr lang="en-US" sz="2000" b="1" dirty="0"/>
              <a:t>Thursday 4pm</a:t>
            </a:r>
          </a:p>
          <a:p>
            <a:r>
              <a:rPr lang="en-US" sz="2000" dirty="0"/>
              <a:t>30 minutes in real life = 1 simulated day in the game</a:t>
            </a:r>
          </a:p>
          <a:p>
            <a:r>
              <a:rPr lang="en-US" sz="2000" dirty="0"/>
              <a:t>You will manage </a:t>
            </a:r>
            <a:r>
              <a:rPr lang="en-US" sz="2000" b="1" dirty="0"/>
              <a:t>Days 51-200</a:t>
            </a:r>
            <a:r>
              <a:rPr lang="en-US" sz="2000" dirty="0"/>
              <a:t>, your final decision will be used for </a:t>
            </a:r>
            <a:r>
              <a:rPr lang="en-US" sz="2000" b="1" dirty="0"/>
              <a:t>Days 201-300 </a:t>
            </a:r>
            <a:r>
              <a:rPr lang="en-US" sz="2000" dirty="0"/>
              <a:t>(automatically simulated after Thursday 4pm). </a:t>
            </a:r>
          </a:p>
        </p:txBody>
      </p:sp>
      <p:sp>
        <p:nvSpPr>
          <p:cNvPr id="4" name="Slide Number Placeholder 3">
            <a:extLst>
              <a:ext uri="{FF2B5EF4-FFF2-40B4-BE49-F238E27FC236}">
                <a16:creationId xmlns:a16="http://schemas.microsoft.com/office/drawing/2014/main" id="{FC19CE20-FDA4-9E42-8D98-0D5DF79E5DE4}"/>
              </a:ext>
            </a:extLst>
          </p:cNvPr>
          <p:cNvSpPr>
            <a:spLocks noGrp="1"/>
          </p:cNvSpPr>
          <p:nvPr>
            <p:ph type="sldNum" sz="quarter" idx="12"/>
          </p:nvPr>
        </p:nvSpPr>
        <p:spPr/>
        <p:txBody>
          <a:bodyPr/>
          <a:lstStyle/>
          <a:p>
            <a:fld id="{A2EBCFBC-0745-914E-B0B1-4125AF1D8E59}" type="slidenum">
              <a:rPr lang="en-US" smtClean="0"/>
              <a:pPr/>
              <a:t>2</a:t>
            </a:fld>
            <a:endParaRPr lang="en-US" dirty="0"/>
          </a:p>
        </p:txBody>
      </p:sp>
    </p:spTree>
    <p:extLst>
      <p:ext uri="{BB962C8B-B14F-4D97-AF65-F5344CB8AC3E}">
        <p14:creationId xmlns:p14="http://schemas.microsoft.com/office/powerpoint/2010/main" val="23656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1037-A2D6-B44A-8344-DE1A9B8E22E3}"/>
              </a:ext>
            </a:extLst>
          </p:cNvPr>
          <p:cNvSpPr>
            <a:spLocks noGrp="1"/>
          </p:cNvSpPr>
          <p:nvPr>
            <p:ph type="title"/>
          </p:nvPr>
        </p:nvSpPr>
        <p:spPr/>
        <p:txBody>
          <a:bodyPr/>
          <a:lstStyle/>
          <a:p>
            <a:r>
              <a:rPr lang="en-US" b="1" dirty="0"/>
              <a:t>Queue Stability</a:t>
            </a:r>
          </a:p>
        </p:txBody>
      </p:sp>
      <p:sp>
        <p:nvSpPr>
          <p:cNvPr id="3" name="Content Placeholder 2">
            <a:extLst>
              <a:ext uri="{FF2B5EF4-FFF2-40B4-BE49-F238E27FC236}">
                <a16:creationId xmlns:a16="http://schemas.microsoft.com/office/drawing/2014/main" id="{F1C71EB6-62C5-5147-ACB7-B7A571E8D606}"/>
              </a:ext>
            </a:extLst>
          </p:cNvPr>
          <p:cNvSpPr>
            <a:spLocks noGrp="1"/>
          </p:cNvSpPr>
          <p:nvPr>
            <p:ph idx="1"/>
          </p:nvPr>
        </p:nvSpPr>
        <p:spPr>
          <a:xfrm>
            <a:off x="628650" y="1825625"/>
            <a:ext cx="6455128" cy="4351338"/>
          </a:xfrm>
        </p:spPr>
        <p:txBody>
          <a:bodyPr>
            <a:normAutofit/>
          </a:bodyPr>
          <a:lstStyle/>
          <a:p>
            <a:r>
              <a:rPr lang="en-US" sz="2000" dirty="0"/>
              <a:t>If implied utilization &lt; 100% then:</a:t>
            </a:r>
          </a:p>
          <a:p>
            <a:pPr lvl="1"/>
            <a:r>
              <a:rPr lang="en-US" sz="2000" dirty="0"/>
              <a:t>The system is </a:t>
            </a:r>
            <a:r>
              <a:rPr lang="en-US" sz="2000" b="1" dirty="0"/>
              <a:t>stable</a:t>
            </a:r>
            <a:r>
              <a:rPr lang="en-US" sz="2000" dirty="0"/>
              <a:t>, which means </a:t>
            </a:r>
            <a:br>
              <a:rPr lang="en-US" sz="2000" dirty="0"/>
            </a:br>
            <a:r>
              <a:rPr lang="en-US" sz="2000" dirty="0"/>
              <a:t>that the size of the queue does not </a:t>
            </a:r>
            <a:br>
              <a:rPr lang="en-US" sz="2000" dirty="0"/>
            </a:br>
            <a:r>
              <a:rPr lang="en-US" sz="2000" dirty="0"/>
              <a:t>keep growing over time. </a:t>
            </a:r>
            <a:br>
              <a:rPr lang="en-US" sz="2000" dirty="0"/>
            </a:br>
            <a:r>
              <a:rPr lang="en-US" sz="2000" dirty="0"/>
              <a:t>(Capacity is sufficient to serve all demand.)</a:t>
            </a:r>
          </a:p>
          <a:p>
            <a:endParaRPr lang="en-US" sz="2000" dirty="0"/>
          </a:p>
          <a:p>
            <a:r>
              <a:rPr lang="en-US" sz="2000" dirty="0"/>
              <a:t>If implied utilization &gt;= 100% then:</a:t>
            </a:r>
          </a:p>
          <a:p>
            <a:pPr lvl="1"/>
            <a:r>
              <a:rPr lang="en-US" sz="2000" dirty="0"/>
              <a:t>The system is </a:t>
            </a:r>
            <a:r>
              <a:rPr lang="en-US" sz="2000" b="1" dirty="0"/>
              <a:t>unstable</a:t>
            </a:r>
            <a:r>
              <a:rPr lang="en-US" sz="2000" dirty="0"/>
              <a:t>, which means </a:t>
            </a:r>
            <a:br>
              <a:rPr lang="en-US" sz="2000" dirty="0"/>
            </a:br>
            <a:r>
              <a:rPr lang="en-US" sz="2000" dirty="0"/>
              <a:t>that the size of the queue will continue </a:t>
            </a:r>
            <a:br>
              <a:rPr lang="en-US" sz="2000" dirty="0"/>
            </a:br>
            <a:r>
              <a:rPr lang="en-US" sz="2000" dirty="0"/>
              <a:t>to grow over time.</a:t>
            </a:r>
          </a:p>
          <a:p>
            <a:endParaRPr lang="en-US" sz="2000" dirty="0"/>
          </a:p>
          <a:p>
            <a:r>
              <a:rPr lang="en-US" sz="2000" b="1" dirty="0"/>
              <a:t>We will only analyze stable queues. </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C10AD59B-B0B5-C147-8A8E-3ABEAFCEFF6F}"/>
              </a:ext>
            </a:extLst>
          </p:cNvPr>
          <p:cNvSpPr>
            <a:spLocks noGrp="1"/>
          </p:cNvSpPr>
          <p:nvPr>
            <p:ph type="sldNum" sz="quarter" idx="12"/>
          </p:nvPr>
        </p:nvSpPr>
        <p:spPr/>
        <p:txBody>
          <a:bodyPr/>
          <a:lstStyle/>
          <a:p>
            <a:fld id="{A2EBCFBC-0745-914E-B0B1-4125AF1D8E59}" type="slidenum">
              <a:rPr lang="en-US" smtClean="0"/>
              <a:pPr/>
              <a:t>29</a:t>
            </a:fld>
            <a:endParaRPr lang="en-US" dirty="0"/>
          </a:p>
        </p:txBody>
      </p:sp>
      <p:grpSp>
        <p:nvGrpSpPr>
          <p:cNvPr id="15" name="Group 19">
            <a:extLst>
              <a:ext uri="{FF2B5EF4-FFF2-40B4-BE49-F238E27FC236}">
                <a16:creationId xmlns:a16="http://schemas.microsoft.com/office/drawing/2014/main" id="{3EA618FC-4EB2-1B46-B77D-419B711ED2FB}"/>
              </a:ext>
            </a:extLst>
          </p:cNvPr>
          <p:cNvGrpSpPr>
            <a:grpSpLocks noChangeAspect="1"/>
          </p:cNvGrpSpPr>
          <p:nvPr/>
        </p:nvGrpSpPr>
        <p:grpSpPr bwMode="auto">
          <a:xfrm>
            <a:off x="6096000" y="2095500"/>
            <a:ext cx="2667000" cy="1333500"/>
            <a:chOff x="1392" y="816"/>
            <a:chExt cx="2592" cy="1296"/>
          </a:xfrm>
        </p:grpSpPr>
        <p:sp>
          <p:nvSpPr>
            <p:cNvPr id="16" name="Line 4">
              <a:extLst>
                <a:ext uri="{FF2B5EF4-FFF2-40B4-BE49-F238E27FC236}">
                  <a16:creationId xmlns:a16="http://schemas.microsoft.com/office/drawing/2014/main" id="{0481D857-12F9-7942-94F0-DDEFCCF05EE8}"/>
                </a:ext>
              </a:extLst>
            </p:cNvPr>
            <p:cNvSpPr>
              <a:spLocks noChangeAspect="1" noChangeShapeType="1"/>
            </p:cNvSpPr>
            <p:nvPr/>
          </p:nvSpPr>
          <p:spPr bwMode="auto">
            <a:xfrm>
              <a:off x="1392" y="1448"/>
              <a:ext cx="480" cy="0"/>
            </a:xfrm>
            <a:prstGeom prst="line">
              <a:avLst/>
            </a:prstGeom>
            <a:noFill/>
            <a:ln w="31750">
              <a:solidFill>
                <a:schemeClr val="tx1"/>
              </a:solidFill>
              <a:round/>
              <a:headEnd/>
              <a:tailEnd type="stealth" w="lg" len="lg"/>
            </a:ln>
          </p:spPr>
          <p:txBody>
            <a:bodyPr/>
            <a:lstStyle/>
            <a:p>
              <a:endParaRPr lang="en-US"/>
            </a:p>
          </p:txBody>
        </p:sp>
        <p:sp>
          <p:nvSpPr>
            <p:cNvPr id="17" name="AutoShape 5">
              <a:extLst>
                <a:ext uri="{FF2B5EF4-FFF2-40B4-BE49-F238E27FC236}">
                  <a16:creationId xmlns:a16="http://schemas.microsoft.com/office/drawing/2014/main" id="{AF8E4985-BAFB-A84F-ACD8-1C967C0861F3}"/>
                </a:ext>
              </a:extLst>
            </p:cNvPr>
            <p:cNvSpPr>
              <a:spLocks noChangeAspect="1" noChangeArrowheads="1"/>
            </p:cNvSpPr>
            <p:nvPr/>
          </p:nvSpPr>
          <p:spPr bwMode="auto">
            <a:xfrm>
              <a:off x="1872" y="1064"/>
              <a:ext cx="624" cy="720"/>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a:p>
          </p:txBody>
        </p:sp>
        <p:sp>
          <p:nvSpPr>
            <p:cNvPr id="18" name="Line 6">
              <a:extLst>
                <a:ext uri="{FF2B5EF4-FFF2-40B4-BE49-F238E27FC236}">
                  <a16:creationId xmlns:a16="http://schemas.microsoft.com/office/drawing/2014/main" id="{28726C25-BE80-BA4A-AF48-91CE5E417A8D}"/>
                </a:ext>
              </a:extLst>
            </p:cNvPr>
            <p:cNvSpPr>
              <a:spLocks noChangeAspect="1" noChangeShapeType="1"/>
            </p:cNvSpPr>
            <p:nvPr/>
          </p:nvSpPr>
          <p:spPr bwMode="auto">
            <a:xfrm>
              <a:off x="2448" y="1448"/>
              <a:ext cx="480" cy="0"/>
            </a:xfrm>
            <a:prstGeom prst="line">
              <a:avLst/>
            </a:prstGeom>
            <a:noFill/>
            <a:ln w="31750">
              <a:solidFill>
                <a:schemeClr val="tx1"/>
              </a:solidFill>
              <a:round/>
              <a:headEnd/>
              <a:tailEnd type="stealth" w="lg" len="lg"/>
            </a:ln>
          </p:spPr>
          <p:txBody>
            <a:bodyPr/>
            <a:lstStyle/>
            <a:p>
              <a:endParaRPr lang="en-US"/>
            </a:p>
          </p:txBody>
        </p:sp>
        <p:sp>
          <p:nvSpPr>
            <p:cNvPr id="19" name="Rectangle 7">
              <a:extLst>
                <a:ext uri="{FF2B5EF4-FFF2-40B4-BE49-F238E27FC236}">
                  <a16:creationId xmlns:a16="http://schemas.microsoft.com/office/drawing/2014/main" id="{6E1611C3-49CB-8B46-80C2-A98C28DD7180}"/>
                </a:ext>
              </a:extLst>
            </p:cNvPr>
            <p:cNvSpPr>
              <a:spLocks noChangeAspect="1" noChangeArrowheads="1"/>
            </p:cNvSpPr>
            <p:nvPr/>
          </p:nvSpPr>
          <p:spPr bwMode="auto">
            <a:xfrm>
              <a:off x="3024" y="816"/>
              <a:ext cx="384" cy="129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20" name="Rectangle 8">
              <a:extLst>
                <a:ext uri="{FF2B5EF4-FFF2-40B4-BE49-F238E27FC236}">
                  <a16:creationId xmlns:a16="http://schemas.microsoft.com/office/drawing/2014/main" id="{3D97A9F7-73F4-7347-B775-12FA6D4F30B1}"/>
                </a:ext>
              </a:extLst>
            </p:cNvPr>
            <p:cNvSpPr>
              <a:spLocks noChangeAspect="1" noChangeArrowheads="1"/>
            </p:cNvSpPr>
            <p:nvPr/>
          </p:nvSpPr>
          <p:spPr bwMode="auto">
            <a:xfrm>
              <a:off x="3144" y="960"/>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1" name="Rectangle 9">
              <a:extLst>
                <a:ext uri="{FF2B5EF4-FFF2-40B4-BE49-F238E27FC236}">
                  <a16:creationId xmlns:a16="http://schemas.microsoft.com/office/drawing/2014/main" id="{A7CA8B23-0D1D-1049-9A54-AA49AFB28E38}"/>
                </a:ext>
              </a:extLst>
            </p:cNvPr>
            <p:cNvSpPr>
              <a:spLocks noChangeAspect="1" noChangeArrowheads="1"/>
            </p:cNvSpPr>
            <p:nvPr/>
          </p:nvSpPr>
          <p:spPr bwMode="auto">
            <a:xfrm>
              <a:off x="3144" y="1242"/>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2" name="Rectangle 10">
              <a:extLst>
                <a:ext uri="{FF2B5EF4-FFF2-40B4-BE49-F238E27FC236}">
                  <a16:creationId xmlns:a16="http://schemas.microsoft.com/office/drawing/2014/main" id="{C7F689C8-713D-B149-BA8C-7832E0FF5A5B}"/>
                </a:ext>
              </a:extLst>
            </p:cNvPr>
            <p:cNvSpPr>
              <a:spLocks noChangeAspect="1" noChangeArrowheads="1"/>
            </p:cNvSpPr>
            <p:nvPr/>
          </p:nvSpPr>
          <p:spPr bwMode="auto">
            <a:xfrm>
              <a:off x="3144" y="1525"/>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 name="Rectangle 11">
              <a:extLst>
                <a:ext uri="{FF2B5EF4-FFF2-40B4-BE49-F238E27FC236}">
                  <a16:creationId xmlns:a16="http://schemas.microsoft.com/office/drawing/2014/main" id="{FF0C63EF-D057-D446-8EFB-2F109C9AB5D0}"/>
                </a:ext>
              </a:extLst>
            </p:cNvPr>
            <p:cNvSpPr>
              <a:spLocks noChangeAspect="1" noChangeArrowheads="1"/>
            </p:cNvSpPr>
            <p:nvPr/>
          </p:nvSpPr>
          <p:spPr bwMode="auto">
            <a:xfrm>
              <a:off x="3144" y="1808"/>
              <a:ext cx="144" cy="14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4" name="Line 12">
              <a:extLst>
                <a:ext uri="{FF2B5EF4-FFF2-40B4-BE49-F238E27FC236}">
                  <a16:creationId xmlns:a16="http://schemas.microsoft.com/office/drawing/2014/main" id="{666A2EB5-53B4-6F4C-B0AD-D751BF9DD576}"/>
                </a:ext>
              </a:extLst>
            </p:cNvPr>
            <p:cNvSpPr>
              <a:spLocks noChangeAspect="1" noChangeShapeType="1"/>
            </p:cNvSpPr>
            <p:nvPr/>
          </p:nvSpPr>
          <p:spPr bwMode="auto">
            <a:xfrm>
              <a:off x="3504" y="1448"/>
              <a:ext cx="480" cy="0"/>
            </a:xfrm>
            <a:prstGeom prst="line">
              <a:avLst/>
            </a:prstGeom>
            <a:noFill/>
            <a:ln w="31750">
              <a:solidFill>
                <a:schemeClr val="tx1"/>
              </a:solidFill>
              <a:round/>
              <a:headEnd/>
              <a:tailEnd type="stealth" w="lg" len="lg"/>
            </a:ln>
          </p:spPr>
          <p:txBody>
            <a:bodyPr/>
            <a:lstStyle/>
            <a:p>
              <a:endParaRPr lang="en-US"/>
            </a:p>
          </p:txBody>
        </p:sp>
      </p:grpSp>
    </p:spTree>
    <p:extLst>
      <p:ext uri="{BB962C8B-B14F-4D97-AF65-F5344CB8AC3E}">
        <p14:creationId xmlns:p14="http://schemas.microsoft.com/office/powerpoint/2010/main" val="178468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1037-A2D6-B44A-8344-DE1A9B8E22E3}"/>
              </a:ext>
            </a:extLst>
          </p:cNvPr>
          <p:cNvSpPr>
            <a:spLocks noGrp="1"/>
          </p:cNvSpPr>
          <p:nvPr>
            <p:ph type="title"/>
          </p:nvPr>
        </p:nvSpPr>
        <p:spPr/>
        <p:txBody>
          <a:bodyPr/>
          <a:lstStyle/>
          <a:p>
            <a:r>
              <a:rPr lang="en-US" b="1" dirty="0"/>
              <a:t>Queue Stability </a:t>
            </a:r>
            <a:r>
              <a:rPr lang="en-US" dirty="0"/>
              <a:t>Examples</a:t>
            </a:r>
            <a:endParaRPr lang="en-US" b="1" dirty="0"/>
          </a:p>
        </p:txBody>
      </p:sp>
      <p:sp>
        <p:nvSpPr>
          <p:cNvPr id="4" name="Slide Number Placeholder 3">
            <a:extLst>
              <a:ext uri="{FF2B5EF4-FFF2-40B4-BE49-F238E27FC236}">
                <a16:creationId xmlns:a16="http://schemas.microsoft.com/office/drawing/2014/main" id="{C10AD59B-B0B5-C147-8A8E-3ABEAFCEFF6F}"/>
              </a:ext>
            </a:extLst>
          </p:cNvPr>
          <p:cNvSpPr>
            <a:spLocks noGrp="1"/>
          </p:cNvSpPr>
          <p:nvPr>
            <p:ph type="sldNum" sz="quarter" idx="12"/>
          </p:nvPr>
        </p:nvSpPr>
        <p:spPr/>
        <p:txBody>
          <a:bodyPr/>
          <a:lstStyle/>
          <a:p>
            <a:fld id="{A2EBCFBC-0745-914E-B0B1-4125AF1D8E59}" type="slidenum">
              <a:rPr lang="en-US" smtClean="0"/>
              <a:pPr/>
              <a:t>30</a:t>
            </a:fld>
            <a:endParaRPr lang="en-US" dirty="0"/>
          </a:p>
        </p:txBody>
      </p:sp>
      <p:pic>
        <p:nvPicPr>
          <p:cNvPr id="25" name="Picture 4">
            <a:extLst>
              <a:ext uri="{FF2B5EF4-FFF2-40B4-BE49-F238E27FC236}">
                <a16:creationId xmlns:a16="http://schemas.microsoft.com/office/drawing/2014/main" id="{21160558-B431-9746-BE35-1FCD724DDF29}"/>
              </a:ext>
            </a:extLst>
          </p:cNvPr>
          <p:cNvPicPr>
            <a:picLocks noChangeAspect="1" noChangeArrowheads="1"/>
          </p:cNvPicPr>
          <p:nvPr/>
        </p:nvPicPr>
        <p:blipFill>
          <a:blip r:embed="rId2" cstate="print"/>
          <a:srcRect/>
          <a:stretch>
            <a:fillRect/>
          </a:stretch>
        </p:blipFill>
        <p:spPr bwMode="auto">
          <a:xfrm>
            <a:off x="261816" y="1865323"/>
            <a:ext cx="4314825" cy="4286250"/>
          </a:xfrm>
          <a:prstGeom prst="rect">
            <a:avLst/>
          </a:prstGeom>
          <a:noFill/>
          <a:ln w="9525">
            <a:noFill/>
            <a:miter lim="800000"/>
            <a:headEnd/>
            <a:tailEnd/>
          </a:ln>
        </p:spPr>
      </p:pic>
      <p:pic>
        <p:nvPicPr>
          <p:cNvPr id="26" name="Picture 5">
            <a:extLst>
              <a:ext uri="{FF2B5EF4-FFF2-40B4-BE49-F238E27FC236}">
                <a16:creationId xmlns:a16="http://schemas.microsoft.com/office/drawing/2014/main" id="{033258E8-DCD4-7243-9D6C-548CCE926210}"/>
              </a:ext>
            </a:extLst>
          </p:cNvPr>
          <p:cNvPicPr>
            <a:picLocks noChangeAspect="1" noChangeArrowheads="1"/>
          </p:cNvPicPr>
          <p:nvPr/>
        </p:nvPicPr>
        <p:blipFill>
          <a:blip r:embed="rId3" cstate="print"/>
          <a:srcRect/>
          <a:stretch>
            <a:fillRect/>
          </a:stretch>
        </p:blipFill>
        <p:spPr bwMode="auto">
          <a:xfrm>
            <a:off x="4633791" y="1865323"/>
            <a:ext cx="4314825" cy="4286250"/>
          </a:xfrm>
          <a:prstGeom prst="rect">
            <a:avLst/>
          </a:prstGeom>
          <a:noFill/>
          <a:ln w="9525">
            <a:noFill/>
            <a:miter lim="800000"/>
            <a:headEnd/>
            <a:tailEnd/>
          </a:ln>
        </p:spPr>
      </p:pic>
      <p:sp>
        <p:nvSpPr>
          <p:cNvPr id="27" name="Text Box 6">
            <a:extLst>
              <a:ext uri="{FF2B5EF4-FFF2-40B4-BE49-F238E27FC236}">
                <a16:creationId xmlns:a16="http://schemas.microsoft.com/office/drawing/2014/main" id="{6ED87572-24E8-E44B-B4CD-8EDD0E052C94}"/>
              </a:ext>
            </a:extLst>
          </p:cNvPr>
          <p:cNvSpPr txBox="1">
            <a:spLocks noChangeArrowheads="1"/>
          </p:cNvSpPr>
          <p:nvPr/>
        </p:nvSpPr>
        <p:spPr bwMode="auto">
          <a:xfrm>
            <a:off x="1049215" y="1941523"/>
            <a:ext cx="2924175" cy="1446550"/>
          </a:xfrm>
          <a:prstGeom prst="rect">
            <a:avLst/>
          </a:prstGeom>
          <a:noFill/>
          <a:ln w="9525">
            <a:noFill/>
            <a:miter lim="800000"/>
            <a:headEnd/>
            <a:tailEnd/>
          </a:ln>
        </p:spPr>
        <p:txBody>
          <a:bodyPr wrap="square">
            <a:spAutoFit/>
          </a:bodyPr>
          <a:lstStyle/>
          <a:p>
            <a:pPr>
              <a:spcBef>
                <a:spcPct val="50000"/>
              </a:spcBef>
            </a:pPr>
            <a:r>
              <a:rPr lang="en-US" sz="1600" b="1" dirty="0">
                <a:latin typeface="Univers LT 45 Light" panose="02000403030000020003" pitchFamily="2" charset="0"/>
              </a:rPr>
              <a:t>Stable queue</a:t>
            </a:r>
          </a:p>
          <a:p>
            <a:pPr>
              <a:spcBef>
                <a:spcPct val="50000"/>
              </a:spcBef>
            </a:pPr>
            <a:r>
              <a:rPr lang="en-US" sz="1600" dirty="0">
                <a:latin typeface="Univers LT 45 Light" panose="02000403030000020003" pitchFamily="2" charset="0"/>
              </a:rPr>
              <a:t>a = 35; p = 120; m = 4</a:t>
            </a:r>
          </a:p>
          <a:p>
            <a:pPr>
              <a:spcBef>
                <a:spcPct val="50000"/>
              </a:spcBef>
            </a:pPr>
            <a:r>
              <a:rPr lang="en-US" sz="1600" dirty="0">
                <a:latin typeface="Univers LT 45 Light" panose="02000403030000020003" pitchFamily="2" charset="0"/>
              </a:rPr>
              <a:t>Implied utilization = 86%</a:t>
            </a:r>
          </a:p>
          <a:p>
            <a:pPr>
              <a:spcBef>
                <a:spcPct val="50000"/>
              </a:spcBef>
            </a:pPr>
            <a:r>
              <a:rPr lang="en-US" sz="1600" dirty="0">
                <a:latin typeface="Univers LT 45 Light" panose="02000403030000020003" pitchFamily="2" charset="0"/>
              </a:rPr>
              <a:t>Utilization = 86%</a:t>
            </a:r>
          </a:p>
        </p:txBody>
      </p:sp>
      <p:sp>
        <p:nvSpPr>
          <p:cNvPr id="28" name="Text Box 7">
            <a:extLst>
              <a:ext uri="{FF2B5EF4-FFF2-40B4-BE49-F238E27FC236}">
                <a16:creationId xmlns:a16="http://schemas.microsoft.com/office/drawing/2014/main" id="{57AA857B-CDFA-2B45-9E4F-9FBDA566DB06}"/>
              </a:ext>
            </a:extLst>
          </p:cNvPr>
          <p:cNvSpPr txBox="1">
            <a:spLocks noChangeArrowheads="1"/>
          </p:cNvSpPr>
          <p:nvPr/>
        </p:nvSpPr>
        <p:spPr bwMode="auto">
          <a:xfrm>
            <a:off x="5545016" y="1941523"/>
            <a:ext cx="2743200" cy="1446550"/>
          </a:xfrm>
          <a:prstGeom prst="rect">
            <a:avLst/>
          </a:prstGeom>
          <a:noFill/>
          <a:ln w="9525">
            <a:noFill/>
            <a:miter lim="800000"/>
            <a:headEnd/>
            <a:tailEnd/>
          </a:ln>
        </p:spPr>
        <p:txBody>
          <a:bodyPr wrap="square">
            <a:spAutoFit/>
          </a:bodyPr>
          <a:lstStyle/>
          <a:p>
            <a:pPr>
              <a:spcBef>
                <a:spcPct val="50000"/>
              </a:spcBef>
            </a:pPr>
            <a:r>
              <a:rPr lang="en-US" sz="1600" b="1" dirty="0">
                <a:latin typeface="Univers LT 45 Light" panose="02000403030000020003" pitchFamily="2" charset="0"/>
              </a:rPr>
              <a:t>Unstable queue</a:t>
            </a:r>
          </a:p>
          <a:p>
            <a:pPr>
              <a:spcBef>
                <a:spcPct val="50000"/>
              </a:spcBef>
            </a:pPr>
            <a:r>
              <a:rPr lang="en-US" sz="1600" dirty="0">
                <a:latin typeface="Univers LT 45 Light" panose="02000403030000020003" pitchFamily="2" charset="0"/>
              </a:rPr>
              <a:t>a = 35; p = 120; m = 3</a:t>
            </a:r>
          </a:p>
          <a:p>
            <a:pPr>
              <a:spcBef>
                <a:spcPct val="50000"/>
              </a:spcBef>
            </a:pPr>
            <a:r>
              <a:rPr lang="en-US" sz="1600" dirty="0">
                <a:latin typeface="Univers LT 45 Light" panose="02000403030000020003" pitchFamily="2" charset="0"/>
              </a:rPr>
              <a:t>Implied utilization = 114%</a:t>
            </a:r>
          </a:p>
          <a:p>
            <a:pPr>
              <a:spcBef>
                <a:spcPct val="50000"/>
              </a:spcBef>
            </a:pPr>
            <a:r>
              <a:rPr lang="en-US" sz="1600" dirty="0">
                <a:latin typeface="Univers LT 45 Light" panose="02000403030000020003" pitchFamily="2" charset="0"/>
              </a:rPr>
              <a:t>Utilization = 100%</a:t>
            </a:r>
          </a:p>
        </p:txBody>
      </p:sp>
    </p:spTree>
    <p:extLst>
      <p:ext uri="{BB962C8B-B14F-4D97-AF65-F5344CB8AC3E}">
        <p14:creationId xmlns:p14="http://schemas.microsoft.com/office/powerpoint/2010/main" val="272770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0"/>
          <p:cNvGraphicFramePr>
            <a:graphicFrameLocks noGrp="1" noChangeAspect="1"/>
          </p:cNvGraphicFramePr>
          <p:nvPr>
            <p:ph idx="1"/>
            <p:extLst>
              <p:ext uri="{D42A27DB-BD31-4B8C-83A1-F6EECF244321}">
                <p14:modId xmlns:p14="http://schemas.microsoft.com/office/powerpoint/2010/main" val="305526153"/>
              </p:ext>
            </p:extLst>
          </p:nvPr>
        </p:nvGraphicFramePr>
        <p:xfrm>
          <a:off x="1950886" y="4410137"/>
          <a:ext cx="5222933" cy="740829"/>
        </p:xfrm>
        <a:graphic>
          <a:graphicData uri="http://schemas.openxmlformats.org/presentationml/2006/ole">
            <mc:AlternateContent xmlns:mc="http://schemas.openxmlformats.org/markup-compatibility/2006">
              <mc:Choice xmlns:v="urn:schemas-microsoft-com:vml" Requires="v">
                <p:oleObj spid="_x0000_s44113" name="Equation" r:id="rId4" imgW="3581400" imgH="508000" progId="Equation.3">
                  <p:embed/>
                </p:oleObj>
              </mc:Choice>
              <mc:Fallback>
                <p:oleObj name="Equation" r:id="rId4" imgW="3581400" imgH="508000" progId="Equation.3">
                  <p:embed/>
                  <p:pic>
                    <p:nvPicPr>
                      <p:cNvPr id="3074" name="Object 20"/>
                      <p:cNvPicPr>
                        <a:picLocks noChangeAspect="1" noChangeArrowheads="1"/>
                      </p:cNvPicPr>
                      <p:nvPr/>
                    </p:nvPicPr>
                    <p:blipFill>
                      <a:blip r:embed="rId5"/>
                      <a:srcRect/>
                      <a:stretch>
                        <a:fillRect/>
                      </a:stretch>
                    </p:blipFill>
                    <p:spPr bwMode="auto">
                      <a:xfrm>
                        <a:off x="1950886" y="4410137"/>
                        <a:ext cx="5222933" cy="74082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83" name="Rectangle 22"/>
          <p:cNvSpPr>
            <a:spLocks noGrp="1" noChangeArrowheads="1"/>
          </p:cNvSpPr>
          <p:nvPr>
            <p:ph type="body" idx="4294967295"/>
          </p:nvPr>
        </p:nvSpPr>
        <p:spPr>
          <a:xfrm>
            <a:off x="406400" y="5742237"/>
            <a:ext cx="8229600" cy="1044346"/>
          </a:xfrm>
          <a:solidFill>
            <a:schemeClr val="bg1"/>
          </a:solidFill>
        </p:spPr>
        <p:txBody>
          <a:bodyPr>
            <a:normAutofit/>
          </a:bodyPr>
          <a:lstStyle/>
          <a:p>
            <a:pPr marL="0" indent="0" eaLnBrk="1" hangingPunct="1">
              <a:buNone/>
            </a:pPr>
            <a:r>
              <a:rPr lang="en-US" sz="1800" dirty="0">
                <a:latin typeface="Univers LT 45 Light" panose="02000403030000020003" pitchFamily="2" charset="0"/>
              </a:rPr>
              <a:t>The above </a:t>
            </a:r>
            <a:r>
              <a:rPr lang="en-US" sz="1800" b="1" dirty="0">
                <a:latin typeface="Univers LT 45 Light" panose="02000403030000020003" pitchFamily="2" charset="0"/>
              </a:rPr>
              <a:t>Time in queue </a:t>
            </a:r>
            <a:r>
              <a:rPr lang="en-US" sz="1800" dirty="0">
                <a:latin typeface="Univers LT 45 Light" panose="02000403030000020003" pitchFamily="2" charset="0"/>
              </a:rPr>
              <a:t>equation works only for a stable system, </a:t>
            </a:r>
            <a:br>
              <a:rPr lang="en-US" sz="1800" dirty="0">
                <a:latin typeface="Univers LT 45 Light" panose="02000403030000020003" pitchFamily="2" charset="0"/>
              </a:rPr>
            </a:br>
            <a:r>
              <a:rPr lang="en-US" sz="1800" dirty="0">
                <a:latin typeface="Univers LT 45 Light" panose="02000403030000020003" pitchFamily="2" charset="0"/>
              </a:rPr>
              <a:t>i.e., a system with implied utilization less than 100%, with one line.</a:t>
            </a:r>
          </a:p>
          <a:p>
            <a:pPr marL="0" indent="0" eaLnBrk="1" hangingPunct="1">
              <a:buNone/>
            </a:pPr>
            <a:endParaRPr lang="en-US" sz="1800" dirty="0">
              <a:latin typeface="Univers LT 45 Light" panose="02000403030000020003" pitchFamily="2" charset="0"/>
            </a:endParaRPr>
          </a:p>
        </p:txBody>
      </p:sp>
      <p:grpSp>
        <p:nvGrpSpPr>
          <p:cNvPr id="3076" name="Group 4"/>
          <p:cNvGrpSpPr>
            <a:grpSpLocks noChangeAspect="1"/>
          </p:cNvGrpSpPr>
          <p:nvPr/>
        </p:nvGrpSpPr>
        <p:grpSpPr bwMode="auto">
          <a:xfrm>
            <a:off x="3238500" y="1954466"/>
            <a:ext cx="2667000" cy="1333500"/>
            <a:chOff x="1392" y="816"/>
            <a:chExt cx="2592" cy="1296"/>
          </a:xfrm>
        </p:grpSpPr>
        <p:sp>
          <p:nvSpPr>
            <p:cNvPr id="3085" name="Line 5"/>
            <p:cNvSpPr>
              <a:spLocks noChangeAspect="1" noChangeShapeType="1"/>
            </p:cNvSpPr>
            <p:nvPr/>
          </p:nvSpPr>
          <p:spPr bwMode="auto">
            <a:xfrm>
              <a:off x="1392" y="1448"/>
              <a:ext cx="480"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86" name="AutoShape 6"/>
            <p:cNvSpPr>
              <a:spLocks noChangeAspect="1" noChangeArrowheads="1"/>
            </p:cNvSpPr>
            <p:nvPr/>
          </p:nvSpPr>
          <p:spPr bwMode="auto">
            <a:xfrm>
              <a:off x="1872" y="1064"/>
              <a:ext cx="624" cy="720"/>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87" name="Line 7"/>
            <p:cNvSpPr>
              <a:spLocks noChangeAspect="1" noChangeShapeType="1"/>
            </p:cNvSpPr>
            <p:nvPr/>
          </p:nvSpPr>
          <p:spPr bwMode="auto">
            <a:xfrm>
              <a:off x="2448" y="1448"/>
              <a:ext cx="480"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3088" name="Rectangle 8"/>
            <p:cNvSpPr>
              <a:spLocks noChangeAspect="1" noChangeArrowheads="1"/>
            </p:cNvSpPr>
            <p:nvPr/>
          </p:nvSpPr>
          <p:spPr bwMode="auto">
            <a:xfrm>
              <a:off x="3024" y="816"/>
              <a:ext cx="384" cy="1296"/>
            </a:xfrm>
            <a:prstGeom prst="rect">
              <a:avLst/>
            </a:prstGeom>
            <a:solidFill>
              <a:srgbClr val="33CCCC"/>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89" name="Rectangle 9"/>
            <p:cNvSpPr>
              <a:spLocks noChangeAspect="1" noChangeArrowheads="1"/>
            </p:cNvSpPr>
            <p:nvPr/>
          </p:nvSpPr>
          <p:spPr bwMode="auto">
            <a:xfrm>
              <a:off x="3144" y="960"/>
              <a:ext cx="144" cy="144"/>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90" name="Rectangle 10"/>
            <p:cNvSpPr>
              <a:spLocks noChangeAspect="1" noChangeArrowheads="1"/>
            </p:cNvSpPr>
            <p:nvPr/>
          </p:nvSpPr>
          <p:spPr bwMode="auto">
            <a:xfrm>
              <a:off x="3144" y="1242"/>
              <a:ext cx="144" cy="144"/>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91" name="Rectangle 11"/>
            <p:cNvSpPr>
              <a:spLocks noChangeAspect="1" noChangeArrowheads="1"/>
            </p:cNvSpPr>
            <p:nvPr/>
          </p:nvSpPr>
          <p:spPr bwMode="auto">
            <a:xfrm>
              <a:off x="3144" y="1525"/>
              <a:ext cx="144" cy="144"/>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92" name="Rectangle 12"/>
            <p:cNvSpPr>
              <a:spLocks noChangeAspect="1" noChangeArrowheads="1"/>
            </p:cNvSpPr>
            <p:nvPr/>
          </p:nvSpPr>
          <p:spPr bwMode="auto">
            <a:xfrm>
              <a:off x="3144" y="1808"/>
              <a:ext cx="144" cy="144"/>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3093" name="Line 13"/>
            <p:cNvSpPr>
              <a:spLocks noChangeAspect="1" noChangeShapeType="1"/>
            </p:cNvSpPr>
            <p:nvPr/>
          </p:nvSpPr>
          <p:spPr bwMode="auto">
            <a:xfrm>
              <a:off x="3504" y="1448"/>
              <a:ext cx="480"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grpSp>
      <p:sp>
        <p:nvSpPr>
          <p:cNvPr id="3077" name="AutoShape 14"/>
          <p:cNvSpPr>
            <a:spLocks/>
          </p:cNvSpPr>
          <p:nvPr/>
        </p:nvSpPr>
        <p:spPr bwMode="auto">
          <a:xfrm rot="16200000">
            <a:off x="3937000" y="3008864"/>
            <a:ext cx="304800" cy="685800"/>
          </a:xfrm>
          <a:prstGeom prst="leftBrace">
            <a:avLst>
              <a:gd name="adj1" fmla="val 18750"/>
              <a:gd name="adj2" fmla="val 50000"/>
            </a:avLst>
          </a:prstGeom>
          <a:noFill/>
          <a:ln w="9525">
            <a:solidFill>
              <a:schemeClr val="tx1"/>
            </a:solidFill>
            <a:round/>
            <a:headEnd/>
            <a:tailEnd/>
          </a:ln>
        </p:spPr>
        <p:txBody>
          <a:bodyPr wrap="none" anchor="ctr"/>
          <a:lstStyle/>
          <a:p>
            <a:endParaRPr lang="en-US">
              <a:latin typeface="Univers LT 45 Light" panose="02000403030000020003" pitchFamily="2" charset="0"/>
            </a:endParaRPr>
          </a:p>
        </p:txBody>
      </p:sp>
      <p:sp>
        <p:nvSpPr>
          <p:cNvPr id="3079" name="Text Box 16"/>
          <p:cNvSpPr txBox="1">
            <a:spLocks noChangeArrowheads="1"/>
          </p:cNvSpPr>
          <p:nvPr/>
        </p:nvSpPr>
        <p:spPr bwMode="auto">
          <a:xfrm>
            <a:off x="3012722" y="3482804"/>
            <a:ext cx="1905000" cy="307777"/>
          </a:xfrm>
          <a:prstGeom prst="rect">
            <a:avLst/>
          </a:prstGeom>
          <a:noFill/>
          <a:ln w="9525">
            <a:noFill/>
            <a:miter lim="800000"/>
            <a:headEnd/>
            <a:tailEnd/>
          </a:ln>
        </p:spPr>
        <p:txBody>
          <a:bodyPr>
            <a:spAutoFit/>
          </a:bodyPr>
          <a:lstStyle/>
          <a:p>
            <a:pPr>
              <a:spcBef>
                <a:spcPct val="50000"/>
              </a:spcBef>
            </a:pPr>
            <a:r>
              <a:rPr lang="en-US" sz="1400" i="1" dirty="0">
                <a:latin typeface="Univers LT 45 Light" panose="02000403030000020003" pitchFamily="2" charset="0"/>
              </a:rPr>
              <a:t>T</a:t>
            </a:r>
            <a:r>
              <a:rPr lang="en-US" sz="1400" i="1" baseline="-25000" dirty="0">
                <a:latin typeface="Univers LT 45 Light" panose="02000403030000020003" pitchFamily="2" charset="0"/>
              </a:rPr>
              <a:t>q</a:t>
            </a:r>
            <a:r>
              <a:rPr lang="en-US" sz="1400" dirty="0">
                <a:latin typeface="Univers LT 45 Light" panose="02000403030000020003" pitchFamily="2" charset="0"/>
              </a:rPr>
              <a:t> = Time in queue</a:t>
            </a:r>
          </a:p>
        </p:txBody>
      </p:sp>
      <p:sp>
        <p:nvSpPr>
          <p:cNvPr id="3084" name="Text Box 23"/>
          <p:cNvSpPr txBox="1">
            <a:spLocks noChangeArrowheads="1"/>
          </p:cNvSpPr>
          <p:nvPr/>
        </p:nvSpPr>
        <p:spPr bwMode="auto">
          <a:xfrm>
            <a:off x="2068432" y="5250631"/>
            <a:ext cx="4905536" cy="338554"/>
          </a:xfrm>
          <a:prstGeom prst="rect">
            <a:avLst/>
          </a:prstGeom>
          <a:noFill/>
          <a:ln w="9525">
            <a:noFill/>
            <a:miter lim="800000"/>
            <a:headEnd/>
            <a:tailEnd/>
          </a:ln>
        </p:spPr>
        <p:txBody>
          <a:bodyPr wrap="square">
            <a:spAutoFit/>
          </a:bodyPr>
          <a:lstStyle/>
          <a:p>
            <a:pPr>
              <a:spcBef>
                <a:spcPct val="50000"/>
              </a:spcBef>
            </a:pPr>
            <a:r>
              <a:rPr lang="en-US" sz="1600" dirty="0">
                <a:solidFill>
                  <a:srgbClr val="545454"/>
                </a:solidFill>
                <a:latin typeface="Univers LT 45 Light" panose="02000403030000020003" pitchFamily="2" charset="0"/>
              </a:rPr>
              <a:t>Recall: </a:t>
            </a:r>
            <a:r>
              <a:rPr lang="en-US" sz="1600" i="1" dirty="0">
                <a:solidFill>
                  <a:srgbClr val="545454"/>
                </a:solidFill>
                <a:latin typeface="Univers LT 45 Light" panose="02000403030000020003" pitchFamily="2" charset="0"/>
              </a:rPr>
              <a:t>p</a:t>
            </a:r>
            <a:r>
              <a:rPr lang="en-US" sz="1600" dirty="0">
                <a:solidFill>
                  <a:srgbClr val="545454"/>
                </a:solidFill>
                <a:latin typeface="Univers LT 45 Light" panose="02000403030000020003" pitchFamily="2" charset="0"/>
              </a:rPr>
              <a:t> = Processing time</a:t>
            </a:r>
            <a:r>
              <a:rPr lang="en-US" sz="1600" i="1" dirty="0">
                <a:solidFill>
                  <a:srgbClr val="545454"/>
                </a:solidFill>
                <a:latin typeface="Univers LT 45 Light" panose="02000403030000020003" pitchFamily="2" charset="0"/>
              </a:rPr>
              <a:t>, m </a:t>
            </a:r>
            <a:r>
              <a:rPr lang="en-US" sz="1600" dirty="0">
                <a:solidFill>
                  <a:srgbClr val="545454"/>
                </a:solidFill>
                <a:latin typeface="Univers LT 45 Light" panose="02000403030000020003" pitchFamily="2" charset="0"/>
              </a:rPr>
              <a:t>= number of servers</a:t>
            </a:r>
          </a:p>
        </p:txBody>
      </p:sp>
      <p:sp>
        <p:nvSpPr>
          <p:cNvPr id="4" name="Title 3">
            <a:extLst>
              <a:ext uri="{FF2B5EF4-FFF2-40B4-BE49-F238E27FC236}">
                <a16:creationId xmlns:a16="http://schemas.microsoft.com/office/drawing/2014/main" id="{85A307B6-CF29-0B45-9E6B-A81211595E5D}"/>
              </a:ext>
            </a:extLst>
          </p:cNvPr>
          <p:cNvSpPr>
            <a:spLocks noGrp="1"/>
          </p:cNvSpPr>
          <p:nvPr>
            <p:ph type="title"/>
          </p:nvPr>
        </p:nvSpPr>
        <p:spPr/>
        <p:txBody>
          <a:bodyPr/>
          <a:lstStyle/>
          <a:p>
            <a:r>
              <a:rPr lang="en-US" b="1" dirty="0"/>
              <a:t>Preview </a:t>
            </a:r>
            <a:r>
              <a:rPr lang="en-US" dirty="0"/>
              <a:t>Waiting Time</a:t>
            </a:r>
          </a:p>
        </p:txBody>
      </p:sp>
      <p:sp>
        <p:nvSpPr>
          <p:cNvPr id="2" name="Rectangle 1">
            <a:extLst>
              <a:ext uri="{FF2B5EF4-FFF2-40B4-BE49-F238E27FC236}">
                <a16:creationId xmlns:a16="http://schemas.microsoft.com/office/drawing/2014/main" id="{8C4761C2-E94D-0043-AB56-7E531592792E}"/>
              </a:ext>
            </a:extLst>
          </p:cNvPr>
          <p:cNvSpPr/>
          <p:nvPr/>
        </p:nvSpPr>
        <p:spPr>
          <a:xfrm>
            <a:off x="1838192" y="4255856"/>
            <a:ext cx="5467616" cy="9975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lide Number Placeholder 5">
            <a:extLst>
              <a:ext uri="{FF2B5EF4-FFF2-40B4-BE49-F238E27FC236}">
                <a16:creationId xmlns:a16="http://schemas.microsoft.com/office/drawing/2014/main" id="{68DB2F10-871C-7B40-A42C-EF947E568111}"/>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31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build="p"/>
      <p:bldP spid="3077" grpId="0" animBg="1"/>
      <p:bldP spid="3079" grpId="0"/>
      <p:bldP spid="3084" grpId="0"/>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9"/>
          <p:cNvSpPr>
            <a:spLocks noGrp="1" noChangeArrowheads="1"/>
          </p:cNvSpPr>
          <p:nvPr>
            <p:ph type="body" idx="4294967295"/>
          </p:nvPr>
        </p:nvSpPr>
        <p:spPr>
          <a:xfrm>
            <a:off x="381000" y="1752600"/>
            <a:ext cx="7394222" cy="6243084"/>
          </a:xfrm>
        </p:spPr>
        <p:txBody>
          <a:bodyPr>
            <a:normAutofit/>
          </a:bodyPr>
          <a:lstStyle/>
          <a:p>
            <a:pPr eaLnBrk="1" hangingPunct="1"/>
            <a:r>
              <a:rPr lang="en-US" sz="2000" dirty="0"/>
              <a:t>At Trader Joe’s in Rockridge:</a:t>
            </a:r>
          </a:p>
          <a:p>
            <a:pPr lvl="1"/>
            <a:r>
              <a:rPr lang="en-US" sz="2000" dirty="0"/>
              <a:t>a = 35 seconds, p = 120 seconds, m = 4</a:t>
            </a:r>
          </a:p>
          <a:p>
            <a:pPr lvl="1" eaLnBrk="1" hangingPunct="1"/>
            <a:r>
              <a:rPr lang="en-US" sz="2000" dirty="0"/>
              <a:t>Utilization = p / (a x m) = 85.7%</a:t>
            </a:r>
          </a:p>
          <a:p>
            <a:pPr lvl="1" eaLnBrk="1" hangingPunct="1"/>
            <a:r>
              <a:rPr lang="en-US" sz="2000" dirty="0"/>
              <a:t>CV</a:t>
            </a:r>
            <a:r>
              <a:rPr lang="en-US" sz="2000" baseline="-25000" dirty="0"/>
              <a:t>a</a:t>
            </a:r>
            <a:r>
              <a:rPr lang="en-US" sz="2000" dirty="0"/>
              <a:t> = 1, CV</a:t>
            </a:r>
            <a:r>
              <a:rPr lang="en-US" sz="2000" baseline="-25000" dirty="0"/>
              <a:t>p</a:t>
            </a:r>
            <a:r>
              <a:rPr lang="en-US" sz="2000" dirty="0"/>
              <a:t> = 1.25</a:t>
            </a:r>
          </a:p>
          <a:p>
            <a:pPr lvl="1" eaLnBrk="1" hangingPunct="1"/>
            <a:endParaRPr lang="en-US" sz="2000" dirty="0"/>
          </a:p>
          <a:p>
            <a:pPr lvl="1" eaLnBrk="1" hangingPunct="1"/>
            <a:endParaRPr lang="en-US" sz="2000" dirty="0"/>
          </a:p>
          <a:p>
            <a:pPr lvl="1" eaLnBrk="1" hangingPunct="1"/>
            <a:endParaRPr lang="en-US" sz="2000" dirty="0"/>
          </a:p>
          <a:p>
            <a:pPr lvl="1" eaLnBrk="1" hangingPunct="1"/>
            <a:endParaRPr lang="en-US" sz="2000" dirty="0"/>
          </a:p>
          <a:p>
            <a:pPr lvl="1" eaLnBrk="1" hangingPunct="1"/>
            <a:endParaRPr lang="en-US" sz="2000" dirty="0"/>
          </a:p>
          <a:p>
            <a:pPr lvl="1" eaLnBrk="1" hangingPunct="1"/>
            <a:endParaRPr lang="en-US" sz="2000" dirty="0"/>
          </a:p>
          <a:p>
            <a:pPr lvl="1" eaLnBrk="1" hangingPunct="1"/>
            <a:endParaRPr lang="en-US" sz="2000" dirty="0"/>
          </a:p>
          <a:p>
            <a:pPr lvl="1" eaLnBrk="1" hangingPunct="1"/>
            <a:endParaRPr lang="en-US" sz="2000" dirty="0"/>
          </a:p>
          <a:p>
            <a:pPr lvl="1" eaLnBrk="1" hangingPunct="1"/>
            <a:endParaRPr lang="en-US" sz="2000" dirty="0"/>
          </a:p>
          <a:p>
            <a:pPr lvl="1" eaLnBrk="1" hangingPunct="1"/>
            <a:endParaRPr lang="en-US" sz="2000" dirty="0"/>
          </a:p>
          <a:p>
            <a:pPr lvl="1" eaLnBrk="1" hangingPunct="1"/>
            <a:endParaRPr lang="en-US" sz="2000" dirty="0"/>
          </a:p>
          <a:p>
            <a:pPr lvl="1" eaLnBrk="1" hangingPunct="1"/>
            <a:endParaRPr lang="en-US" sz="2000" dirty="0"/>
          </a:p>
          <a:p>
            <a:pPr lvl="1" eaLnBrk="1" hangingPunct="1"/>
            <a:r>
              <a:rPr lang="en-US" sz="2000" dirty="0"/>
              <a:t>On average, a customer waits 193 seconds in a line for the check-out.</a:t>
            </a:r>
          </a:p>
          <a:p>
            <a:pPr marL="457200" lvl="1" indent="0" eaLnBrk="1" hangingPunct="1">
              <a:buNone/>
            </a:pPr>
            <a:endParaRPr lang="en-US" sz="2000" dirty="0"/>
          </a:p>
        </p:txBody>
      </p:sp>
      <p:graphicFrame>
        <p:nvGraphicFramePr>
          <p:cNvPr id="5122" name="Object 13"/>
          <p:cNvGraphicFramePr>
            <a:graphicFrameLocks noGrp="1" noChangeAspect="1"/>
          </p:cNvGraphicFramePr>
          <p:nvPr>
            <p:ph idx="1"/>
            <p:extLst>
              <p:ext uri="{D42A27DB-BD31-4B8C-83A1-F6EECF244321}">
                <p14:modId xmlns:p14="http://schemas.microsoft.com/office/powerpoint/2010/main" val="3421943078"/>
              </p:ext>
            </p:extLst>
          </p:nvPr>
        </p:nvGraphicFramePr>
        <p:xfrm>
          <a:off x="1553283" y="3563556"/>
          <a:ext cx="5467750" cy="1559688"/>
        </p:xfrm>
        <a:graphic>
          <a:graphicData uri="http://schemas.openxmlformats.org/presentationml/2006/ole">
            <mc:AlternateContent xmlns:mc="http://schemas.openxmlformats.org/markup-compatibility/2006">
              <mc:Choice xmlns:v="urn:schemas-microsoft-com:vml" Requires="v">
                <p:oleObj spid="_x0000_s46135" name="Equation" r:id="rId4" imgW="3606800" imgH="1028700" progId="Equation.3">
                  <p:embed/>
                </p:oleObj>
              </mc:Choice>
              <mc:Fallback>
                <p:oleObj name="Equation" r:id="rId4" imgW="3606800" imgH="1028700" progId="Equation.3">
                  <p:embed/>
                  <p:pic>
                    <p:nvPicPr>
                      <p:cNvPr id="5122" name="Object 13"/>
                      <p:cNvPicPr>
                        <a:picLocks noChangeAspect="1" noChangeArrowheads="1"/>
                      </p:cNvPicPr>
                      <p:nvPr/>
                    </p:nvPicPr>
                    <p:blipFill>
                      <a:blip r:embed="rId5"/>
                      <a:srcRect/>
                      <a:stretch>
                        <a:fillRect/>
                      </a:stretch>
                    </p:blipFill>
                    <p:spPr bwMode="auto">
                      <a:xfrm>
                        <a:off x="1553283" y="3563556"/>
                        <a:ext cx="5467750" cy="15596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Title 3">
            <a:extLst>
              <a:ext uri="{FF2B5EF4-FFF2-40B4-BE49-F238E27FC236}">
                <a16:creationId xmlns:a16="http://schemas.microsoft.com/office/drawing/2014/main" id="{9A8CBEC7-AF1B-BA46-B008-52D2138B7946}"/>
              </a:ext>
            </a:extLst>
          </p:cNvPr>
          <p:cNvSpPr>
            <a:spLocks noGrp="1"/>
          </p:cNvSpPr>
          <p:nvPr>
            <p:ph type="title"/>
          </p:nvPr>
        </p:nvSpPr>
        <p:spPr/>
        <p:txBody>
          <a:bodyPr/>
          <a:lstStyle/>
          <a:p>
            <a:r>
              <a:rPr lang="en-US" b="1" dirty="0"/>
              <a:t>Waiting Time </a:t>
            </a:r>
            <a:r>
              <a:rPr lang="en-US" dirty="0"/>
              <a:t>Example</a:t>
            </a:r>
            <a:endParaRPr lang="en-US" b="1" dirty="0"/>
          </a:p>
        </p:txBody>
      </p:sp>
      <p:sp>
        <p:nvSpPr>
          <p:cNvPr id="6" name="Slide Number Placeholder 5">
            <a:extLst>
              <a:ext uri="{FF2B5EF4-FFF2-40B4-BE49-F238E27FC236}">
                <a16:creationId xmlns:a16="http://schemas.microsoft.com/office/drawing/2014/main" id="{BFE984D5-C204-0742-A024-C14126E60EC7}"/>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32</a:t>
            </a:fld>
            <a:endParaRPr lang="en-US" dirty="0"/>
          </a:p>
        </p:txBody>
      </p:sp>
      <p:grpSp>
        <p:nvGrpSpPr>
          <p:cNvPr id="8" name="Group 4">
            <a:extLst>
              <a:ext uri="{FF2B5EF4-FFF2-40B4-BE49-F238E27FC236}">
                <a16:creationId xmlns:a16="http://schemas.microsoft.com/office/drawing/2014/main" id="{3A92E2B1-5272-5642-95C3-B1F75BC7344A}"/>
              </a:ext>
            </a:extLst>
          </p:cNvPr>
          <p:cNvGrpSpPr>
            <a:grpSpLocks noChangeAspect="1"/>
          </p:cNvGrpSpPr>
          <p:nvPr/>
        </p:nvGrpSpPr>
        <p:grpSpPr bwMode="auto">
          <a:xfrm>
            <a:off x="6096000" y="2095500"/>
            <a:ext cx="2667000" cy="1333500"/>
            <a:chOff x="1392" y="816"/>
            <a:chExt cx="2592" cy="1296"/>
          </a:xfrm>
        </p:grpSpPr>
        <p:sp>
          <p:nvSpPr>
            <p:cNvPr id="9" name="Line 5">
              <a:extLst>
                <a:ext uri="{FF2B5EF4-FFF2-40B4-BE49-F238E27FC236}">
                  <a16:creationId xmlns:a16="http://schemas.microsoft.com/office/drawing/2014/main" id="{90FC6339-B9EE-4047-9211-C81FFBD02DE0}"/>
                </a:ext>
              </a:extLst>
            </p:cNvPr>
            <p:cNvSpPr>
              <a:spLocks noChangeAspect="1" noChangeShapeType="1"/>
            </p:cNvSpPr>
            <p:nvPr/>
          </p:nvSpPr>
          <p:spPr bwMode="auto">
            <a:xfrm>
              <a:off x="1392" y="1448"/>
              <a:ext cx="480"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10" name="AutoShape 6">
              <a:extLst>
                <a:ext uri="{FF2B5EF4-FFF2-40B4-BE49-F238E27FC236}">
                  <a16:creationId xmlns:a16="http://schemas.microsoft.com/office/drawing/2014/main" id="{87CCC350-5741-3841-925F-E26871FF5A1B}"/>
                </a:ext>
              </a:extLst>
            </p:cNvPr>
            <p:cNvSpPr>
              <a:spLocks noChangeAspect="1" noChangeArrowheads="1"/>
            </p:cNvSpPr>
            <p:nvPr/>
          </p:nvSpPr>
          <p:spPr bwMode="auto">
            <a:xfrm>
              <a:off x="1872" y="1064"/>
              <a:ext cx="624" cy="720"/>
            </a:xfrm>
            <a:prstGeom prst="triangle">
              <a:avLst>
                <a:gd name="adj" fmla="val 50000"/>
              </a:avLst>
            </a:prstGeom>
            <a:solidFill>
              <a:srgbClr val="33CCCC"/>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11" name="Line 7">
              <a:extLst>
                <a:ext uri="{FF2B5EF4-FFF2-40B4-BE49-F238E27FC236}">
                  <a16:creationId xmlns:a16="http://schemas.microsoft.com/office/drawing/2014/main" id="{B9D7AF59-42B0-3046-877A-59FE9A854806}"/>
                </a:ext>
              </a:extLst>
            </p:cNvPr>
            <p:cNvSpPr>
              <a:spLocks noChangeAspect="1" noChangeShapeType="1"/>
            </p:cNvSpPr>
            <p:nvPr/>
          </p:nvSpPr>
          <p:spPr bwMode="auto">
            <a:xfrm>
              <a:off x="2448" y="1448"/>
              <a:ext cx="480"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sp>
          <p:nvSpPr>
            <p:cNvPr id="12" name="Rectangle 8">
              <a:extLst>
                <a:ext uri="{FF2B5EF4-FFF2-40B4-BE49-F238E27FC236}">
                  <a16:creationId xmlns:a16="http://schemas.microsoft.com/office/drawing/2014/main" id="{413AB882-821A-4840-BB05-E213DE4F3256}"/>
                </a:ext>
              </a:extLst>
            </p:cNvPr>
            <p:cNvSpPr>
              <a:spLocks noChangeAspect="1" noChangeArrowheads="1"/>
            </p:cNvSpPr>
            <p:nvPr/>
          </p:nvSpPr>
          <p:spPr bwMode="auto">
            <a:xfrm>
              <a:off x="3024" y="816"/>
              <a:ext cx="384" cy="1296"/>
            </a:xfrm>
            <a:prstGeom prst="rect">
              <a:avLst/>
            </a:prstGeom>
            <a:solidFill>
              <a:srgbClr val="33CCCC"/>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13" name="Rectangle 9">
              <a:extLst>
                <a:ext uri="{FF2B5EF4-FFF2-40B4-BE49-F238E27FC236}">
                  <a16:creationId xmlns:a16="http://schemas.microsoft.com/office/drawing/2014/main" id="{82C02819-7621-4949-AC75-74E58AF9D947}"/>
                </a:ext>
              </a:extLst>
            </p:cNvPr>
            <p:cNvSpPr>
              <a:spLocks noChangeAspect="1" noChangeArrowheads="1"/>
            </p:cNvSpPr>
            <p:nvPr/>
          </p:nvSpPr>
          <p:spPr bwMode="auto">
            <a:xfrm>
              <a:off x="3144" y="960"/>
              <a:ext cx="144" cy="144"/>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14" name="Rectangle 10">
              <a:extLst>
                <a:ext uri="{FF2B5EF4-FFF2-40B4-BE49-F238E27FC236}">
                  <a16:creationId xmlns:a16="http://schemas.microsoft.com/office/drawing/2014/main" id="{69555B68-B94A-ED45-A0B4-8568AEB02DCC}"/>
                </a:ext>
              </a:extLst>
            </p:cNvPr>
            <p:cNvSpPr>
              <a:spLocks noChangeAspect="1" noChangeArrowheads="1"/>
            </p:cNvSpPr>
            <p:nvPr/>
          </p:nvSpPr>
          <p:spPr bwMode="auto">
            <a:xfrm>
              <a:off x="3144" y="1242"/>
              <a:ext cx="144" cy="144"/>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15" name="Rectangle 11">
              <a:extLst>
                <a:ext uri="{FF2B5EF4-FFF2-40B4-BE49-F238E27FC236}">
                  <a16:creationId xmlns:a16="http://schemas.microsoft.com/office/drawing/2014/main" id="{DFF34DED-C30A-2A41-BE1B-28CD0AAF5C9A}"/>
                </a:ext>
              </a:extLst>
            </p:cNvPr>
            <p:cNvSpPr>
              <a:spLocks noChangeAspect="1" noChangeArrowheads="1"/>
            </p:cNvSpPr>
            <p:nvPr/>
          </p:nvSpPr>
          <p:spPr bwMode="auto">
            <a:xfrm>
              <a:off x="3144" y="1525"/>
              <a:ext cx="144" cy="144"/>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16" name="Rectangle 12">
              <a:extLst>
                <a:ext uri="{FF2B5EF4-FFF2-40B4-BE49-F238E27FC236}">
                  <a16:creationId xmlns:a16="http://schemas.microsoft.com/office/drawing/2014/main" id="{59ED41BD-7D20-8C42-9261-299E08118E20}"/>
                </a:ext>
              </a:extLst>
            </p:cNvPr>
            <p:cNvSpPr>
              <a:spLocks noChangeAspect="1" noChangeArrowheads="1"/>
            </p:cNvSpPr>
            <p:nvPr/>
          </p:nvSpPr>
          <p:spPr bwMode="auto">
            <a:xfrm>
              <a:off x="3144" y="1808"/>
              <a:ext cx="144" cy="144"/>
            </a:xfrm>
            <a:prstGeom prst="rect">
              <a:avLst/>
            </a:prstGeom>
            <a:solidFill>
              <a:schemeClr val="bg1"/>
            </a:solidFill>
            <a:ln w="9525">
              <a:solidFill>
                <a:schemeClr val="tx1"/>
              </a:solidFill>
              <a:miter lim="800000"/>
              <a:headEnd/>
              <a:tailEnd/>
            </a:ln>
          </p:spPr>
          <p:txBody>
            <a:bodyPr wrap="none" anchor="ctr"/>
            <a:lstStyle/>
            <a:p>
              <a:endParaRPr lang="en-US">
                <a:latin typeface="Univers LT 45 Light" panose="02000403030000020003" pitchFamily="2" charset="0"/>
              </a:endParaRPr>
            </a:p>
          </p:txBody>
        </p:sp>
        <p:sp>
          <p:nvSpPr>
            <p:cNvPr id="17" name="Line 13">
              <a:extLst>
                <a:ext uri="{FF2B5EF4-FFF2-40B4-BE49-F238E27FC236}">
                  <a16:creationId xmlns:a16="http://schemas.microsoft.com/office/drawing/2014/main" id="{52158271-6EE1-2543-9FC0-9C1B46ED29BB}"/>
                </a:ext>
              </a:extLst>
            </p:cNvPr>
            <p:cNvSpPr>
              <a:spLocks noChangeAspect="1" noChangeShapeType="1"/>
            </p:cNvSpPr>
            <p:nvPr/>
          </p:nvSpPr>
          <p:spPr bwMode="auto">
            <a:xfrm>
              <a:off x="3504" y="1448"/>
              <a:ext cx="480" cy="0"/>
            </a:xfrm>
            <a:prstGeom prst="line">
              <a:avLst/>
            </a:prstGeom>
            <a:noFill/>
            <a:ln w="31750">
              <a:solidFill>
                <a:schemeClr val="tx1"/>
              </a:solidFill>
              <a:round/>
              <a:headEnd/>
              <a:tailEnd type="stealth" w="lg" len="lg"/>
            </a:ln>
          </p:spPr>
          <p:txBody>
            <a:bodyPr/>
            <a:lstStyle/>
            <a:p>
              <a:endParaRPr lang="en-US">
                <a:latin typeface="Univers LT 45 Light" panose="02000403030000020003" pitchFamily="2" charset="0"/>
              </a:endParaRPr>
            </a:p>
          </p:txBody>
        </p:sp>
      </p:grpSp>
      <p:pic>
        <p:nvPicPr>
          <p:cNvPr id="46086" name="Picture 6">
            <a:extLst>
              <a:ext uri="{FF2B5EF4-FFF2-40B4-BE49-F238E27FC236}">
                <a16:creationId xmlns:a16="http://schemas.microsoft.com/office/drawing/2014/main" id="{68A073DE-3E8A-FB4D-8650-BD6776ED1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5549" y="1591027"/>
            <a:ext cx="2407901" cy="36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701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1A48A2-9DF2-264D-9779-C24AE937CFE0}"/>
              </a:ext>
            </a:extLst>
          </p:cNvPr>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579E984-4214-E949-869A-BCACB5097990}"/>
              </a:ext>
            </a:extLst>
          </p:cNvPr>
          <p:cNvSpPr>
            <a:spLocks noGrp="1"/>
          </p:cNvSpPr>
          <p:nvPr>
            <p:ph type="title"/>
          </p:nvPr>
        </p:nvSpPr>
        <p:spPr/>
        <p:txBody>
          <a:bodyPr/>
          <a:lstStyle/>
          <a:p>
            <a:r>
              <a:rPr lang="en-US" b="1" dirty="0">
                <a:solidFill>
                  <a:srgbClr val="FFC000"/>
                </a:solidFill>
              </a:rPr>
              <a:t>What’s Next</a:t>
            </a:r>
          </a:p>
        </p:txBody>
      </p:sp>
      <p:sp>
        <p:nvSpPr>
          <p:cNvPr id="10" name="Content Placeholder 9">
            <a:extLst>
              <a:ext uri="{FF2B5EF4-FFF2-40B4-BE49-F238E27FC236}">
                <a16:creationId xmlns:a16="http://schemas.microsoft.com/office/drawing/2014/main" id="{DC698269-F4DF-F344-9BF3-1E169147097A}"/>
              </a:ext>
            </a:extLst>
          </p:cNvPr>
          <p:cNvSpPr>
            <a:spLocks noGrp="1"/>
          </p:cNvSpPr>
          <p:nvPr>
            <p:ph idx="1"/>
          </p:nvPr>
        </p:nvSpPr>
        <p:spPr>
          <a:xfrm>
            <a:off x="628650" y="1825624"/>
            <a:ext cx="7886700" cy="5732643"/>
          </a:xfrm>
        </p:spPr>
        <p:txBody>
          <a:bodyPr>
            <a:normAutofit/>
          </a:bodyPr>
          <a:lstStyle/>
          <a:p>
            <a:pPr marL="0" indent="0">
              <a:buNone/>
            </a:pPr>
            <a:r>
              <a:rPr lang="en-US" sz="2400" dirty="0">
                <a:solidFill>
                  <a:schemeClr val="bg1">
                    <a:lumMod val="95000"/>
                  </a:schemeClr>
                </a:solidFill>
              </a:rPr>
              <a:t>HW5 out (7 Qs on Queue, 3 Qs on Strategy)</a:t>
            </a:r>
            <a:br>
              <a:rPr lang="en-US" sz="2400" dirty="0">
                <a:solidFill>
                  <a:schemeClr val="bg1">
                    <a:lumMod val="95000"/>
                  </a:schemeClr>
                </a:solidFill>
              </a:rPr>
            </a:br>
            <a:endParaRPr lang="en-US" sz="2400" dirty="0">
              <a:solidFill>
                <a:schemeClr val="bg1">
                  <a:lumMod val="95000"/>
                </a:schemeClr>
              </a:solidFill>
            </a:endParaRPr>
          </a:p>
          <a:p>
            <a:pPr marL="0" indent="0">
              <a:buNone/>
            </a:pPr>
            <a:r>
              <a:rPr lang="en-US" sz="2400" dirty="0">
                <a:solidFill>
                  <a:schemeClr val="bg1">
                    <a:lumMod val="95000"/>
                  </a:schemeClr>
                </a:solidFill>
              </a:rPr>
              <a:t>Looking ahead…</a:t>
            </a:r>
          </a:p>
          <a:p>
            <a:pPr marL="0" indent="0">
              <a:buNone/>
            </a:pPr>
            <a:r>
              <a:rPr lang="en-US" sz="2400" b="1" dirty="0">
                <a:solidFill>
                  <a:schemeClr val="bg1">
                    <a:lumMod val="95000"/>
                  </a:schemeClr>
                </a:solidFill>
              </a:rPr>
              <a:t>This week: </a:t>
            </a:r>
            <a:r>
              <a:rPr lang="en-US" sz="2400" dirty="0">
                <a:solidFill>
                  <a:schemeClr val="bg1">
                    <a:lumMod val="95000"/>
                  </a:schemeClr>
                </a:solidFill>
              </a:rPr>
              <a:t>2</a:t>
            </a:r>
            <a:r>
              <a:rPr lang="en-US" sz="2400" baseline="30000" dirty="0">
                <a:solidFill>
                  <a:schemeClr val="bg1">
                    <a:lumMod val="95000"/>
                  </a:schemeClr>
                </a:solidFill>
              </a:rPr>
              <a:t>nd</a:t>
            </a:r>
            <a:r>
              <a:rPr lang="en-US" sz="2400" dirty="0">
                <a:solidFill>
                  <a:schemeClr val="bg1">
                    <a:lumMod val="95000"/>
                  </a:schemeClr>
                </a:solidFill>
              </a:rPr>
              <a:t> Project Sponsor Meeting</a:t>
            </a:r>
          </a:p>
          <a:p>
            <a:pPr marL="0" indent="0">
              <a:buNone/>
            </a:pPr>
            <a:r>
              <a:rPr lang="en-US" sz="2400" b="1" dirty="0">
                <a:solidFill>
                  <a:schemeClr val="bg1">
                    <a:lumMod val="95000"/>
                  </a:schemeClr>
                </a:solidFill>
              </a:rPr>
              <a:t>Today: </a:t>
            </a:r>
            <a:r>
              <a:rPr lang="en-US" sz="2400" dirty="0">
                <a:solidFill>
                  <a:schemeClr val="bg1">
                    <a:lumMod val="95000"/>
                  </a:schemeClr>
                </a:solidFill>
              </a:rPr>
              <a:t>Access to Littlefield platform + demand data</a:t>
            </a:r>
            <a:endParaRPr lang="en-US" sz="1800" dirty="0">
              <a:solidFill>
                <a:schemeClr val="bg1">
                  <a:lumMod val="95000"/>
                </a:schemeClr>
              </a:solidFill>
            </a:endParaRPr>
          </a:p>
          <a:p>
            <a:pPr marL="0" indent="0">
              <a:buNone/>
            </a:pPr>
            <a:r>
              <a:rPr lang="en-US" sz="2400" b="1" dirty="0">
                <a:solidFill>
                  <a:schemeClr val="bg1">
                    <a:lumMod val="95000"/>
                  </a:schemeClr>
                </a:solidFill>
              </a:rPr>
              <a:t>Friday: </a:t>
            </a:r>
            <a:r>
              <a:rPr lang="en-US" sz="2400" dirty="0">
                <a:solidFill>
                  <a:schemeClr val="bg1">
                    <a:lumMod val="95000"/>
                  </a:schemeClr>
                </a:solidFill>
              </a:rPr>
              <a:t>HW4 due (you can submit HW4 or HW5)</a:t>
            </a:r>
          </a:p>
          <a:p>
            <a:pPr marL="0" indent="0">
              <a:buNone/>
            </a:pPr>
            <a:r>
              <a:rPr lang="en-US" sz="2400" b="1" dirty="0">
                <a:solidFill>
                  <a:schemeClr val="bg1">
                    <a:lumMod val="95000"/>
                  </a:schemeClr>
                </a:solidFill>
              </a:rPr>
              <a:t>Next Week: </a:t>
            </a:r>
            <a:r>
              <a:rPr lang="en-US" sz="2400" b="1" dirty="0">
                <a:solidFill>
                  <a:srgbClr val="FFFF00"/>
                </a:solidFill>
              </a:rPr>
              <a:t>75-hour online Littlefield Simulation </a:t>
            </a:r>
          </a:p>
          <a:p>
            <a:pPr marL="0" indent="0">
              <a:buNone/>
            </a:pPr>
            <a:r>
              <a:rPr lang="en-US" sz="2400" dirty="0">
                <a:solidFill>
                  <a:schemeClr val="bg1">
                    <a:lumMod val="95000"/>
                  </a:schemeClr>
                </a:solidFill>
              </a:rPr>
              <a:t>   Starts Monday 1pm and ends Thursday 4pm</a:t>
            </a:r>
          </a:p>
          <a:p>
            <a:pPr marL="0" indent="0">
              <a:buNone/>
            </a:pPr>
            <a:r>
              <a:rPr lang="en-US" sz="2400" dirty="0">
                <a:solidFill>
                  <a:schemeClr val="bg1">
                    <a:lumMod val="95000"/>
                  </a:schemeClr>
                </a:solidFill>
              </a:rPr>
              <a:t>   No classes on Mon/Wed, you can use the room!</a:t>
            </a:r>
          </a:p>
        </p:txBody>
      </p:sp>
    </p:spTree>
    <p:extLst>
      <p:ext uri="{BB962C8B-B14F-4D97-AF65-F5344CB8AC3E}">
        <p14:creationId xmlns:p14="http://schemas.microsoft.com/office/powerpoint/2010/main" val="44150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16BC-1E09-DD43-9901-8C1D993629DD}"/>
              </a:ext>
            </a:extLst>
          </p:cNvPr>
          <p:cNvSpPr>
            <a:spLocks noGrp="1"/>
          </p:cNvSpPr>
          <p:nvPr>
            <p:ph type="title"/>
          </p:nvPr>
        </p:nvSpPr>
        <p:spPr/>
        <p:txBody>
          <a:bodyPr/>
          <a:lstStyle/>
          <a:p>
            <a:r>
              <a:rPr lang="en-US" b="1" dirty="0"/>
              <a:t>Littlefield </a:t>
            </a:r>
            <a:r>
              <a:rPr lang="en-US" dirty="0"/>
              <a:t>Access</a:t>
            </a:r>
            <a:endParaRPr lang="en-US" b="1" dirty="0"/>
          </a:p>
        </p:txBody>
      </p:sp>
      <p:sp>
        <p:nvSpPr>
          <p:cNvPr id="3" name="Content Placeholder 2">
            <a:extLst>
              <a:ext uri="{FF2B5EF4-FFF2-40B4-BE49-F238E27FC236}">
                <a16:creationId xmlns:a16="http://schemas.microsoft.com/office/drawing/2014/main" id="{5F75C727-2A6C-0A4D-A05A-A22D2A408EB1}"/>
              </a:ext>
            </a:extLst>
          </p:cNvPr>
          <p:cNvSpPr>
            <a:spLocks noGrp="1"/>
          </p:cNvSpPr>
          <p:nvPr>
            <p:ph idx="1"/>
          </p:nvPr>
        </p:nvSpPr>
        <p:spPr>
          <a:xfrm>
            <a:off x="71009" y="4933972"/>
            <a:ext cx="9095185" cy="1993251"/>
          </a:xfrm>
          <a:solidFill>
            <a:schemeClr val="bg1"/>
          </a:solidFill>
        </p:spPr>
        <p:txBody>
          <a:bodyPr>
            <a:normAutofit/>
          </a:bodyPr>
          <a:lstStyle/>
          <a:p>
            <a:pPr marL="0" indent="0" algn="ctr">
              <a:buNone/>
            </a:pPr>
            <a:r>
              <a:rPr lang="en-US" sz="2000" dirty="0"/>
              <a:t>Right after class today, you’ll receive (temporary) Team ID and password.</a:t>
            </a:r>
          </a:p>
          <a:p>
            <a:pPr marL="0" indent="0" algn="ctr">
              <a:buNone/>
            </a:pPr>
            <a:r>
              <a:rPr lang="en-US" sz="2000" dirty="0"/>
              <a:t>Come up with your team name and let me/GSI know by Wednesday.</a:t>
            </a:r>
          </a:p>
          <a:p>
            <a:pPr marL="0" indent="0" algn="ctr">
              <a:buNone/>
            </a:pPr>
            <a:r>
              <a:rPr lang="en-US" sz="2000" dirty="0"/>
              <a:t>Multiple team members can log in at the same time.</a:t>
            </a:r>
          </a:p>
          <a:p>
            <a:pPr marL="0" indent="0" algn="ctr">
              <a:buNone/>
            </a:pPr>
            <a:endParaRPr lang="en-US" sz="2000" dirty="0"/>
          </a:p>
          <a:p>
            <a:pPr marL="0" indent="0" algn="ctr">
              <a:buNone/>
            </a:pPr>
            <a:endParaRPr lang="en-US" sz="2000" dirty="0"/>
          </a:p>
        </p:txBody>
      </p:sp>
      <p:sp>
        <p:nvSpPr>
          <p:cNvPr id="4" name="Slide Number Placeholder 3">
            <a:extLst>
              <a:ext uri="{FF2B5EF4-FFF2-40B4-BE49-F238E27FC236}">
                <a16:creationId xmlns:a16="http://schemas.microsoft.com/office/drawing/2014/main" id="{3A77A60A-25DA-E74B-9D37-39509BE1019A}"/>
              </a:ext>
            </a:extLst>
          </p:cNvPr>
          <p:cNvSpPr>
            <a:spLocks noGrp="1"/>
          </p:cNvSpPr>
          <p:nvPr>
            <p:ph type="sldNum" sz="quarter" idx="12"/>
          </p:nvPr>
        </p:nvSpPr>
        <p:spPr/>
        <p:txBody>
          <a:bodyPr/>
          <a:lstStyle/>
          <a:p>
            <a:fld id="{A2EBCFBC-0745-914E-B0B1-4125AF1D8E59}" type="slidenum">
              <a:rPr lang="en-US" smtClean="0"/>
              <a:pPr/>
              <a:t>3</a:t>
            </a:fld>
            <a:endParaRPr lang="en-US" dirty="0"/>
          </a:p>
        </p:txBody>
      </p:sp>
      <p:pic>
        <p:nvPicPr>
          <p:cNvPr id="6" name="Picture 5">
            <a:extLst>
              <a:ext uri="{FF2B5EF4-FFF2-40B4-BE49-F238E27FC236}">
                <a16:creationId xmlns:a16="http://schemas.microsoft.com/office/drawing/2014/main" id="{916AA336-424F-B444-97DE-FFFFEB934587}"/>
              </a:ext>
            </a:extLst>
          </p:cNvPr>
          <p:cNvPicPr>
            <a:picLocks noChangeAspect="1"/>
          </p:cNvPicPr>
          <p:nvPr/>
        </p:nvPicPr>
        <p:blipFill>
          <a:blip r:embed="rId2"/>
          <a:stretch>
            <a:fillRect/>
          </a:stretch>
        </p:blipFill>
        <p:spPr>
          <a:xfrm>
            <a:off x="1136988" y="1924029"/>
            <a:ext cx="6870023" cy="3009943"/>
          </a:xfrm>
          <a:prstGeom prst="rect">
            <a:avLst/>
          </a:prstGeom>
        </p:spPr>
      </p:pic>
      <p:sp>
        <p:nvSpPr>
          <p:cNvPr id="7" name="TextBox 6">
            <a:extLst>
              <a:ext uri="{FF2B5EF4-FFF2-40B4-BE49-F238E27FC236}">
                <a16:creationId xmlns:a16="http://schemas.microsoft.com/office/drawing/2014/main" id="{41BD1D88-C62C-FE46-92D2-FFCD609128DC}"/>
              </a:ext>
            </a:extLst>
          </p:cNvPr>
          <p:cNvSpPr txBox="1"/>
          <p:nvPr/>
        </p:nvSpPr>
        <p:spPr>
          <a:xfrm>
            <a:off x="5268432" y="1924028"/>
            <a:ext cx="4582632" cy="369332"/>
          </a:xfrm>
          <a:prstGeom prst="rect">
            <a:avLst/>
          </a:prstGeom>
          <a:noFill/>
        </p:spPr>
        <p:txBody>
          <a:bodyPr wrap="square">
            <a:spAutoFit/>
          </a:bodyPr>
          <a:lstStyle/>
          <a:p>
            <a:pPr marL="0" indent="0" algn="ctr">
              <a:buNone/>
            </a:pPr>
            <a:r>
              <a:rPr lang="en-US" sz="1800" dirty="0">
                <a:latin typeface="Univers LT 45 Light" panose="02000403030000020003" pitchFamily="2" charset="0"/>
                <a:hlinkClick r:id="rId3"/>
              </a:rPr>
              <a:t>https://bit.ly/haaslittlefield</a:t>
            </a:r>
            <a:r>
              <a:rPr lang="en-US" sz="1800" dirty="0">
                <a:latin typeface="Univers LT 45 Light" panose="02000403030000020003" pitchFamily="2" charset="0"/>
              </a:rPr>
              <a:t> </a:t>
            </a:r>
          </a:p>
        </p:txBody>
      </p:sp>
    </p:spTree>
    <p:extLst>
      <p:ext uri="{BB962C8B-B14F-4D97-AF65-F5344CB8AC3E}">
        <p14:creationId xmlns:p14="http://schemas.microsoft.com/office/powerpoint/2010/main" val="3246358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1781726-7A58-CA41-AE54-F78FA7542DB2}"/>
              </a:ext>
            </a:extLst>
          </p:cNvPr>
          <p:cNvSpPr/>
          <p:nvPr/>
        </p:nvSpPr>
        <p:spPr>
          <a:xfrm>
            <a:off x="-1" y="6266255"/>
            <a:ext cx="3548413" cy="604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77219-297A-524E-BD23-CBDAABD43031}"/>
              </a:ext>
            </a:extLst>
          </p:cNvPr>
          <p:cNvSpPr>
            <a:spLocks noGrp="1"/>
          </p:cNvSpPr>
          <p:nvPr>
            <p:ph type="title"/>
          </p:nvPr>
        </p:nvSpPr>
        <p:spPr/>
        <p:txBody>
          <a:bodyPr/>
          <a:lstStyle/>
          <a:p>
            <a:r>
              <a:rPr lang="en-US" b="1" dirty="0"/>
              <a:t>Littlefield </a:t>
            </a:r>
            <a:r>
              <a:rPr lang="en-US" dirty="0"/>
              <a:t>Interface</a:t>
            </a:r>
            <a:endParaRPr lang="en-US" b="1" dirty="0"/>
          </a:p>
        </p:txBody>
      </p:sp>
      <p:sp>
        <p:nvSpPr>
          <p:cNvPr id="4" name="Slide Number Placeholder 3">
            <a:extLst>
              <a:ext uri="{FF2B5EF4-FFF2-40B4-BE49-F238E27FC236}">
                <a16:creationId xmlns:a16="http://schemas.microsoft.com/office/drawing/2014/main" id="{C36E2241-36A8-8C41-BBF4-A8E7D90BDBBE}"/>
              </a:ext>
            </a:extLst>
          </p:cNvPr>
          <p:cNvSpPr>
            <a:spLocks noGrp="1"/>
          </p:cNvSpPr>
          <p:nvPr>
            <p:ph type="sldNum" sz="quarter" idx="12"/>
          </p:nvPr>
        </p:nvSpPr>
        <p:spPr/>
        <p:txBody>
          <a:bodyPr/>
          <a:lstStyle/>
          <a:p>
            <a:fld id="{A2EBCFBC-0745-914E-B0B1-4125AF1D8E59}" type="slidenum">
              <a:rPr lang="en-US" smtClean="0"/>
              <a:pPr/>
              <a:t>4</a:t>
            </a:fld>
            <a:endParaRPr lang="en-US" dirty="0"/>
          </a:p>
        </p:txBody>
      </p:sp>
      <p:pic>
        <p:nvPicPr>
          <p:cNvPr id="6" name="Picture 5">
            <a:extLst>
              <a:ext uri="{FF2B5EF4-FFF2-40B4-BE49-F238E27FC236}">
                <a16:creationId xmlns:a16="http://schemas.microsoft.com/office/drawing/2014/main" id="{A4C5EC45-042B-704B-BD58-75255446D3B3}"/>
              </a:ext>
            </a:extLst>
          </p:cNvPr>
          <p:cNvPicPr>
            <a:picLocks noChangeAspect="1"/>
          </p:cNvPicPr>
          <p:nvPr/>
        </p:nvPicPr>
        <p:blipFill>
          <a:blip r:embed="rId2"/>
          <a:stretch>
            <a:fillRect/>
          </a:stretch>
        </p:blipFill>
        <p:spPr>
          <a:xfrm>
            <a:off x="792279" y="2315832"/>
            <a:ext cx="7122795" cy="3635765"/>
          </a:xfrm>
          <a:prstGeom prst="rect">
            <a:avLst/>
          </a:prstGeom>
        </p:spPr>
      </p:pic>
      <p:pic>
        <p:nvPicPr>
          <p:cNvPr id="7" name="Picture 6">
            <a:extLst>
              <a:ext uri="{FF2B5EF4-FFF2-40B4-BE49-F238E27FC236}">
                <a16:creationId xmlns:a16="http://schemas.microsoft.com/office/drawing/2014/main" id="{641BF661-7258-D54E-AC77-38625C5A1FA4}"/>
              </a:ext>
            </a:extLst>
          </p:cNvPr>
          <p:cNvPicPr>
            <a:picLocks noChangeAspect="1"/>
          </p:cNvPicPr>
          <p:nvPr/>
        </p:nvPicPr>
        <p:blipFill>
          <a:blip r:embed="rId3"/>
          <a:stretch>
            <a:fillRect/>
          </a:stretch>
        </p:blipFill>
        <p:spPr>
          <a:xfrm>
            <a:off x="1109498" y="5929568"/>
            <a:ext cx="6488355" cy="553418"/>
          </a:xfrm>
          <a:prstGeom prst="rect">
            <a:avLst/>
          </a:prstGeom>
        </p:spPr>
      </p:pic>
      <p:sp>
        <p:nvSpPr>
          <p:cNvPr id="9" name="TextBox 8">
            <a:extLst>
              <a:ext uri="{FF2B5EF4-FFF2-40B4-BE49-F238E27FC236}">
                <a16:creationId xmlns:a16="http://schemas.microsoft.com/office/drawing/2014/main" id="{83674D2C-781C-E147-8F9D-E5124BD5E998}"/>
              </a:ext>
            </a:extLst>
          </p:cNvPr>
          <p:cNvSpPr txBox="1"/>
          <p:nvPr/>
        </p:nvSpPr>
        <p:spPr>
          <a:xfrm>
            <a:off x="3548412" y="2263438"/>
            <a:ext cx="2332623" cy="523220"/>
          </a:xfrm>
          <a:prstGeom prst="rect">
            <a:avLst/>
          </a:prstGeom>
          <a:solidFill>
            <a:srgbClr val="C00000"/>
          </a:solidFill>
        </p:spPr>
        <p:txBody>
          <a:bodyPr wrap="square" rtlCol="0">
            <a:spAutoFit/>
          </a:bodyPr>
          <a:lstStyle/>
          <a:p>
            <a:r>
              <a:rPr lang="en-US" sz="1400" dirty="0">
                <a:solidFill>
                  <a:schemeClr val="bg1"/>
                </a:solidFill>
                <a:latin typeface="Univers LT 45 Light" panose="02000403030000020003" pitchFamily="2" charset="0"/>
              </a:rPr>
              <a:t>Decide </a:t>
            </a:r>
            <a:r>
              <a:rPr lang="en-US" sz="1400" b="1" dirty="0">
                <a:solidFill>
                  <a:schemeClr val="bg1"/>
                </a:solidFill>
                <a:latin typeface="Univers LT 45 Light" panose="02000403030000020003" pitchFamily="2" charset="0"/>
              </a:rPr>
              <a:t>order quantity (Q) </a:t>
            </a:r>
            <a:r>
              <a:rPr lang="en-US" sz="1400" dirty="0">
                <a:solidFill>
                  <a:schemeClr val="bg1"/>
                </a:solidFill>
                <a:latin typeface="Univers LT 45 Light" panose="02000403030000020003" pitchFamily="2" charset="0"/>
              </a:rPr>
              <a:t>and </a:t>
            </a:r>
            <a:r>
              <a:rPr lang="en-US" sz="1400" b="1" dirty="0">
                <a:solidFill>
                  <a:schemeClr val="bg1"/>
                </a:solidFill>
                <a:latin typeface="Univers LT 45 Light" panose="02000403030000020003" pitchFamily="2" charset="0"/>
              </a:rPr>
              <a:t>reorder point (R)</a:t>
            </a:r>
          </a:p>
        </p:txBody>
      </p:sp>
      <p:cxnSp>
        <p:nvCxnSpPr>
          <p:cNvPr id="11" name="Straight Arrow Connector 10">
            <a:extLst>
              <a:ext uri="{FF2B5EF4-FFF2-40B4-BE49-F238E27FC236}">
                <a16:creationId xmlns:a16="http://schemas.microsoft.com/office/drawing/2014/main" id="{478907E0-6FD6-1243-8C8F-FA8B8F7ED7B2}"/>
              </a:ext>
            </a:extLst>
          </p:cNvPr>
          <p:cNvCxnSpPr>
            <a:cxnSpLocks/>
          </p:cNvCxnSpPr>
          <p:nvPr/>
        </p:nvCxnSpPr>
        <p:spPr>
          <a:xfrm flipH="1">
            <a:off x="2691764" y="2457671"/>
            <a:ext cx="85664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B29E4E-9C6C-4647-B2BC-4BDD7ED028D1}"/>
              </a:ext>
            </a:extLst>
          </p:cNvPr>
          <p:cNvSpPr txBox="1"/>
          <p:nvPr/>
        </p:nvSpPr>
        <p:spPr>
          <a:xfrm>
            <a:off x="6830577" y="4060993"/>
            <a:ext cx="2168994" cy="738664"/>
          </a:xfrm>
          <a:prstGeom prst="rect">
            <a:avLst/>
          </a:prstGeom>
          <a:solidFill>
            <a:srgbClr val="C00000"/>
          </a:solidFill>
        </p:spPr>
        <p:txBody>
          <a:bodyPr wrap="square" rtlCol="0">
            <a:spAutoFit/>
          </a:bodyPr>
          <a:lstStyle/>
          <a:p>
            <a:r>
              <a:rPr lang="en-US" sz="1400" b="1" dirty="0">
                <a:solidFill>
                  <a:schemeClr val="bg1"/>
                </a:solidFill>
                <a:latin typeface="Univers LT 45 Light" panose="02000403030000020003" pitchFamily="2" charset="0"/>
              </a:rPr>
              <a:t>Buy new machine(s) </a:t>
            </a:r>
            <a:r>
              <a:rPr lang="en-US" sz="1400" dirty="0">
                <a:solidFill>
                  <a:schemeClr val="bg1"/>
                </a:solidFill>
                <a:latin typeface="Univers LT 45 Light" panose="02000403030000020003" pitchFamily="2" charset="0"/>
              </a:rPr>
              <a:t>or </a:t>
            </a:r>
            <a:r>
              <a:rPr lang="en-US" sz="1400" b="1" dirty="0">
                <a:solidFill>
                  <a:schemeClr val="bg1"/>
                </a:solidFill>
                <a:latin typeface="Univers LT 45 Light" panose="02000403030000020003" pitchFamily="2" charset="0"/>
              </a:rPr>
              <a:t>sell existing machines</a:t>
            </a:r>
          </a:p>
          <a:p>
            <a:r>
              <a:rPr lang="en-US" sz="1400" dirty="0">
                <a:solidFill>
                  <a:schemeClr val="bg1"/>
                </a:solidFill>
                <a:latin typeface="Univers LT 45 Light" panose="02000403030000020003" pitchFamily="2" charset="0"/>
              </a:rPr>
              <a:t>and view </a:t>
            </a:r>
            <a:r>
              <a:rPr lang="en-US" sz="1400" b="1" dirty="0">
                <a:solidFill>
                  <a:schemeClr val="bg1"/>
                </a:solidFill>
                <a:latin typeface="Univers LT 45 Light" panose="02000403030000020003" pitchFamily="2" charset="0"/>
              </a:rPr>
              <a:t>utilization</a:t>
            </a:r>
            <a:endParaRPr lang="en-US" sz="1400" dirty="0">
              <a:solidFill>
                <a:schemeClr val="bg1"/>
              </a:solidFill>
              <a:latin typeface="Univers LT 45 Light" panose="02000403030000020003" pitchFamily="2" charset="0"/>
            </a:endParaRPr>
          </a:p>
        </p:txBody>
      </p:sp>
      <p:cxnSp>
        <p:nvCxnSpPr>
          <p:cNvPr id="14" name="Straight Arrow Connector 13">
            <a:extLst>
              <a:ext uri="{FF2B5EF4-FFF2-40B4-BE49-F238E27FC236}">
                <a16:creationId xmlns:a16="http://schemas.microsoft.com/office/drawing/2014/main" id="{60547F32-E8EE-8A4D-A460-E76A00A1DFD2}"/>
              </a:ext>
            </a:extLst>
          </p:cNvPr>
          <p:cNvCxnSpPr>
            <a:cxnSpLocks/>
          </p:cNvCxnSpPr>
          <p:nvPr/>
        </p:nvCxnSpPr>
        <p:spPr>
          <a:xfrm flipH="1" flipV="1">
            <a:off x="6402253" y="3795582"/>
            <a:ext cx="730067" cy="3381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FA4E3A-5730-B84D-811D-24E540DFB8DB}"/>
              </a:ext>
            </a:extLst>
          </p:cNvPr>
          <p:cNvCxnSpPr>
            <a:cxnSpLocks/>
          </p:cNvCxnSpPr>
          <p:nvPr/>
        </p:nvCxnSpPr>
        <p:spPr>
          <a:xfrm flipH="1">
            <a:off x="6373377" y="4463531"/>
            <a:ext cx="457200" cy="3715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8839458-8241-7A4C-8861-9D726525B7B0}"/>
              </a:ext>
            </a:extLst>
          </p:cNvPr>
          <p:cNvCxnSpPr>
            <a:cxnSpLocks/>
            <a:stCxn id="13" idx="1"/>
          </p:cNvCxnSpPr>
          <p:nvPr/>
        </p:nvCxnSpPr>
        <p:spPr>
          <a:xfrm flipH="1" flipV="1">
            <a:off x="4353675" y="4008599"/>
            <a:ext cx="2476902" cy="4217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BE5CF82-0F40-5F48-90F3-DC3F0A5B93C5}"/>
              </a:ext>
            </a:extLst>
          </p:cNvPr>
          <p:cNvSpPr txBox="1"/>
          <p:nvPr/>
        </p:nvSpPr>
        <p:spPr>
          <a:xfrm>
            <a:off x="96075" y="4055182"/>
            <a:ext cx="2476902" cy="523220"/>
          </a:xfrm>
          <a:prstGeom prst="rect">
            <a:avLst/>
          </a:prstGeom>
          <a:solidFill>
            <a:srgbClr val="C00000"/>
          </a:solidFill>
        </p:spPr>
        <p:txBody>
          <a:bodyPr wrap="square" rtlCol="0">
            <a:spAutoFit/>
          </a:bodyPr>
          <a:lstStyle/>
          <a:p>
            <a:r>
              <a:rPr lang="en-US" sz="1400" dirty="0">
                <a:solidFill>
                  <a:schemeClr val="bg1"/>
                </a:solidFill>
                <a:latin typeface="Univers LT 45 Light" panose="02000403030000020003" pitchFamily="2" charset="0"/>
              </a:rPr>
              <a:t>Choose </a:t>
            </a:r>
            <a:r>
              <a:rPr lang="en-US" sz="1400" b="1" dirty="0">
                <a:solidFill>
                  <a:schemeClr val="bg1"/>
                </a:solidFill>
                <a:latin typeface="Univers LT 45 Light" panose="02000403030000020003" pitchFamily="2" charset="0"/>
              </a:rPr>
              <a:t>contract </a:t>
            </a:r>
            <a:r>
              <a:rPr lang="en-US" sz="1400" dirty="0">
                <a:solidFill>
                  <a:schemeClr val="bg1"/>
                </a:solidFill>
                <a:latin typeface="Univers LT 45 Light" panose="02000403030000020003" pitchFamily="2" charset="0"/>
              </a:rPr>
              <a:t>and view </a:t>
            </a:r>
            <a:r>
              <a:rPr lang="en-US" sz="1400" b="1" dirty="0">
                <a:solidFill>
                  <a:schemeClr val="bg1"/>
                </a:solidFill>
                <a:latin typeface="Univers LT 45 Light" panose="02000403030000020003" pitchFamily="2" charset="0"/>
              </a:rPr>
              <a:t>historical/current demand</a:t>
            </a:r>
          </a:p>
        </p:txBody>
      </p:sp>
      <p:cxnSp>
        <p:nvCxnSpPr>
          <p:cNvPr id="22" name="Straight Arrow Connector 21">
            <a:extLst>
              <a:ext uri="{FF2B5EF4-FFF2-40B4-BE49-F238E27FC236}">
                <a16:creationId xmlns:a16="http://schemas.microsoft.com/office/drawing/2014/main" id="{FC058C30-E816-2947-B098-F24420D5773E}"/>
              </a:ext>
            </a:extLst>
          </p:cNvPr>
          <p:cNvCxnSpPr>
            <a:cxnSpLocks/>
          </p:cNvCxnSpPr>
          <p:nvPr/>
        </p:nvCxnSpPr>
        <p:spPr>
          <a:xfrm flipV="1">
            <a:off x="1525656" y="3410571"/>
            <a:ext cx="0" cy="6504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ACAA5-E240-BC40-9CEB-F23A3F518CA2}"/>
              </a:ext>
            </a:extLst>
          </p:cNvPr>
          <p:cNvSpPr txBox="1"/>
          <p:nvPr/>
        </p:nvSpPr>
        <p:spPr>
          <a:xfrm>
            <a:off x="1737189" y="5003389"/>
            <a:ext cx="2074411" cy="523220"/>
          </a:xfrm>
          <a:prstGeom prst="rect">
            <a:avLst/>
          </a:prstGeom>
          <a:solidFill>
            <a:srgbClr val="C00000"/>
          </a:solidFill>
        </p:spPr>
        <p:txBody>
          <a:bodyPr wrap="square" rtlCol="0">
            <a:spAutoFit/>
          </a:bodyPr>
          <a:lstStyle/>
          <a:p>
            <a:r>
              <a:rPr lang="en-US" sz="1400" dirty="0">
                <a:solidFill>
                  <a:schemeClr val="bg1"/>
                </a:solidFill>
                <a:latin typeface="Univers LT 45 Light" panose="02000403030000020003" pitchFamily="2" charset="0"/>
              </a:rPr>
              <a:t>View </a:t>
            </a:r>
            <a:r>
              <a:rPr lang="en-US" sz="1400" b="1" dirty="0">
                <a:solidFill>
                  <a:schemeClr val="bg1"/>
                </a:solidFill>
                <a:latin typeface="Univers LT 45 Light" panose="02000403030000020003" pitchFamily="2" charset="0"/>
              </a:rPr>
              <a:t>historical/current queue length</a:t>
            </a:r>
          </a:p>
        </p:txBody>
      </p:sp>
      <p:cxnSp>
        <p:nvCxnSpPr>
          <p:cNvPr id="28" name="Straight Arrow Connector 27">
            <a:extLst>
              <a:ext uri="{FF2B5EF4-FFF2-40B4-BE49-F238E27FC236}">
                <a16:creationId xmlns:a16="http://schemas.microsoft.com/office/drawing/2014/main" id="{3181A6AA-3C20-D444-B642-9700F36D4CAC}"/>
              </a:ext>
            </a:extLst>
          </p:cNvPr>
          <p:cNvCxnSpPr>
            <a:cxnSpLocks/>
          </p:cNvCxnSpPr>
          <p:nvPr/>
        </p:nvCxnSpPr>
        <p:spPr>
          <a:xfrm flipV="1">
            <a:off x="3166770" y="3925881"/>
            <a:ext cx="0" cy="108331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DBB3B1D-7749-6141-92D9-FC0BB8C2B49A}"/>
              </a:ext>
            </a:extLst>
          </p:cNvPr>
          <p:cNvSpPr txBox="1"/>
          <p:nvPr/>
        </p:nvSpPr>
        <p:spPr>
          <a:xfrm>
            <a:off x="6699005" y="936597"/>
            <a:ext cx="1992608" cy="523220"/>
          </a:xfrm>
          <a:prstGeom prst="rect">
            <a:avLst/>
          </a:prstGeom>
          <a:solidFill>
            <a:srgbClr val="C00000"/>
          </a:solidFill>
        </p:spPr>
        <p:txBody>
          <a:bodyPr wrap="square" rtlCol="0">
            <a:spAutoFit/>
          </a:bodyPr>
          <a:lstStyle/>
          <a:p>
            <a:r>
              <a:rPr lang="en-US" sz="1400" dirty="0">
                <a:solidFill>
                  <a:schemeClr val="bg1"/>
                </a:solidFill>
                <a:latin typeface="Univers LT 45 Light" panose="02000403030000020003" pitchFamily="2" charset="0"/>
              </a:rPr>
              <a:t>View </a:t>
            </a:r>
            <a:r>
              <a:rPr lang="en-US" sz="1400" b="1" dirty="0">
                <a:solidFill>
                  <a:schemeClr val="bg1"/>
                </a:solidFill>
                <a:latin typeface="Univers LT 45 Light" panose="02000403030000020003" pitchFamily="2" charset="0"/>
              </a:rPr>
              <a:t>completed jobs, lead times, revenues</a:t>
            </a:r>
            <a:r>
              <a:rPr lang="en-US" sz="1400" dirty="0">
                <a:solidFill>
                  <a:schemeClr val="bg1"/>
                </a:solidFill>
                <a:latin typeface="Univers LT 45 Light" panose="02000403030000020003" pitchFamily="2" charset="0"/>
              </a:rPr>
              <a:t> </a:t>
            </a:r>
          </a:p>
        </p:txBody>
      </p:sp>
      <p:cxnSp>
        <p:nvCxnSpPr>
          <p:cNvPr id="38" name="Straight Arrow Connector 37">
            <a:extLst>
              <a:ext uri="{FF2B5EF4-FFF2-40B4-BE49-F238E27FC236}">
                <a16:creationId xmlns:a16="http://schemas.microsoft.com/office/drawing/2014/main" id="{81043C0B-3CF2-2745-9083-00901D480C6D}"/>
              </a:ext>
            </a:extLst>
          </p:cNvPr>
          <p:cNvCxnSpPr>
            <a:cxnSpLocks/>
          </p:cNvCxnSpPr>
          <p:nvPr/>
        </p:nvCxnSpPr>
        <p:spPr>
          <a:xfrm>
            <a:off x="7223671" y="1459817"/>
            <a:ext cx="0" cy="13268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F831F85-2485-EE4E-9934-C32428AC5A66}"/>
              </a:ext>
            </a:extLst>
          </p:cNvPr>
          <p:cNvSpPr txBox="1"/>
          <p:nvPr/>
        </p:nvSpPr>
        <p:spPr>
          <a:xfrm>
            <a:off x="445891" y="5629840"/>
            <a:ext cx="1566070" cy="307777"/>
          </a:xfrm>
          <a:prstGeom prst="rect">
            <a:avLst/>
          </a:prstGeom>
          <a:solidFill>
            <a:schemeClr val="bg1">
              <a:lumMod val="95000"/>
            </a:schemeClr>
          </a:solidFill>
        </p:spPr>
        <p:txBody>
          <a:bodyPr wrap="none" rtlCol="0">
            <a:spAutoFit/>
          </a:bodyPr>
          <a:lstStyle/>
          <a:p>
            <a:r>
              <a:rPr lang="en-US" sz="1400" dirty="0">
                <a:latin typeface="Univers LT 45 Light" panose="02000403030000020003" pitchFamily="2" charset="0"/>
              </a:rPr>
              <a:t>Real-time ranking</a:t>
            </a:r>
          </a:p>
        </p:txBody>
      </p:sp>
      <p:sp>
        <p:nvSpPr>
          <p:cNvPr id="44" name="TextBox 43">
            <a:extLst>
              <a:ext uri="{FF2B5EF4-FFF2-40B4-BE49-F238E27FC236}">
                <a16:creationId xmlns:a16="http://schemas.microsoft.com/office/drawing/2014/main" id="{372DA11B-EC83-E041-8D91-BBCB6B6E385A}"/>
              </a:ext>
            </a:extLst>
          </p:cNvPr>
          <p:cNvSpPr txBox="1"/>
          <p:nvPr/>
        </p:nvSpPr>
        <p:spPr>
          <a:xfrm>
            <a:off x="1452069" y="6326182"/>
            <a:ext cx="2739211" cy="307777"/>
          </a:xfrm>
          <a:prstGeom prst="rect">
            <a:avLst/>
          </a:prstGeom>
          <a:solidFill>
            <a:schemeClr val="bg1">
              <a:lumMod val="95000"/>
            </a:schemeClr>
          </a:solidFill>
        </p:spPr>
        <p:txBody>
          <a:bodyPr wrap="none" rtlCol="0">
            <a:spAutoFit/>
          </a:bodyPr>
          <a:lstStyle/>
          <a:p>
            <a:r>
              <a:rPr lang="en-US" sz="1400" dirty="0">
                <a:latin typeface="Univers LT 45 Light" panose="02000403030000020003" pitchFamily="2" charset="0"/>
              </a:rPr>
              <a:t>History of your team’s decisions</a:t>
            </a:r>
          </a:p>
        </p:txBody>
      </p:sp>
      <p:sp>
        <p:nvSpPr>
          <p:cNvPr id="45" name="TextBox 44">
            <a:extLst>
              <a:ext uri="{FF2B5EF4-FFF2-40B4-BE49-F238E27FC236}">
                <a16:creationId xmlns:a16="http://schemas.microsoft.com/office/drawing/2014/main" id="{A6E7C303-9B00-5843-891B-DB15AD876DF2}"/>
              </a:ext>
            </a:extLst>
          </p:cNvPr>
          <p:cNvSpPr txBox="1"/>
          <p:nvPr/>
        </p:nvSpPr>
        <p:spPr>
          <a:xfrm>
            <a:off x="4313282" y="6334353"/>
            <a:ext cx="2203295" cy="307777"/>
          </a:xfrm>
          <a:prstGeom prst="rect">
            <a:avLst/>
          </a:prstGeom>
          <a:solidFill>
            <a:schemeClr val="bg1">
              <a:lumMod val="95000"/>
            </a:schemeClr>
          </a:solidFill>
        </p:spPr>
        <p:txBody>
          <a:bodyPr wrap="none" rtlCol="0">
            <a:spAutoFit/>
          </a:bodyPr>
          <a:lstStyle/>
          <a:p>
            <a:r>
              <a:rPr lang="en-US" sz="1400" dirty="0">
                <a:latin typeface="Univers LT 45 Light" panose="02000403030000020003" pitchFamily="2" charset="0"/>
              </a:rPr>
              <a:t>Cashflow (revenue / cost)</a:t>
            </a:r>
          </a:p>
        </p:txBody>
      </p:sp>
      <p:pic>
        <p:nvPicPr>
          <p:cNvPr id="46" name="Picture 45">
            <a:extLst>
              <a:ext uri="{FF2B5EF4-FFF2-40B4-BE49-F238E27FC236}">
                <a16:creationId xmlns:a16="http://schemas.microsoft.com/office/drawing/2014/main" id="{D2423A9D-534C-6748-9CD2-DCC02D7252E4}"/>
              </a:ext>
            </a:extLst>
          </p:cNvPr>
          <p:cNvPicPr>
            <a:picLocks noChangeAspect="1"/>
          </p:cNvPicPr>
          <p:nvPr/>
        </p:nvPicPr>
        <p:blipFill>
          <a:blip r:embed="rId4"/>
          <a:stretch>
            <a:fillRect/>
          </a:stretch>
        </p:blipFill>
        <p:spPr>
          <a:xfrm>
            <a:off x="962350" y="1578561"/>
            <a:ext cx="5161550" cy="572389"/>
          </a:xfrm>
          <a:prstGeom prst="rect">
            <a:avLst/>
          </a:prstGeom>
        </p:spPr>
      </p:pic>
    </p:spTree>
    <p:extLst>
      <p:ext uri="{BB962C8B-B14F-4D97-AF65-F5344CB8AC3E}">
        <p14:creationId xmlns:p14="http://schemas.microsoft.com/office/powerpoint/2010/main" val="51541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1" grpId="0" animBg="1"/>
      <p:bldP spid="27" grpId="0" animBg="1"/>
      <p:bldP spid="37" grpId="0" animBg="1"/>
      <p:bldP spid="42" grpId="0" animBg="1"/>
      <p:bldP spid="44"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8DD9B1-2652-CD45-B601-6F942028AE9C}"/>
              </a:ext>
            </a:extLst>
          </p:cNvPr>
          <p:cNvSpPr/>
          <p:nvPr/>
        </p:nvSpPr>
        <p:spPr>
          <a:xfrm>
            <a:off x="536028" y="6161164"/>
            <a:ext cx="1830558" cy="530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D748C-34AC-904E-ABF9-8648D6D86D45}"/>
              </a:ext>
            </a:extLst>
          </p:cNvPr>
          <p:cNvSpPr>
            <a:spLocks noGrp="1"/>
          </p:cNvSpPr>
          <p:nvPr>
            <p:ph type="title"/>
          </p:nvPr>
        </p:nvSpPr>
        <p:spPr/>
        <p:txBody>
          <a:bodyPr>
            <a:normAutofit/>
          </a:bodyPr>
          <a:lstStyle/>
          <a:p>
            <a:r>
              <a:rPr lang="en-US" b="1" dirty="0"/>
              <a:t>Littlefield </a:t>
            </a:r>
            <a:r>
              <a:rPr lang="en-US" dirty="0"/>
              <a:t>Team Strategy</a:t>
            </a:r>
            <a:endParaRPr lang="en-US" b="1" dirty="0"/>
          </a:p>
        </p:txBody>
      </p:sp>
      <p:sp>
        <p:nvSpPr>
          <p:cNvPr id="4" name="Slide Number Placeholder 3">
            <a:extLst>
              <a:ext uri="{FF2B5EF4-FFF2-40B4-BE49-F238E27FC236}">
                <a16:creationId xmlns:a16="http://schemas.microsoft.com/office/drawing/2014/main" id="{786B4C5B-FC60-174C-AE86-997A4781059F}"/>
              </a:ext>
            </a:extLst>
          </p:cNvPr>
          <p:cNvSpPr>
            <a:spLocks noGrp="1"/>
          </p:cNvSpPr>
          <p:nvPr>
            <p:ph type="sldNum" sz="quarter" idx="12"/>
          </p:nvPr>
        </p:nvSpPr>
        <p:spPr/>
        <p:txBody>
          <a:bodyPr/>
          <a:lstStyle/>
          <a:p>
            <a:fld id="{A2EBCFBC-0745-914E-B0B1-4125AF1D8E59}" type="slidenum">
              <a:rPr lang="en-US" smtClean="0"/>
              <a:pPr/>
              <a:t>5</a:t>
            </a:fld>
            <a:endParaRPr lang="en-US" dirty="0"/>
          </a:p>
        </p:txBody>
      </p:sp>
      <p:graphicFrame>
        <p:nvGraphicFramePr>
          <p:cNvPr id="7" name="Table 6">
            <a:extLst>
              <a:ext uri="{FF2B5EF4-FFF2-40B4-BE49-F238E27FC236}">
                <a16:creationId xmlns:a16="http://schemas.microsoft.com/office/drawing/2014/main" id="{8A48A934-8914-A348-A00C-E412AE2B72DC}"/>
              </a:ext>
            </a:extLst>
          </p:cNvPr>
          <p:cNvGraphicFramePr>
            <a:graphicFrameLocks noGrp="1"/>
          </p:cNvGraphicFramePr>
          <p:nvPr/>
        </p:nvGraphicFramePr>
        <p:xfrm>
          <a:off x="270940" y="2025540"/>
          <a:ext cx="6013040" cy="3283745"/>
        </p:xfrm>
        <a:graphic>
          <a:graphicData uri="http://schemas.openxmlformats.org/drawingml/2006/table">
            <a:tbl>
              <a:tblPr firstRow="1" bandRow="1">
                <a:tableStyleId>{F5AB1C69-6EDB-4FF4-983F-18BD219EF322}</a:tableStyleId>
              </a:tblPr>
              <a:tblGrid>
                <a:gridCol w="1815768">
                  <a:extLst>
                    <a:ext uri="{9D8B030D-6E8A-4147-A177-3AD203B41FA5}">
                      <a16:colId xmlns:a16="http://schemas.microsoft.com/office/drawing/2014/main" val="20000"/>
                    </a:ext>
                  </a:extLst>
                </a:gridCol>
                <a:gridCol w="4197272">
                  <a:extLst>
                    <a:ext uri="{9D8B030D-6E8A-4147-A177-3AD203B41FA5}">
                      <a16:colId xmlns:a16="http://schemas.microsoft.com/office/drawing/2014/main" val="20001"/>
                    </a:ext>
                  </a:extLst>
                </a:gridCol>
              </a:tblGrid>
              <a:tr h="342914">
                <a:tc>
                  <a:txBody>
                    <a:bodyPr/>
                    <a:lstStyle/>
                    <a:p>
                      <a:r>
                        <a:rPr lang="en-US" sz="1600" dirty="0">
                          <a:solidFill>
                            <a:schemeClr val="tx1"/>
                          </a:solidFill>
                          <a:latin typeface="Univers LT 45 Light" panose="02000403030000020003" pitchFamily="2" charset="0"/>
                        </a:rPr>
                        <a:t>Decision</a:t>
                      </a: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latin typeface="Univers LT 45 Light" panose="02000403030000020003" pitchFamily="2" charset="0"/>
                        </a:rPr>
                        <a:t>Comments</a:t>
                      </a: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9789">
                <a:tc>
                  <a:txBody>
                    <a:bodyPr/>
                    <a:lstStyle/>
                    <a:p>
                      <a:r>
                        <a:rPr lang="en-US" sz="1600" dirty="0">
                          <a:solidFill>
                            <a:schemeClr val="tx1"/>
                          </a:solidFill>
                          <a:latin typeface="Univers LT 45 Light" panose="02000403030000020003" pitchFamily="2" charset="0"/>
                        </a:rPr>
                        <a:t>Machine</a:t>
                      </a:r>
                      <a:r>
                        <a:rPr lang="en-US" sz="1600" baseline="0" dirty="0">
                          <a:solidFill>
                            <a:schemeClr val="tx1"/>
                          </a:solidFill>
                          <a:latin typeface="Univers LT 45 Light" panose="02000403030000020003" pitchFamily="2" charset="0"/>
                        </a:rPr>
                        <a:t> purchase</a:t>
                      </a:r>
                      <a:endParaRPr lang="en-US" sz="1600" dirty="0">
                        <a:solidFill>
                          <a:schemeClr val="tx1"/>
                        </a:solidFill>
                        <a:latin typeface="Univers LT 45 Light" panose="02000403030000020003" pitchFamily="2" charset="0"/>
                      </a:endParaRP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latin typeface="Univers LT 45 Light" panose="02000403030000020003" pitchFamily="2" charset="0"/>
                      </a:endParaRP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9789">
                <a:tc>
                  <a:txBody>
                    <a:bodyPr/>
                    <a:lstStyle/>
                    <a:p>
                      <a:r>
                        <a:rPr lang="en-US" sz="1600" dirty="0">
                          <a:solidFill>
                            <a:schemeClr val="tx1"/>
                          </a:solidFill>
                          <a:latin typeface="Univers LT 45 Light" panose="02000403030000020003" pitchFamily="2" charset="0"/>
                        </a:rPr>
                        <a:t>Contract to offer</a:t>
                      </a: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latin typeface="Univers LT 45 Light" panose="02000403030000020003" pitchFamily="2" charset="0"/>
                      </a:endParaRP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9789">
                <a:tc>
                  <a:txBody>
                    <a:bodyPr/>
                    <a:lstStyle/>
                    <a:p>
                      <a:r>
                        <a:rPr lang="en-US" sz="1600" dirty="0">
                          <a:solidFill>
                            <a:schemeClr val="tx1"/>
                          </a:solidFill>
                          <a:latin typeface="Univers LT 45 Light" panose="02000403030000020003" pitchFamily="2" charset="0"/>
                        </a:rPr>
                        <a:t>Order</a:t>
                      </a:r>
                      <a:r>
                        <a:rPr lang="en-US" sz="1600" baseline="0" dirty="0">
                          <a:solidFill>
                            <a:schemeClr val="tx1"/>
                          </a:solidFill>
                          <a:latin typeface="Univers LT 45 Light" panose="02000403030000020003" pitchFamily="2" charset="0"/>
                        </a:rPr>
                        <a:t> quantity</a:t>
                      </a: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latin typeface="Univers LT 45 Light" panose="02000403030000020003" pitchFamily="2" charset="0"/>
                      </a:endParaRP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9789">
                <a:tc>
                  <a:txBody>
                    <a:bodyPr/>
                    <a:lstStyle/>
                    <a:p>
                      <a:r>
                        <a:rPr lang="en-US" sz="1600" dirty="0">
                          <a:solidFill>
                            <a:schemeClr val="tx1"/>
                          </a:solidFill>
                          <a:latin typeface="Univers LT 45 Light" panose="02000403030000020003" pitchFamily="2" charset="0"/>
                        </a:rPr>
                        <a:t>Reorder point</a:t>
                      </a: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latin typeface="Univers LT 45 Light" panose="02000403030000020003" pitchFamily="2" charset="0"/>
                      </a:endParaRP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341675">
                <a:tc>
                  <a:txBody>
                    <a:bodyPr/>
                    <a:lstStyle/>
                    <a:p>
                      <a:r>
                        <a:rPr lang="en-US" sz="1600" dirty="0">
                          <a:solidFill>
                            <a:schemeClr val="tx1"/>
                          </a:solidFill>
                          <a:latin typeface="Univers LT 45 Light" panose="02000403030000020003" pitchFamily="2" charset="0"/>
                        </a:rPr>
                        <a:t>End game</a:t>
                      </a:r>
                    </a:p>
                    <a:p>
                      <a:endParaRPr lang="en-US" sz="1600" dirty="0">
                        <a:solidFill>
                          <a:schemeClr val="tx1"/>
                        </a:solidFill>
                        <a:latin typeface="Univers LT 45 Light" panose="02000403030000020003" pitchFamily="2" charset="0"/>
                      </a:endParaRPr>
                    </a:p>
                    <a:p>
                      <a:endParaRPr lang="en-US" sz="1600" dirty="0">
                        <a:solidFill>
                          <a:schemeClr val="tx1"/>
                        </a:solidFill>
                        <a:latin typeface="Univers LT 45 Light" panose="02000403030000020003" pitchFamily="2" charset="0"/>
                      </a:endParaRPr>
                    </a:p>
                    <a:p>
                      <a:endParaRPr lang="en-US" sz="1600" dirty="0">
                        <a:solidFill>
                          <a:schemeClr val="tx1"/>
                        </a:solidFill>
                        <a:latin typeface="Univers LT 45 Light" panose="02000403030000020003" pitchFamily="2" charset="0"/>
                      </a:endParaRP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latin typeface="Univers LT 45 Light" panose="02000403030000020003" pitchFamily="2" charset="0"/>
                      </a:endParaRPr>
                    </a:p>
                  </a:txBody>
                  <a:tcPr marL="68566" marR="68566" marT="34288" marB="34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8" name="Rounded Rectangle 2">
            <a:extLst>
              <a:ext uri="{FF2B5EF4-FFF2-40B4-BE49-F238E27FC236}">
                <a16:creationId xmlns:a16="http://schemas.microsoft.com/office/drawing/2014/main" id="{EBCD08BD-CCD9-254D-9A47-5C869EE15131}"/>
              </a:ext>
            </a:extLst>
          </p:cNvPr>
          <p:cNvSpPr>
            <a:spLocks noChangeArrowheads="1"/>
          </p:cNvSpPr>
          <p:nvPr/>
        </p:nvSpPr>
        <p:spPr bwMode="auto">
          <a:xfrm>
            <a:off x="6411409" y="2011619"/>
            <a:ext cx="2616501" cy="3878378"/>
          </a:xfrm>
          <a:prstGeom prst="roundRect">
            <a:avLst>
              <a:gd name="adj" fmla="val 5171"/>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Monotype Sorts" panose="01010601010101010101" charset="2"/>
              <a:buChar char="m"/>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tx1"/>
              </a:buClr>
              <a:buSzPct val="60000"/>
              <a:buFont typeface="Monotype Sorts" panose="01010601010101010101" charset="2"/>
              <a:buChar char="l"/>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75000"/>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tx1"/>
              </a:buClr>
              <a:buSzPct val="75000"/>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tx1"/>
              </a:buClr>
              <a:buSzPct val="75000"/>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ClrTx/>
              <a:buSzTx/>
              <a:buFontTx/>
              <a:buNone/>
            </a:pPr>
            <a:r>
              <a:rPr lang="en-US" altLang="en-US" sz="1600" dirty="0">
                <a:latin typeface="Univers LT 45 Light" panose="02000403030000020003" pitchFamily="2" charset="0"/>
              </a:rPr>
              <a:t>Think about how concepts developed in course can be applied to help make these decisions. </a:t>
            </a:r>
          </a:p>
          <a:p>
            <a:pPr>
              <a:spcBef>
                <a:spcPct val="0"/>
              </a:spcBef>
              <a:buClrTx/>
              <a:buSzTx/>
              <a:buFontTx/>
              <a:buNone/>
            </a:pPr>
            <a:endParaRPr lang="en-US" altLang="en-US" sz="1600" dirty="0">
              <a:latin typeface="Univers LT 45 Light" panose="02000403030000020003" pitchFamily="2" charset="0"/>
            </a:endParaRPr>
          </a:p>
          <a:p>
            <a:pPr>
              <a:spcBef>
                <a:spcPct val="0"/>
              </a:spcBef>
              <a:buClrTx/>
              <a:buSzTx/>
              <a:buFontTx/>
              <a:buNone/>
            </a:pPr>
            <a:r>
              <a:rPr lang="en-US" altLang="en-US" sz="1600" dirty="0">
                <a:latin typeface="Univers LT 45 Light" panose="02000403030000020003" pitchFamily="2" charset="0"/>
              </a:rPr>
              <a:t>Think, too, about when you have enough information to be able to apply a tool (e.g., queueing formula, (Q,R) model) directly and when you should instead only rely on qualitative insights about the tool/concept.</a:t>
            </a:r>
          </a:p>
        </p:txBody>
      </p:sp>
      <p:grpSp>
        <p:nvGrpSpPr>
          <p:cNvPr id="9" name="Group 157">
            <a:extLst>
              <a:ext uri="{FF2B5EF4-FFF2-40B4-BE49-F238E27FC236}">
                <a16:creationId xmlns:a16="http://schemas.microsoft.com/office/drawing/2014/main" id="{556EC9EE-E4B1-BA4B-BC37-18955EC24C93}"/>
              </a:ext>
            </a:extLst>
          </p:cNvPr>
          <p:cNvGrpSpPr>
            <a:grpSpLocks/>
          </p:cNvGrpSpPr>
          <p:nvPr/>
        </p:nvGrpSpPr>
        <p:grpSpPr bwMode="auto">
          <a:xfrm>
            <a:off x="2366586" y="3986048"/>
            <a:ext cx="3574991" cy="1246584"/>
            <a:chOff x="2170" y="3134"/>
            <a:chExt cx="3490" cy="1047"/>
          </a:xfrm>
        </p:grpSpPr>
        <p:grpSp>
          <p:nvGrpSpPr>
            <p:cNvPr id="10" name="Group 158">
              <a:extLst>
                <a:ext uri="{FF2B5EF4-FFF2-40B4-BE49-F238E27FC236}">
                  <a16:creationId xmlns:a16="http://schemas.microsoft.com/office/drawing/2014/main" id="{2E739E12-3F3F-4947-84C0-FA5D40E5157A}"/>
                </a:ext>
              </a:extLst>
            </p:cNvPr>
            <p:cNvGrpSpPr>
              <a:grpSpLocks/>
            </p:cNvGrpSpPr>
            <p:nvPr/>
          </p:nvGrpSpPr>
          <p:grpSpPr bwMode="auto">
            <a:xfrm>
              <a:off x="2176" y="3827"/>
              <a:ext cx="3094" cy="354"/>
              <a:chOff x="2176" y="3827"/>
              <a:chExt cx="3094" cy="354"/>
            </a:xfrm>
          </p:grpSpPr>
          <p:pic>
            <p:nvPicPr>
              <p:cNvPr id="39" name="Ink 159">
                <a:extLst>
                  <a:ext uri="{FF2B5EF4-FFF2-40B4-BE49-F238E27FC236}">
                    <a16:creationId xmlns:a16="http://schemas.microsoft.com/office/drawing/2014/main" id="{7DA3D84E-822C-D34B-81D4-9260825E83E7}"/>
                  </a:ext>
                </a:extLst>
              </p:cNvPr>
              <p:cNvPicPr>
                <a:picLocks noRot="1" noChangeAspect="1" noEditPoints="1" noChangeArrowheads="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2225" y="4018"/>
                <a:ext cx="30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nk 160">
                <a:extLst>
                  <a:ext uri="{FF2B5EF4-FFF2-40B4-BE49-F238E27FC236}">
                    <a16:creationId xmlns:a16="http://schemas.microsoft.com/office/drawing/2014/main" id="{1E725F9C-3A85-AA4D-9310-1A7720371CB5}"/>
                  </a:ext>
                </a:extLst>
              </p:cNvPr>
              <p:cNvPicPr>
                <a:picLocks noRot="1" noChangeAspect="1" noEditPoints="1"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4463" y="4014"/>
                <a:ext cx="66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nk 47">
                <a:extLst>
                  <a:ext uri="{FF2B5EF4-FFF2-40B4-BE49-F238E27FC236}">
                    <a16:creationId xmlns:a16="http://schemas.microsoft.com/office/drawing/2014/main" id="{FE2F4CAA-5322-9747-AF33-482B301063E8}"/>
                  </a:ext>
                </a:extLst>
              </p:cNvPr>
              <p:cNvPicPr>
                <a:picLocks noRot="1" noChangeAspect="1" noEditPoints="1"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4345" y="4039"/>
                <a:ext cx="73"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nk 46">
                <a:extLst>
                  <a:ext uri="{FF2B5EF4-FFF2-40B4-BE49-F238E27FC236}">
                    <a16:creationId xmlns:a16="http://schemas.microsoft.com/office/drawing/2014/main" id="{274D3ACE-9FE1-B041-B3AE-4E59A797E346}"/>
                  </a:ext>
                </a:extLst>
              </p:cNvPr>
              <p:cNvPicPr>
                <a:picLocks noRot="1" noChangeAspect="1" noEditPoints="1"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3945" y="4042"/>
                <a:ext cx="318"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nk 45">
                <a:extLst>
                  <a:ext uri="{FF2B5EF4-FFF2-40B4-BE49-F238E27FC236}">
                    <a16:creationId xmlns:a16="http://schemas.microsoft.com/office/drawing/2014/main" id="{E9741B95-57A8-5D48-996B-C6B0E01AB28A}"/>
                  </a:ext>
                </a:extLst>
              </p:cNvPr>
              <p:cNvPicPr>
                <a:picLocks noRot="1" noChangeAspect="1" noEditPoints="1"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3426" y="4025"/>
                <a:ext cx="452"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nk 44">
                <a:extLst>
                  <a:ext uri="{FF2B5EF4-FFF2-40B4-BE49-F238E27FC236}">
                    <a16:creationId xmlns:a16="http://schemas.microsoft.com/office/drawing/2014/main" id="{56BAF6F3-6918-104A-A0CE-EF346B015124}"/>
                  </a:ext>
                </a:extLst>
              </p:cNvPr>
              <p:cNvPicPr>
                <a:picLocks noRot="1" noChangeAspect="1" noEditPoints="1" noChangeArrowheads="1" noChangeShapeType="1"/>
              </p:cNvPicPr>
              <p:nvPr/>
            </p:nvPicPr>
            <p:blipFill>
              <a:blip r:embed="rId8">
                <a:extLst>
                  <a:ext uri="{28A0092B-C50C-407E-A947-70E740481C1C}">
                    <a14:useLocalDpi xmlns:a14="http://schemas.microsoft.com/office/drawing/2010/main" val="0"/>
                  </a:ext>
                </a:extLst>
              </a:blip>
              <a:srcRect/>
              <a:stretch>
                <a:fillRect/>
              </a:stretch>
            </p:blipFill>
            <p:spPr bwMode="auto">
              <a:xfrm>
                <a:off x="3173" y="4034"/>
                <a:ext cx="17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nk 43">
                <a:extLst>
                  <a:ext uri="{FF2B5EF4-FFF2-40B4-BE49-F238E27FC236}">
                    <a16:creationId xmlns:a16="http://schemas.microsoft.com/office/drawing/2014/main" id="{391199F7-0B01-694F-BD63-F84405E6DEAD}"/>
                  </a:ext>
                </a:extLst>
              </p:cNvPr>
              <p:cNvPicPr>
                <a:picLocks noRot="1" noChangeAspect="1" noEditPoints="1"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2655" y="4041"/>
                <a:ext cx="46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nk 42">
                <a:extLst>
                  <a:ext uri="{FF2B5EF4-FFF2-40B4-BE49-F238E27FC236}">
                    <a16:creationId xmlns:a16="http://schemas.microsoft.com/office/drawing/2014/main" id="{CC73C075-49CD-0540-9432-28EF312AB4E8}"/>
                  </a:ext>
                </a:extLst>
              </p:cNvPr>
              <p:cNvPicPr>
                <a:picLocks noRot="1" noChangeAspect="1" noEditPoints="1" noChangeArrowheads="1" noChangeShapeType="1"/>
              </p:cNvPicPr>
              <p:nvPr/>
            </p:nvPicPr>
            <p:blipFill>
              <a:blip r:embed="rId10">
                <a:extLst>
                  <a:ext uri="{28A0092B-C50C-407E-A947-70E740481C1C}">
                    <a14:useLocalDpi xmlns:a14="http://schemas.microsoft.com/office/drawing/2010/main" val="0"/>
                  </a:ext>
                </a:extLst>
              </a:blip>
              <a:srcRect/>
              <a:stretch>
                <a:fillRect/>
              </a:stretch>
            </p:blipFill>
            <p:spPr bwMode="auto">
              <a:xfrm>
                <a:off x="2207" y="4052"/>
                <a:ext cx="335"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Ink 40">
                <a:extLst>
                  <a:ext uri="{FF2B5EF4-FFF2-40B4-BE49-F238E27FC236}">
                    <a16:creationId xmlns:a16="http://schemas.microsoft.com/office/drawing/2014/main" id="{8DDE8B7F-45CB-BC45-86BE-C8CD72D9FAA9}"/>
                  </a:ext>
                </a:extLst>
              </p:cNvPr>
              <p:cNvPicPr>
                <a:picLocks noRot="1" noChangeAspect="1" noEditPoints="1" noChangeArrowheads="1" noChangeShapeType="1"/>
              </p:cNvPicPr>
              <p:nvPr/>
            </p:nvPicPr>
            <p:blipFill>
              <a:blip r:embed="rId11">
                <a:extLst>
                  <a:ext uri="{28A0092B-C50C-407E-A947-70E740481C1C}">
                    <a14:useLocalDpi xmlns:a14="http://schemas.microsoft.com/office/drawing/2010/main" val="0"/>
                  </a:ext>
                </a:extLst>
              </a:blip>
              <a:srcRect/>
              <a:stretch>
                <a:fillRect/>
              </a:stretch>
            </p:blipFill>
            <p:spPr bwMode="auto">
              <a:xfrm>
                <a:off x="4014" y="3818"/>
                <a:ext cx="78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Ink 39">
                <a:extLst>
                  <a:ext uri="{FF2B5EF4-FFF2-40B4-BE49-F238E27FC236}">
                    <a16:creationId xmlns:a16="http://schemas.microsoft.com/office/drawing/2014/main" id="{A396CCDA-C50B-CD4D-A261-CBB609D4CDD1}"/>
                  </a:ext>
                </a:extLst>
              </p:cNvPr>
              <p:cNvPicPr>
                <a:picLocks noRot="1" noChangeAspect="1" noEditPoints="1" noChangeArrowheads="1" noChangeShapeType="1"/>
              </p:cNvPicPr>
              <p:nvPr/>
            </p:nvPicPr>
            <p:blipFill>
              <a:blip r:embed="rId12">
                <a:extLst>
                  <a:ext uri="{28A0092B-C50C-407E-A947-70E740481C1C}">
                    <a14:useLocalDpi xmlns:a14="http://schemas.microsoft.com/office/drawing/2010/main" val="0"/>
                  </a:ext>
                </a:extLst>
              </a:blip>
              <a:srcRect/>
              <a:stretch>
                <a:fillRect/>
              </a:stretch>
            </p:blipFill>
            <p:spPr bwMode="auto">
              <a:xfrm>
                <a:off x="3203" y="3837"/>
                <a:ext cx="730"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Ink 37">
                <a:extLst>
                  <a:ext uri="{FF2B5EF4-FFF2-40B4-BE49-F238E27FC236}">
                    <a16:creationId xmlns:a16="http://schemas.microsoft.com/office/drawing/2014/main" id="{1F6D652A-73F4-B442-8F9B-116A7191FF50}"/>
                  </a:ext>
                </a:extLst>
              </p:cNvPr>
              <p:cNvPicPr>
                <a:picLocks noRot="1" noChangeAspect="1" noEditPoints="1" noChangeArrowheads="1" noChangeShapeType="1"/>
              </p:cNvPicPr>
              <p:nvPr/>
            </p:nvPicPr>
            <p:blipFill>
              <a:blip r:embed="rId13">
                <a:extLst>
                  <a:ext uri="{28A0092B-C50C-407E-A947-70E740481C1C}">
                    <a14:useLocalDpi xmlns:a14="http://schemas.microsoft.com/office/drawing/2010/main" val="0"/>
                  </a:ext>
                </a:extLst>
              </a:blip>
              <a:srcRect/>
              <a:stretch>
                <a:fillRect/>
              </a:stretch>
            </p:blipFill>
            <p:spPr bwMode="auto">
              <a:xfrm>
                <a:off x="2168" y="3877"/>
                <a:ext cx="486"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nk 38">
                <a:extLst>
                  <a:ext uri="{FF2B5EF4-FFF2-40B4-BE49-F238E27FC236}">
                    <a16:creationId xmlns:a16="http://schemas.microsoft.com/office/drawing/2014/main" id="{9A5F6BD5-79A6-BD4E-8263-7B4A2B26C91A}"/>
                  </a:ext>
                </a:extLst>
              </p:cNvPr>
              <p:cNvPicPr>
                <a:picLocks noRot="1" noChangeAspect="1" noEditPoints="1" noChangeArrowheads="1" noChangeShapeType="1"/>
              </p:cNvPicPr>
              <p:nvPr/>
            </p:nvPicPr>
            <p:blipFill>
              <a:blip r:embed="rId14">
                <a:extLst>
                  <a:ext uri="{28A0092B-C50C-407E-A947-70E740481C1C}">
                    <a14:useLocalDpi xmlns:a14="http://schemas.microsoft.com/office/drawing/2010/main" val="0"/>
                  </a:ext>
                </a:extLst>
              </a:blip>
              <a:srcRect/>
              <a:stretch>
                <a:fillRect/>
              </a:stretch>
            </p:blipFill>
            <p:spPr bwMode="auto">
              <a:xfrm>
                <a:off x="2743" y="3860"/>
                <a:ext cx="379"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71">
              <a:extLst>
                <a:ext uri="{FF2B5EF4-FFF2-40B4-BE49-F238E27FC236}">
                  <a16:creationId xmlns:a16="http://schemas.microsoft.com/office/drawing/2014/main" id="{57F61A6F-7DDE-A54A-ABD5-34631797B295}"/>
                </a:ext>
              </a:extLst>
            </p:cNvPr>
            <p:cNvGrpSpPr>
              <a:grpSpLocks/>
            </p:cNvGrpSpPr>
            <p:nvPr/>
          </p:nvGrpSpPr>
          <p:grpSpPr bwMode="auto">
            <a:xfrm>
              <a:off x="2170" y="3134"/>
              <a:ext cx="3490" cy="971"/>
              <a:chOff x="2170" y="3134"/>
              <a:chExt cx="3490" cy="971"/>
            </a:xfrm>
          </p:grpSpPr>
          <p:grpSp>
            <p:nvGrpSpPr>
              <p:cNvPr id="12" name="Group 172">
                <a:extLst>
                  <a:ext uri="{FF2B5EF4-FFF2-40B4-BE49-F238E27FC236}">
                    <a16:creationId xmlns:a16="http://schemas.microsoft.com/office/drawing/2014/main" id="{CC9E69A5-561D-3246-90F8-07E58B7CCB21}"/>
                  </a:ext>
                </a:extLst>
              </p:cNvPr>
              <p:cNvGrpSpPr>
                <a:grpSpLocks/>
              </p:cNvGrpSpPr>
              <p:nvPr/>
            </p:nvGrpSpPr>
            <p:grpSpPr bwMode="auto">
              <a:xfrm>
                <a:off x="2170" y="3134"/>
                <a:ext cx="3490" cy="531"/>
                <a:chOff x="2170" y="3262"/>
                <a:chExt cx="3490" cy="531"/>
              </a:xfrm>
            </p:grpSpPr>
            <p:grpSp>
              <p:nvGrpSpPr>
                <p:cNvPr id="17" name="Group 173">
                  <a:extLst>
                    <a:ext uri="{FF2B5EF4-FFF2-40B4-BE49-F238E27FC236}">
                      <a16:creationId xmlns:a16="http://schemas.microsoft.com/office/drawing/2014/main" id="{1E3AD1FF-E21B-244D-82C9-A4F9EFA9EF30}"/>
                    </a:ext>
                  </a:extLst>
                </p:cNvPr>
                <p:cNvGrpSpPr>
                  <a:grpSpLocks/>
                </p:cNvGrpSpPr>
                <p:nvPr/>
              </p:nvGrpSpPr>
              <p:grpSpPr bwMode="auto">
                <a:xfrm>
                  <a:off x="2170" y="3262"/>
                  <a:ext cx="3426" cy="348"/>
                  <a:chOff x="2170" y="3262"/>
                  <a:chExt cx="3426" cy="348"/>
                </a:xfrm>
              </p:grpSpPr>
              <p:grpSp>
                <p:nvGrpSpPr>
                  <p:cNvPr id="26" name="Group 174">
                    <a:extLst>
                      <a:ext uri="{FF2B5EF4-FFF2-40B4-BE49-F238E27FC236}">
                        <a16:creationId xmlns:a16="http://schemas.microsoft.com/office/drawing/2014/main" id="{7BB97294-7CF1-1C45-A1C8-4434619C7D13}"/>
                      </a:ext>
                    </a:extLst>
                  </p:cNvPr>
                  <p:cNvGrpSpPr>
                    <a:grpSpLocks/>
                  </p:cNvGrpSpPr>
                  <p:nvPr/>
                </p:nvGrpSpPr>
                <p:grpSpPr bwMode="auto">
                  <a:xfrm>
                    <a:off x="2170" y="3262"/>
                    <a:ext cx="2404" cy="348"/>
                    <a:chOff x="2170" y="3262"/>
                    <a:chExt cx="2404" cy="348"/>
                  </a:xfrm>
                </p:grpSpPr>
                <p:pic>
                  <p:nvPicPr>
                    <p:cNvPr id="34" name="Ink 175">
                      <a:extLst>
                        <a:ext uri="{FF2B5EF4-FFF2-40B4-BE49-F238E27FC236}">
                          <a16:creationId xmlns:a16="http://schemas.microsoft.com/office/drawing/2014/main" id="{0F0B73D0-D5A8-3E4C-9B5B-3FB05039664F}"/>
                        </a:ext>
                      </a:extLst>
                    </p:cNvPr>
                    <p:cNvPicPr>
                      <a:picLocks noRot="1" noChangeAspect="1" noEditPoints="1" noChangeArrowheads="1" noChangeShapeType="1"/>
                    </p:cNvPicPr>
                    <p:nvPr/>
                  </p:nvPicPr>
                  <p:blipFill>
                    <a:blip r:embed="rId15">
                      <a:extLst>
                        <a:ext uri="{28A0092B-C50C-407E-A947-70E740481C1C}">
                          <a14:useLocalDpi xmlns:a14="http://schemas.microsoft.com/office/drawing/2010/main" val="0"/>
                        </a:ext>
                      </a:extLst>
                    </a:blip>
                    <a:srcRect/>
                    <a:stretch>
                      <a:fillRect/>
                    </a:stretch>
                  </p:blipFill>
                  <p:spPr bwMode="auto">
                    <a:xfrm>
                      <a:off x="2170" y="3338"/>
                      <a:ext cx="355"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nk 176">
                      <a:extLst>
                        <a:ext uri="{FF2B5EF4-FFF2-40B4-BE49-F238E27FC236}">
                          <a16:creationId xmlns:a16="http://schemas.microsoft.com/office/drawing/2014/main" id="{B4D9DE71-F208-FB44-B0CD-41658242425C}"/>
                        </a:ext>
                      </a:extLst>
                    </p:cNvPr>
                    <p:cNvPicPr>
                      <a:picLocks noRot="1" noChangeAspect="1" noEditPoints="1" noChangeArrowheads="1" noChangeShapeType="1"/>
                    </p:cNvPicPr>
                    <p:nvPr/>
                  </p:nvPicPr>
                  <p:blipFill>
                    <a:blip r:embed="rId16">
                      <a:extLst>
                        <a:ext uri="{28A0092B-C50C-407E-A947-70E740481C1C}">
                          <a14:useLocalDpi xmlns:a14="http://schemas.microsoft.com/office/drawing/2010/main" val="0"/>
                        </a:ext>
                      </a:extLst>
                    </a:blip>
                    <a:srcRect/>
                    <a:stretch>
                      <a:fillRect/>
                    </a:stretch>
                  </p:blipFill>
                  <p:spPr bwMode="auto">
                    <a:xfrm>
                      <a:off x="2622" y="3300"/>
                      <a:ext cx="596"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nk 177">
                      <a:extLst>
                        <a:ext uri="{FF2B5EF4-FFF2-40B4-BE49-F238E27FC236}">
                          <a16:creationId xmlns:a16="http://schemas.microsoft.com/office/drawing/2014/main" id="{04B43458-71D7-D046-A62F-3375D6702C51}"/>
                        </a:ext>
                      </a:extLst>
                    </p:cNvPr>
                    <p:cNvPicPr>
                      <a:picLocks noRot="1" noChangeAspect="1" noEditPoints="1" noChangeArrowheads="1" noChangeShapeType="1"/>
                    </p:cNvPicPr>
                    <p:nvPr/>
                  </p:nvPicPr>
                  <p:blipFill>
                    <a:blip r:embed="rId17">
                      <a:extLst>
                        <a:ext uri="{28A0092B-C50C-407E-A947-70E740481C1C}">
                          <a14:useLocalDpi xmlns:a14="http://schemas.microsoft.com/office/drawing/2010/main" val="0"/>
                        </a:ext>
                      </a:extLst>
                    </a:blip>
                    <a:srcRect/>
                    <a:stretch>
                      <a:fillRect/>
                    </a:stretch>
                  </p:blipFill>
                  <p:spPr bwMode="auto">
                    <a:xfrm>
                      <a:off x="3290" y="3289"/>
                      <a:ext cx="3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nk 178">
                      <a:extLst>
                        <a:ext uri="{FF2B5EF4-FFF2-40B4-BE49-F238E27FC236}">
                          <a16:creationId xmlns:a16="http://schemas.microsoft.com/office/drawing/2014/main" id="{B14C7D5A-0AAB-A14A-98EF-E361DFBDA4B6}"/>
                        </a:ext>
                      </a:extLst>
                    </p:cNvPr>
                    <p:cNvPicPr>
                      <a:picLocks noRot="1" noChangeAspect="1" noEditPoints="1" noChangeArrowheads="1" noChangeShapeType="1"/>
                    </p:cNvPicPr>
                    <p:nvPr/>
                  </p:nvPicPr>
                  <p:blipFill>
                    <a:blip r:embed="rId18">
                      <a:extLst>
                        <a:ext uri="{28A0092B-C50C-407E-A947-70E740481C1C}">
                          <a14:useLocalDpi xmlns:a14="http://schemas.microsoft.com/office/drawing/2010/main" val="0"/>
                        </a:ext>
                      </a:extLst>
                    </a:blip>
                    <a:srcRect/>
                    <a:stretch>
                      <a:fillRect/>
                    </a:stretch>
                  </p:blipFill>
                  <p:spPr bwMode="auto">
                    <a:xfrm>
                      <a:off x="3749" y="3254"/>
                      <a:ext cx="834"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nk 179">
                      <a:extLst>
                        <a:ext uri="{FF2B5EF4-FFF2-40B4-BE49-F238E27FC236}">
                          <a16:creationId xmlns:a16="http://schemas.microsoft.com/office/drawing/2014/main" id="{1638E994-5D27-0742-8D99-AB7E8751931A}"/>
                        </a:ext>
                      </a:extLst>
                    </p:cNvPr>
                    <p:cNvPicPr>
                      <a:picLocks noRot="1" noChangeAspect="1" noEditPoints="1" noChangeArrowheads="1" noChangeShapeType="1"/>
                    </p:cNvPicPr>
                    <p:nvPr/>
                  </p:nvPicPr>
                  <p:blipFill>
                    <a:blip r:embed="rId19">
                      <a:extLst>
                        <a:ext uri="{28A0092B-C50C-407E-A947-70E740481C1C}">
                          <a14:useLocalDpi xmlns:a14="http://schemas.microsoft.com/office/drawing/2010/main" val="0"/>
                        </a:ext>
                      </a:extLst>
                    </a:blip>
                    <a:srcRect/>
                    <a:stretch>
                      <a:fillRect/>
                    </a:stretch>
                  </p:blipFill>
                  <p:spPr bwMode="auto">
                    <a:xfrm>
                      <a:off x="2161" y="3501"/>
                      <a:ext cx="330"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80">
                    <a:extLst>
                      <a:ext uri="{FF2B5EF4-FFF2-40B4-BE49-F238E27FC236}">
                        <a16:creationId xmlns:a16="http://schemas.microsoft.com/office/drawing/2014/main" id="{8884543B-A52A-294B-96C0-1E9381461DE7}"/>
                      </a:ext>
                    </a:extLst>
                  </p:cNvPr>
                  <p:cNvGrpSpPr>
                    <a:grpSpLocks/>
                  </p:cNvGrpSpPr>
                  <p:nvPr/>
                </p:nvGrpSpPr>
                <p:grpSpPr bwMode="auto">
                  <a:xfrm>
                    <a:off x="2594" y="3407"/>
                    <a:ext cx="3002" cy="190"/>
                    <a:chOff x="2594" y="3407"/>
                    <a:chExt cx="3002" cy="190"/>
                  </a:xfrm>
                </p:grpSpPr>
                <p:pic>
                  <p:nvPicPr>
                    <p:cNvPr id="28" name="Ink 181">
                      <a:extLst>
                        <a:ext uri="{FF2B5EF4-FFF2-40B4-BE49-F238E27FC236}">
                          <a16:creationId xmlns:a16="http://schemas.microsoft.com/office/drawing/2014/main" id="{D1C6403A-9E3E-F347-BCD4-88F42371502D}"/>
                        </a:ext>
                      </a:extLst>
                    </p:cNvPr>
                    <p:cNvPicPr>
                      <a:picLocks noRot="1" noChangeAspect="1" noEditPoints="1" noChangeArrowheads="1" noChangeShapeType="1"/>
                    </p:cNvPicPr>
                    <p:nvPr/>
                  </p:nvPicPr>
                  <p:blipFill>
                    <a:blip r:embed="rId20">
                      <a:extLst>
                        <a:ext uri="{28A0092B-C50C-407E-A947-70E740481C1C}">
                          <a14:useLocalDpi xmlns:a14="http://schemas.microsoft.com/office/drawing/2010/main" val="0"/>
                        </a:ext>
                      </a:extLst>
                    </a:blip>
                    <a:srcRect/>
                    <a:stretch>
                      <a:fillRect/>
                    </a:stretch>
                  </p:blipFill>
                  <p:spPr bwMode="auto">
                    <a:xfrm>
                      <a:off x="3160" y="3493"/>
                      <a:ext cx="30"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nk 182">
                      <a:extLst>
                        <a:ext uri="{FF2B5EF4-FFF2-40B4-BE49-F238E27FC236}">
                          <a16:creationId xmlns:a16="http://schemas.microsoft.com/office/drawing/2014/main" id="{74B33788-83B8-6A40-8173-4C5B73A3C9B3}"/>
                        </a:ext>
                      </a:extLst>
                    </p:cNvPr>
                    <p:cNvPicPr>
                      <a:picLocks noRot="1" noChangeAspect="1" noEditPoints="1" noChangeArrowheads="1" noChangeShapeType="1"/>
                    </p:cNvPicPr>
                    <p:nvPr/>
                  </p:nvPicPr>
                  <p:blipFill>
                    <a:blip r:embed="rId21">
                      <a:extLst>
                        <a:ext uri="{28A0092B-C50C-407E-A947-70E740481C1C}">
                          <a14:useLocalDpi xmlns:a14="http://schemas.microsoft.com/office/drawing/2010/main" val="0"/>
                        </a:ext>
                      </a:extLst>
                    </a:blip>
                    <a:srcRect/>
                    <a:stretch>
                      <a:fillRect/>
                    </a:stretch>
                  </p:blipFill>
                  <p:spPr bwMode="auto">
                    <a:xfrm>
                      <a:off x="2586" y="3480"/>
                      <a:ext cx="58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nk 183">
                      <a:extLst>
                        <a:ext uri="{FF2B5EF4-FFF2-40B4-BE49-F238E27FC236}">
                          <a16:creationId xmlns:a16="http://schemas.microsoft.com/office/drawing/2014/main" id="{DC78F11F-8C4A-5042-A2B0-83DD72050C03}"/>
                        </a:ext>
                      </a:extLst>
                    </p:cNvPr>
                    <p:cNvPicPr>
                      <a:picLocks noRot="1" noChangeAspect="1" noEditPoints="1" noChangeArrowheads="1" noChangeShapeType="1"/>
                    </p:cNvPicPr>
                    <p:nvPr/>
                  </p:nvPicPr>
                  <p:blipFill>
                    <a:blip r:embed="rId22">
                      <a:extLst>
                        <a:ext uri="{28A0092B-C50C-407E-A947-70E740481C1C}">
                          <a14:useLocalDpi xmlns:a14="http://schemas.microsoft.com/office/drawing/2010/main" val="0"/>
                        </a:ext>
                      </a:extLst>
                    </a:blip>
                    <a:srcRect/>
                    <a:stretch>
                      <a:fillRect/>
                    </a:stretch>
                  </p:blipFill>
                  <p:spPr bwMode="auto">
                    <a:xfrm>
                      <a:off x="3291" y="3469"/>
                      <a:ext cx="52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nk 184">
                      <a:extLst>
                        <a:ext uri="{FF2B5EF4-FFF2-40B4-BE49-F238E27FC236}">
                          <a16:creationId xmlns:a16="http://schemas.microsoft.com/office/drawing/2014/main" id="{0F27186E-B8DF-984F-918B-FB36F188D9DE}"/>
                        </a:ext>
                      </a:extLst>
                    </p:cNvPr>
                    <p:cNvPicPr>
                      <a:picLocks noRot="1" noChangeAspect="1" noEditPoints="1" noChangeArrowheads="1" noChangeShapeType="1"/>
                    </p:cNvPicPr>
                    <p:nvPr/>
                  </p:nvPicPr>
                  <p:blipFill>
                    <a:blip r:embed="rId23">
                      <a:extLst>
                        <a:ext uri="{28A0092B-C50C-407E-A947-70E740481C1C}">
                          <a14:useLocalDpi xmlns:a14="http://schemas.microsoft.com/office/drawing/2010/main" val="0"/>
                        </a:ext>
                      </a:extLst>
                    </a:blip>
                    <a:srcRect/>
                    <a:stretch>
                      <a:fillRect/>
                    </a:stretch>
                  </p:blipFill>
                  <p:spPr bwMode="auto">
                    <a:xfrm>
                      <a:off x="3870" y="3458"/>
                      <a:ext cx="50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nk 185">
                      <a:extLst>
                        <a:ext uri="{FF2B5EF4-FFF2-40B4-BE49-F238E27FC236}">
                          <a16:creationId xmlns:a16="http://schemas.microsoft.com/office/drawing/2014/main" id="{7FE2ADAF-B617-EF4E-923E-913EA0C8164A}"/>
                        </a:ext>
                      </a:extLst>
                    </p:cNvPr>
                    <p:cNvPicPr>
                      <a:picLocks noRot="1" noChangeAspect="1" noEditPoints="1" noChangeArrowheads="1" noChangeShapeType="1"/>
                    </p:cNvPicPr>
                    <p:nvPr/>
                  </p:nvPicPr>
                  <p:blipFill>
                    <a:blip r:embed="rId24">
                      <a:extLst>
                        <a:ext uri="{28A0092B-C50C-407E-A947-70E740481C1C}">
                          <a14:useLocalDpi xmlns:a14="http://schemas.microsoft.com/office/drawing/2010/main" val="0"/>
                        </a:ext>
                      </a:extLst>
                    </a:blip>
                    <a:srcRect/>
                    <a:stretch>
                      <a:fillRect/>
                    </a:stretch>
                  </p:blipFill>
                  <p:spPr bwMode="auto">
                    <a:xfrm>
                      <a:off x="4467" y="3425"/>
                      <a:ext cx="45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nk 186">
                      <a:extLst>
                        <a:ext uri="{FF2B5EF4-FFF2-40B4-BE49-F238E27FC236}">
                          <a16:creationId xmlns:a16="http://schemas.microsoft.com/office/drawing/2014/main" id="{94660F66-9530-EE40-8282-A07DE6F443B0}"/>
                        </a:ext>
                      </a:extLst>
                    </p:cNvPr>
                    <p:cNvPicPr>
                      <a:picLocks noRot="1" noChangeAspect="1" noEditPoints="1" noChangeArrowheads="1" noChangeShapeType="1"/>
                    </p:cNvPicPr>
                    <p:nvPr/>
                  </p:nvPicPr>
                  <p:blipFill>
                    <a:blip r:embed="rId25">
                      <a:extLst>
                        <a:ext uri="{28A0092B-C50C-407E-A947-70E740481C1C}">
                          <a14:useLocalDpi xmlns:a14="http://schemas.microsoft.com/office/drawing/2010/main" val="0"/>
                        </a:ext>
                      </a:extLst>
                    </a:blip>
                    <a:srcRect/>
                    <a:stretch>
                      <a:fillRect/>
                    </a:stretch>
                  </p:blipFill>
                  <p:spPr bwMode="auto">
                    <a:xfrm>
                      <a:off x="5018" y="3398"/>
                      <a:ext cx="581"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Group 187">
                  <a:extLst>
                    <a:ext uri="{FF2B5EF4-FFF2-40B4-BE49-F238E27FC236}">
                      <a16:creationId xmlns:a16="http://schemas.microsoft.com/office/drawing/2014/main" id="{8501AE2F-44C2-A446-8F6E-91A2826D5503}"/>
                    </a:ext>
                  </a:extLst>
                </p:cNvPr>
                <p:cNvGrpSpPr>
                  <a:grpSpLocks/>
                </p:cNvGrpSpPr>
                <p:nvPr/>
              </p:nvGrpSpPr>
              <p:grpSpPr bwMode="auto">
                <a:xfrm>
                  <a:off x="2185" y="3571"/>
                  <a:ext cx="3475" cy="222"/>
                  <a:chOff x="2185" y="3571"/>
                  <a:chExt cx="3475" cy="222"/>
                </a:xfrm>
              </p:grpSpPr>
              <p:pic>
                <p:nvPicPr>
                  <p:cNvPr id="19" name="Ink 188">
                    <a:extLst>
                      <a:ext uri="{FF2B5EF4-FFF2-40B4-BE49-F238E27FC236}">
                        <a16:creationId xmlns:a16="http://schemas.microsoft.com/office/drawing/2014/main" id="{062CCC28-7F18-C442-8EC8-7E9ED9C74195}"/>
                      </a:ext>
                    </a:extLst>
                  </p:cNvPr>
                  <p:cNvPicPr>
                    <a:picLocks noRot="1" noChangeAspect="1" noEditPoints="1" noChangeArrowheads="1" noChangeShapeType="1"/>
                  </p:cNvPicPr>
                  <p:nvPr/>
                </p:nvPicPr>
                <p:blipFill>
                  <a:blip r:embed="rId26">
                    <a:extLst>
                      <a:ext uri="{28A0092B-C50C-407E-A947-70E740481C1C}">
                        <a14:useLocalDpi xmlns:a14="http://schemas.microsoft.com/office/drawing/2010/main" val="0"/>
                      </a:ext>
                    </a:extLst>
                  </a:blip>
                  <a:srcRect/>
                  <a:stretch>
                    <a:fillRect/>
                  </a:stretch>
                </p:blipFill>
                <p:spPr bwMode="auto">
                  <a:xfrm>
                    <a:off x="2177" y="3671"/>
                    <a:ext cx="30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nk 189">
                    <a:extLst>
                      <a:ext uri="{FF2B5EF4-FFF2-40B4-BE49-F238E27FC236}">
                        <a16:creationId xmlns:a16="http://schemas.microsoft.com/office/drawing/2014/main" id="{B01C355E-DC8C-2B4B-AD1E-28D78FB9066B}"/>
                      </a:ext>
                    </a:extLst>
                  </p:cNvPr>
                  <p:cNvPicPr>
                    <a:picLocks noRot="1" noChangeAspect="1" noEditPoints="1" noChangeArrowheads="1" noChangeShapeType="1"/>
                  </p:cNvPicPr>
                  <p:nvPr/>
                </p:nvPicPr>
                <p:blipFill>
                  <a:blip r:embed="rId27">
                    <a:extLst>
                      <a:ext uri="{28A0092B-C50C-407E-A947-70E740481C1C}">
                        <a14:useLocalDpi xmlns:a14="http://schemas.microsoft.com/office/drawing/2010/main" val="0"/>
                      </a:ext>
                    </a:extLst>
                  </a:blip>
                  <a:srcRect/>
                  <a:stretch>
                    <a:fillRect/>
                  </a:stretch>
                </p:blipFill>
                <p:spPr bwMode="auto">
                  <a:xfrm>
                    <a:off x="2586" y="3673"/>
                    <a:ext cx="42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nk 190">
                    <a:extLst>
                      <a:ext uri="{FF2B5EF4-FFF2-40B4-BE49-F238E27FC236}">
                        <a16:creationId xmlns:a16="http://schemas.microsoft.com/office/drawing/2014/main" id="{B3AE0DDE-B623-5446-8CF1-CA1E88A49D0E}"/>
                      </a:ext>
                    </a:extLst>
                  </p:cNvPr>
                  <p:cNvPicPr>
                    <a:picLocks noRot="1" noChangeAspect="1" noEditPoints="1" noChangeArrowheads="1" noChangeShapeType="1"/>
                  </p:cNvPicPr>
                  <p:nvPr/>
                </p:nvPicPr>
                <p:blipFill>
                  <a:blip r:embed="rId28">
                    <a:extLst>
                      <a:ext uri="{28A0092B-C50C-407E-A947-70E740481C1C}">
                        <a14:useLocalDpi xmlns:a14="http://schemas.microsoft.com/office/drawing/2010/main" val="0"/>
                      </a:ext>
                    </a:extLst>
                  </a:blip>
                  <a:srcRect/>
                  <a:stretch>
                    <a:fillRect/>
                  </a:stretch>
                </p:blipFill>
                <p:spPr bwMode="auto">
                  <a:xfrm>
                    <a:off x="3078" y="3659"/>
                    <a:ext cx="25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nk 191">
                    <a:extLst>
                      <a:ext uri="{FF2B5EF4-FFF2-40B4-BE49-F238E27FC236}">
                        <a16:creationId xmlns:a16="http://schemas.microsoft.com/office/drawing/2014/main" id="{D07B9AAF-1D05-5A48-97C5-B30E06E1C81D}"/>
                      </a:ext>
                    </a:extLst>
                  </p:cNvPr>
                  <p:cNvPicPr>
                    <a:picLocks noRot="1" noChangeAspect="1" noEditPoints="1" noChangeArrowheads="1" noChangeShapeType="1"/>
                  </p:cNvPicPr>
                  <p:nvPr/>
                </p:nvPicPr>
                <p:blipFill>
                  <a:blip r:embed="rId29">
                    <a:extLst>
                      <a:ext uri="{28A0092B-C50C-407E-A947-70E740481C1C}">
                        <a14:useLocalDpi xmlns:a14="http://schemas.microsoft.com/office/drawing/2010/main" val="0"/>
                      </a:ext>
                    </a:extLst>
                  </a:blip>
                  <a:srcRect/>
                  <a:stretch>
                    <a:fillRect/>
                  </a:stretch>
                </p:blipFill>
                <p:spPr bwMode="auto">
                  <a:xfrm>
                    <a:off x="3412" y="3642"/>
                    <a:ext cx="771"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nk 192">
                    <a:extLst>
                      <a:ext uri="{FF2B5EF4-FFF2-40B4-BE49-F238E27FC236}">
                        <a16:creationId xmlns:a16="http://schemas.microsoft.com/office/drawing/2014/main" id="{F182691F-43BA-9F4B-AA4F-673A5E287AEC}"/>
                      </a:ext>
                    </a:extLst>
                  </p:cNvPr>
                  <p:cNvPicPr>
                    <a:picLocks noRot="1" noChangeAspect="1" noEditPoints="1" noChangeArrowheads="1" noChangeShapeType="1"/>
                  </p:cNvPicPr>
                  <p:nvPr/>
                </p:nvPicPr>
                <p:blipFill>
                  <a:blip r:embed="rId30">
                    <a:extLst>
                      <a:ext uri="{28A0092B-C50C-407E-A947-70E740481C1C}">
                        <a14:useLocalDpi xmlns:a14="http://schemas.microsoft.com/office/drawing/2010/main" val="0"/>
                      </a:ext>
                    </a:extLst>
                  </a:blip>
                  <a:srcRect/>
                  <a:stretch>
                    <a:fillRect/>
                  </a:stretch>
                </p:blipFill>
                <p:spPr bwMode="auto">
                  <a:xfrm>
                    <a:off x="4253" y="3610"/>
                    <a:ext cx="426"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nk 193">
                    <a:extLst>
                      <a:ext uri="{FF2B5EF4-FFF2-40B4-BE49-F238E27FC236}">
                        <a16:creationId xmlns:a16="http://schemas.microsoft.com/office/drawing/2014/main" id="{89C1754B-D5F2-174C-9834-D3A31AC8E138}"/>
                      </a:ext>
                    </a:extLst>
                  </p:cNvPr>
                  <p:cNvPicPr>
                    <a:picLocks noRot="1" noChangeAspect="1" noEditPoints="1" noChangeArrowheads="1" noChangeShapeType="1"/>
                  </p:cNvPicPr>
                  <p:nvPr/>
                </p:nvPicPr>
                <p:blipFill>
                  <a:blip r:embed="rId31">
                    <a:extLst>
                      <a:ext uri="{28A0092B-C50C-407E-A947-70E740481C1C}">
                        <a14:useLocalDpi xmlns:a14="http://schemas.microsoft.com/office/drawing/2010/main" val="0"/>
                      </a:ext>
                    </a:extLst>
                  </a:blip>
                  <a:srcRect/>
                  <a:stretch>
                    <a:fillRect/>
                  </a:stretch>
                </p:blipFill>
                <p:spPr bwMode="auto">
                  <a:xfrm>
                    <a:off x="4757" y="3596"/>
                    <a:ext cx="30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nk 194">
                    <a:extLst>
                      <a:ext uri="{FF2B5EF4-FFF2-40B4-BE49-F238E27FC236}">
                        <a16:creationId xmlns:a16="http://schemas.microsoft.com/office/drawing/2014/main" id="{54341CB8-0CCC-1E48-A183-593B1DDCF352}"/>
                      </a:ext>
                    </a:extLst>
                  </p:cNvPr>
                  <p:cNvPicPr>
                    <a:picLocks noRot="1" noChangeAspect="1" noEditPoints="1" noChangeArrowheads="1" noChangeShapeType="1"/>
                  </p:cNvPicPr>
                  <p:nvPr/>
                </p:nvPicPr>
                <p:blipFill>
                  <a:blip r:embed="rId32">
                    <a:extLst>
                      <a:ext uri="{28A0092B-C50C-407E-A947-70E740481C1C}">
                        <a14:useLocalDpi xmlns:a14="http://schemas.microsoft.com/office/drawing/2010/main" val="0"/>
                      </a:ext>
                    </a:extLst>
                  </a:blip>
                  <a:srcRect/>
                  <a:stretch>
                    <a:fillRect/>
                  </a:stretch>
                </p:blipFill>
                <p:spPr bwMode="auto">
                  <a:xfrm>
                    <a:off x="5133" y="3563"/>
                    <a:ext cx="53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 name="Group 195">
                <a:extLst>
                  <a:ext uri="{FF2B5EF4-FFF2-40B4-BE49-F238E27FC236}">
                    <a16:creationId xmlns:a16="http://schemas.microsoft.com/office/drawing/2014/main" id="{1C3404A5-A735-C84C-A973-CD006E7A9438}"/>
                  </a:ext>
                </a:extLst>
              </p:cNvPr>
              <p:cNvGrpSpPr>
                <a:grpSpLocks/>
              </p:cNvGrpSpPr>
              <p:nvPr/>
            </p:nvGrpSpPr>
            <p:grpSpPr bwMode="auto">
              <a:xfrm>
                <a:off x="2190" y="3704"/>
                <a:ext cx="3094" cy="401"/>
                <a:chOff x="2190" y="3704"/>
                <a:chExt cx="3094" cy="401"/>
              </a:xfrm>
            </p:grpSpPr>
            <p:pic>
              <p:nvPicPr>
                <p:cNvPr id="14" name="Ink 148">
                  <a:extLst>
                    <a:ext uri="{FF2B5EF4-FFF2-40B4-BE49-F238E27FC236}">
                      <a16:creationId xmlns:a16="http://schemas.microsoft.com/office/drawing/2014/main" id="{9C616BE3-A28B-0D4B-957C-491EF85DE9FA}"/>
                    </a:ext>
                  </a:extLst>
                </p:cNvPr>
                <p:cNvPicPr>
                  <a:picLocks noRot="1" noChangeAspect="1" noEditPoints="1" noChangeArrowheads="1" noChangeShapeType="1"/>
                </p:cNvPicPr>
                <p:nvPr/>
              </p:nvPicPr>
              <p:blipFill>
                <a:blip r:embed="rId33">
                  <a:extLst>
                    <a:ext uri="{28A0092B-C50C-407E-A947-70E740481C1C}">
                      <a14:useLocalDpi xmlns:a14="http://schemas.microsoft.com/office/drawing/2010/main" val="0"/>
                    </a:ext>
                  </a:extLst>
                </a:blip>
                <a:srcRect/>
                <a:stretch>
                  <a:fillRect/>
                </a:stretch>
              </p:blipFill>
              <p:spPr bwMode="auto">
                <a:xfrm>
                  <a:off x="5216" y="4011"/>
                  <a:ext cx="78"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nk 146">
                  <a:extLst>
                    <a:ext uri="{FF2B5EF4-FFF2-40B4-BE49-F238E27FC236}">
                      <a16:creationId xmlns:a16="http://schemas.microsoft.com/office/drawing/2014/main" id="{A9345E06-4645-E646-B6CF-50FEF00E0C07}"/>
                    </a:ext>
                  </a:extLst>
                </p:cNvPr>
                <p:cNvPicPr>
                  <a:picLocks noRot="1" noChangeAspect="1" noEditPoints="1" noChangeArrowheads="1" noChangeShapeType="1"/>
                </p:cNvPicPr>
                <p:nvPr/>
              </p:nvPicPr>
              <p:blipFill>
                <a:blip r:embed="rId34">
                  <a:extLst>
                    <a:ext uri="{28A0092B-C50C-407E-A947-70E740481C1C}">
                      <a14:useLocalDpi xmlns:a14="http://schemas.microsoft.com/office/drawing/2010/main" val="0"/>
                    </a:ext>
                  </a:extLst>
                </a:blip>
                <a:srcRect/>
                <a:stretch>
                  <a:fillRect/>
                </a:stretch>
              </p:blipFill>
              <p:spPr bwMode="auto">
                <a:xfrm>
                  <a:off x="2183" y="3702"/>
                  <a:ext cx="17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nk 147">
                  <a:extLst>
                    <a:ext uri="{FF2B5EF4-FFF2-40B4-BE49-F238E27FC236}">
                      <a16:creationId xmlns:a16="http://schemas.microsoft.com/office/drawing/2014/main" id="{372B9D12-05B9-4A45-B20F-6152551A0C85}"/>
                    </a:ext>
                  </a:extLst>
                </p:cNvPr>
                <p:cNvPicPr>
                  <a:picLocks noRot="1" noChangeAspect="1" noEditPoints="1" noChangeArrowheads="1" noChangeShapeType="1"/>
                </p:cNvPicPr>
                <p:nvPr/>
              </p:nvPicPr>
              <p:blipFill>
                <a:blip r:embed="rId35">
                  <a:extLst>
                    <a:ext uri="{28A0092B-C50C-407E-A947-70E740481C1C}">
                      <a14:useLocalDpi xmlns:a14="http://schemas.microsoft.com/office/drawing/2010/main" val="0"/>
                    </a:ext>
                  </a:extLst>
                </a:blip>
                <a:srcRect/>
                <a:stretch>
                  <a:fillRect/>
                </a:stretch>
              </p:blipFill>
              <p:spPr bwMode="auto">
                <a:xfrm>
                  <a:off x="2430" y="3696"/>
                  <a:ext cx="69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mc:AlternateContent xmlns:mc="http://schemas.openxmlformats.org/markup-compatibility/2006" xmlns:p14="http://schemas.microsoft.com/office/powerpoint/2010/main">
        <mc:Choice Requires="p14">
          <p:contentPart p14:bwMode="auto" r:id="rId36">
            <p14:nvContentPartPr>
              <p14:cNvPr id="52" name="Ink 61">
                <a:extLst>
                  <a:ext uri="{FF2B5EF4-FFF2-40B4-BE49-F238E27FC236}">
                    <a16:creationId xmlns:a16="http://schemas.microsoft.com/office/drawing/2014/main" id="{114E0EE9-4967-D748-B9C6-F9BB4485CD82}"/>
                  </a:ext>
                </a:extLst>
              </p14:cNvPr>
              <p14:cNvContentPartPr>
                <a14:cpLocks xmlns:a14="http://schemas.microsoft.com/office/drawing/2010/main" noRot="1" noChangeAspect="1" noEditPoints="1" noChangeArrowheads="1" noChangeShapeType="1"/>
              </p14:cNvContentPartPr>
              <p14:nvPr/>
            </p14:nvContentPartPr>
            <p14:xfrm>
              <a:off x="3520239" y="4511462"/>
              <a:ext cx="1191" cy="5954"/>
            </p14:xfrm>
          </p:contentPart>
        </mc:Choice>
        <mc:Fallback xmlns="">
          <p:pic>
            <p:nvPicPr>
              <p:cNvPr id="52" name="Ink 61">
                <a:extLst>
                  <a:ext uri="{FF2B5EF4-FFF2-40B4-BE49-F238E27FC236}">
                    <a16:creationId xmlns:a16="http://schemas.microsoft.com/office/drawing/2014/main" id="{114E0EE9-4967-D748-B9C6-F9BB4485CD82}"/>
                  </a:ext>
                </a:extLst>
              </p:cNvPr>
              <p:cNvPicPr>
                <a:picLocks noRot="1" noChangeAspect="1" noEditPoints="1" noChangeArrowheads="1" noChangeShapeType="1"/>
              </p:cNvPicPr>
              <p:nvPr/>
            </p:nvPicPr>
            <p:blipFill>
              <a:blip r:embed="rId39"/>
              <a:stretch>
                <a:fillRect/>
              </a:stretch>
            </p:blipFill>
            <p:spPr>
              <a:xfrm>
                <a:off x="3509917" y="4502862"/>
                <a:ext cx="21835" cy="2315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Ink 53">
                <a:extLst>
                  <a:ext uri="{FF2B5EF4-FFF2-40B4-BE49-F238E27FC236}">
                    <a16:creationId xmlns:a16="http://schemas.microsoft.com/office/drawing/2014/main" id="{956CAC43-F71E-B34E-B420-F9E7E5F42E81}"/>
                  </a:ext>
                </a:extLst>
              </p14:cNvPr>
              <p14:cNvContentPartPr/>
              <p14:nvPr/>
            </p14:nvContentPartPr>
            <p14:xfrm>
              <a:off x="2184878" y="3602713"/>
              <a:ext cx="3344008" cy="330480"/>
            </p14:xfrm>
          </p:contentPart>
        </mc:Choice>
        <mc:Fallback xmlns="">
          <p:pic>
            <p:nvPicPr>
              <p:cNvPr id="54" name="Ink 53">
                <a:extLst>
                  <a:ext uri="{FF2B5EF4-FFF2-40B4-BE49-F238E27FC236}">
                    <a16:creationId xmlns:a16="http://schemas.microsoft.com/office/drawing/2014/main" id="{956CAC43-F71E-B34E-B420-F9E7E5F42E81}"/>
                  </a:ext>
                </a:extLst>
              </p:cNvPr>
              <p:cNvPicPr/>
              <p:nvPr/>
            </p:nvPicPr>
            <p:blipFill>
              <a:blip r:embed="rId43"/>
              <a:stretch>
                <a:fillRect/>
              </a:stretch>
            </p:blipFill>
            <p:spPr>
              <a:xfrm>
                <a:off x="2175518" y="3593353"/>
                <a:ext cx="3362728" cy="349200"/>
              </a:xfrm>
              <a:prstGeom prst="rect">
                <a:avLst/>
              </a:prstGeom>
            </p:spPr>
          </p:pic>
        </mc:Fallback>
      </mc:AlternateContent>
      <p:sp>
        <p:nvSpPr>
          <p:cNvPr id="55" name="TextBox 54">
            <a:extLst>
              <a:ext uri="{FF2B5EF4-FFF2-40B4-BE49-F238E27FC236}">
                <a16:creationId xmlns:a16="http://schemas.microsoft.com/office/drawing/2014/main" id="{5A23FFF1-F19A-864D-AD6F-9B9B53E63901}"/>
              </a:ext>
            </a:extLst>
          </p:cNvPr>
          <p:cNvSpPr txBox="1"/>
          <p:nvPr/>
        </p:nvSpPr>
        <p:spPr>
          <a:xfrm>
            <a:off x="891689" y="5531479"/>
            <a:ext cx="5039474" cy="1015663"/>
          </a:xfrm>
          <a:prstGeom prst="rect">
            <a:avLst/>
          </a:prstGeom>
          <a:noFill/>
        </p:spPr>
        <p:txBody>
          <a:bodyPr wrap="square">
            <a:spAutoFit/>
          </a:bodyPr>
          <a:lstStyle/>
          <a:p>
            <a:pPr>
              <a:defRPr/>
            </a:pPr>
            <a:r>
              <a:rPr lang="en-US" sz="2000" b="1" dirty="0">
                <a:solidFill>
                  <a:srgbClr val="545454"/>
                </a:solidFill>
                <a:latin typeface="Univers LT 45 Light" panose="02000403030000020003" pitchFamily="2" charset="0"/>
              </a:rPr>
              <a:t>4 Strategy Slides (due Friday 4/22)</a:t>
            </a:r>
          </a:p>
          <a:p>
            <a:pPr>
              <a:defRPr/>
            </a:pPr>
            <a:r>
              <a:rPr lang="en-US" sz="2000" dirty="0">
                <a:solidFill>
                  <a:srgbClr val="545454"/>
                </a:solidFill>
                <a:latin typeface="Univers LT 45 Light" panose="02000403030000020003" pitchFamily="2" charset="0"/>
              </a:rPr>
              <a:t>Machine purchase + Order quantity </a:t>
            </a:r>
          </a:p>
          <a:p>
            <a:pPr>
              <a:defRPr/>
            </a:pPr>
            <a:r>
              <a:rPr lang="en-US" sz="2000" dirty="0">
                <a:solidFill>
                  <a:srgbClr val="545454"/>
                </a:solidFill>
                <a:latin typeface="Univers LT 45 Light" panose="02000403030000020003" pitchFamily="2" charset="0"/>
              </a:rPr>
              <a:t>+ Reorder point + End game</a:t>
            </a:r>
            <a:endParaRPr lang="en-US" sz="2000" b="1" dirty="0">
              <a:solidFill>
                <a:srgbClr val="545454"/>
              </a:solidFill>
              <a:latin typeface="Univers LT 45 Light" panose="02000403030000020003" pitchFamily="2" charset="0"/>
            </a:endParaRPr>
          </a:p>
        </p:txBody>
      </p:sp>
      <p:sp>
        <p:nvSpPr>
          <p:cNvPr id="5" name="Rectangle 4">
            <a:extLst>
              <a:ext uri="{FF2B5EF4-FFF2-40B4-BE49-F238E27FC236}">
                <a16:creationId xmlns:a16="http://schemas.microsoft.com/office/drawing/2014/main" id="{7C2204CC-C130-C547-A710-7EC9A2E3BEC6}"/>
              </a:ext>
            </a:extLst>
          </p:cNvPr>
          <p:cNvSpPr/>
          <p:nvPr/>
        </p:nvSpPr>
        <p:spPr>
          <a:xfrm>
            <a:off x="270940" y="2359921"/>
            <a:ext cx="1795113" cy="40253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C2E1998-AF85-BC45-B31D-F6BF6ACADFDB}"/>
              </a:ext>
            </a:extLst>
          </p:cNvPr>
          <p:cNvSpPr/>
          <p:nvPr/>
        </p:nvSpPr>
        <p:spPr>
          <a:xfrm>
            <a:off x="270940" y="3175566"/>
            <a:ext cx="1795113" cy="2133719"/>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88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 grpId="0" animBg="1"/>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861" y="1996131"/>
            <a:ext cx="6141614" cy="1086729"/>
          </a:xfrm>
        </p:spPr>
        <p:txBody>
          <a:bodyPr>
            <a:noAutofit/>
          </a:bodyPr>
          <a:lstStyle/>
          <a:p>
            <a:pPr marL="0" indent="0">
              <a:buNone/>
              <a:defRPr/>
            </a:pPr>
            <a:r>
              <a:rPr lang="en-US" sz="2000" dirty="0"/>
              <a:t>The fundamental relationship between inventory, flow rate, and flow time is known as Little’s Law</a:t>
            </a:r>
            <a:r>
              <a:rPr lang="en-US" sz="2000" dirty="0">
                <a:latin typeface="Arial" charset="0"/>
              </a:rPr>
              <a:t>:</a:t>
            </a:r>
            <a:endParaRPr lang="en-US" sz="2000" b="1" dirty="0"/>
          </a:p>
        </p:txBody>
      </p:sp>
      <p:sp>
        <p:nvSpPr>
          <p:cNvPr id="4" name="TextBox 3"/>
          <p:cNvSpPr txBox="1"/>
          <p:nvPr/>
        </p:nvSpPr>
        <p:spPr>
          <a:xfrm>
            <a:off x="1215967" y="3741019"/>
            <a:ext cx="1871644" cy="646331"/>
          </a:xfrm>
          <a:prstGeom prst="rect">
            <a:avLst/>
          </a:prstGeom>
          <a:noFill/>
        </p:spPr>
        <p:txBody>
          <a:bodyPr wrap="square">
            <a:spAutoFit/>
          </a:bodyPr>
          <a:lstStyle/>
          <a:p>
            <a:pPr algn="ctr">
              <a:defRPr/>
            </a:pPr>
            <a:r>
              <a:rPr lang="en-US" dirty="0">
                <a:latin typeface="Univers LT 45 Light" panose="02000403030000020003" pitchFamily="2" charset="0"/>
              </a:rPr>
              <a:t>(number of units  </a:t>
            </a:r>
          </a:p>
          <a:p>
            <a:pPr algn="ctr">
              <a:defRPr/>
            </a:pPr>
            <a:r>
              <a:rPr lang="en-US" dirty="0">
                <a:latin typeface="Univers LT 45 Light" panose="02000403030000020003" pitchFamily="2" charset="0"/>
              </a:rPr>
              <a:t>in system)</a:t>
            </a:r>
          </a:p>
        </p:txBody>
      </p:sp>
      <p:sp>
        <p:nvSpPr>
          <p:cNvPr id="5" name="TextBox 4"/>
          <p:cNvSpPr txBox="1"/>
          <p:nvPr/>
        </p:nvSpPr>
        <p:spPr>
          <a:xfrm>
            <a:off x="3439227" y="3745781"/>
            <a:ext cx="2242435" cy="923330"/>
          </a:xfrm>
          <a:prstGeom prst="rect">
            <a:avLst/>
          </a:prstGeom>
          <a:noFill/>
        </p:spPr>
        <p:txBody>
          <a:bodyPr wrap="square">
            <a:spAutoFit/>
          </a:bodyPr>
          <a:lstStyle/>
          <a:p>
            <a:pPr algn="ctr">
              <a:defRPr/>
            </a:pPr>
            <a:r>
              <a:rPr lang="en-US" dirty="0">
                <a:latin typeface="Univers LT 45 Light" panose="02000403030000020003" pitchFamily="2" charset="0"/>
              </a:rPr>
              <a:t>(rate at which units    </a:t>
            </a:r>
          </a:p>
          <a:p>
            <a:pPr algn="ctr">
              <a:defRPr/>
            </a:pPr>
            <a:r>
              <a:rPr lang="en-US" dirty="0">
                <a:latin typeface="Univers LT 45 Light" panose="02000403030000020003" pitchFamily="2" charset="0"/>
              </a:rPr>
              <a:t> enter and leave system)</a:t>
            </a:r>
          </a:p>
        </p:txBody>
      </p:sp>
      <p:sp>
        <p:nvSpPr>
          <p:cNvPr id="6" name="TextBox 5"/>
          <p:cNvSpPr txBox="1"/>
          <p:nvPr/>
        </p:nvSpPr>
        <p:spPr>
          <a:xfrm>
            <a:off x="6031625" y="3749353"/>
            <a:ext cx="2096769" cy="646331"/>
          </a:xfrm>
          <a:prstGeom prst="rect">
            <a:avLst/>
          </a:prstGeom>
          <a:noFill/>
        </p:spPr>
        <p:txBody>
          <a:bodyPr wrap="square">
            <a:spAutoFit/>
          </a:bodyPr>
          <a:lstStyle/>
          <a:p>
            <a:pPr algn="ctr">
              <a:defRPr/>
            </a:pPr>
            <a:r>
              <a:rPr lang="en-US" dirty="0">
                <a:latin typeface="Univers LT 45 Light" panose="02000403030000020003" pitchFamily="2" charset="0"/>
              </a:rPr>
              <a:t>(time unit spends </a:t>
            </a:r>
          </a:p>
          <a:p>
            <a:pPr algn="ctr">
              <a:defRPr/>
            </a:pPr>
            <a:r>
              <a:rPr lang="en-US" dirty="0">
                <a:latin typeface="Univers LT 45 Light" panose="02000403030000020003" pitchFamily="2" charset="0"/>
              </a:rPr>
              <a:t>in system)</a:t>
            </a:r>
          </a:p>
        </p:txBody>
      </p:sp>
      <p:sp>
        <p:nvSpPr>
          <p:cNvPr id="7" name="Rectangle 6"/>
          <p:cNvSpPr>
            <a:spLocks noChangeArrowheads="1"/>
          </p:cNvSpPr>
          <p:nvPr/>
        </p:nvSpPr>
        <p:spPr bwMode="auto">
          <a:xfrm>
            <a:off x="3476626" y="4927907"/>
            <a:ext cx="2178844" cy="763190"/>
          </a:xfrm>
          <a:prstGeom prst="rect">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latin typeface="Univers LT 45 Light" panose="02000403030000020003" pitchFamily="2" charset="0"/>
            </a:endParaRPr>
          </a:p>
        </p:txBody>
      </p:sp>
      <p:sp>
        <p:nvSpPr>
          <p:cNvPr id="8" name="TextBox 7"/>
          <p:cNvSpPr txBox="1"/>
          <p:nvPr/>
        </p:nvSpPr>
        <p:spPr>
          <a:xfrm>
            <a:off x="4028267" y="5689906"/>
            <a:ext cx="1270814" cy="369332"/>
          </a:xfrm>
          <a:prstGeom prst="rect">
            <a:avLst/>
          </a:prstGeom>
          <a:noFill/>
        </p:spPr>
        <p:txBody>
          <a:bodyPr wrap="square">
            <a:spAutoFit/>
          </a:bodyPr>
          <a:lstStyle/>
          <a:p>
            <a:pPr>
              <a:defRPr/>
            </a:pPr>
            <a:r>
              <a:rPr lang="en-US" dirty="0">
                <a:latin typeface="Univers LT 45 Light" panose="02000403030000020003" pitchFamily="2" charset="0"/>
              </a:rPr>
              <a:t>flow time</a:t>
            </a:r>
          </a:p>
        </p:txBody>
      </p:sp>
      <p:sp>
        <p:nvSpPr>
          <p:cNvPr id="9" name="TextBox 8"/>
          <p:cNvSpPr txBox="1"/>
          <p:nvPr/>
        </p:nvSpPr>
        <p:spPr>
          <a:xfrm>
            <a:off x="1969659" y="5274378"/>
            <a:ext cx="1230842" cy="369332"/>
          </a:xfrm>
          <a:prstGeom prst="rect">
            <a:avLst/>
          </a:prstGeom>
          <a:noFill/>
        </p:spPr>
        <p:txBody>
          <a:bodyPr wrap="square">
            <a:spAutoFit/>
          </a:bodyPr>
          <a:lstStyle/>
          <a:p>
            <a:pPr>
              <a:defRPr/>
            </a:pPr>
            <a:r>
              <a:rPr lang="en-US" dirty="0">
                <a:latin typeface="Univers LT 45 Light" panose="02000403030000020003" pitchFamily="2" charset="0"/>
              </a:rPr>
              <a:t>flow rate</a:t>
            </a:r>
          </a:p>
        </p:txBody>
      </p:sp>
      <p:cxnSp>
        <p:nvCxnSpPr>
          <p:cNvPr id="10" name="Straight Arrow Connector 9"/>
          <p:cNvCxnSpPr>
            <a:cxnSpLocks noChangeShapeType="1"/>
          </p:cNvCxnSpPr>
          <p:nvPr/>
        </p:nvCxnSpPr>
        <p:spPr bwMode="auto">
          <a:xfrm>
            <a:off x="2636044" y="5302953"/>
            <a:ext cx="829866" cy="1191"/>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 name="Straight Arrow Connector 10"/>
          <p:cNvCxnSpPr>
            <a:cxnSpLocks noChangeShapeType="1"/>
          </p:cNvCxnSpPr>
          <p:nvPr/>
        </p:nvCxnSpPr>
        <p:spPr bwMode="auto">
          <a:xfrm>
            <a:off x="5681663" y="5307715"/>
            <a:ext cx="829866" cy="1191"/>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2" name="TextBox 11"/>
          <p:cNvSpPr txBox="1"/>
          <p:nvPr/>
        </p:nvSpPr>
        <p:spPr>
          <a:xfrm>
            <a:off x="5775657" y="5277950"/>
            <a:ext cx="1230842" cy="369332"/>
          </a:xfrm>
          <a:prstGeom prst="rect">
            <a:avLst/>
          </a:prstGeom>
          <a:noFill/>
        </p:spPr>
        <p:txBody>
          <a:bodyPr wrap="square">
            <a:spAutoFit/>
          </a:bodyPr>
          <a:lstStyle/>
          <a:p>
            <a:pPr>
              <a:defRPr/>
            </a:pPr>
            <a:r>
              <a:rPr lang="en-US" dirty="0">
                <a:latin typeface="Univers LT 45 Light" panose="02000403030000020003" pitchFamily="2" charset="0"/>
              </a:rPr>
              <a:t>flow rate</a:t>
            </a:r>
          </a:p>
        </p:txBody>
      </p:sp>
      <p:sp>
        <p:nvSpPr>
          <p:cNvPr id="13" name="TextBox 12"/>
          <p:cNvSpPr txBox="1"/>
          <p:nvPr/>
        </p:nvSpPr>
        <p:spPr>
          <a:xfrm>
            <a:off x="3987744" y="5141028"/>
            <a:ext cx="1180725" cy="646331"/>
          </a:xfrm>
          <a:prstGeom prst="rect">
            <a:avLst/>
          </a:prstGeom>
          <a:noFill/>
        </p:spPr>
        <p:txBody>
          <a:bodyPr wrap="square">
            <a:spAutoFit/>
          </a:bodyPr>
          <a:lstStyle/>
          <a:p>
            <a:pPr>
              <a:defRPr/>
            </a:pPr>
            <a:r>
              <a:rPr lang="en-US" dirty="0">
                <a:latin typeface="Univers LT 45 Light" panose="02000403030000020003" pitchFamily="2" charset="0"/>
              </a:rPr>
              <a:t>inventory</a:t>
            </a:r>
          </a:p>
        </p:txBody>
      </p:sp>
      <p:cxnSp>
        <p:nvCxnSpPr>
          <p:cNvPr id="14" name="Straight Arrow Connector 13"/>
          <p:cNvCxnSpPr>
            <a:cxnSpLocks noChangeShapeType="1"/>
          </p:cNvCxnSpPr>
          <p:nvPr/>
        </p:nvCxnSpPr>
        <p:spPr bwMode="auto">
          <a:xfrm>
            <a:off x="5050631" y="5862546"/>
            <a:ext cx="606029" cy="1191"/>
          </a:xfrm>
          <a:prstGeom prst="straightConnector1">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rot="5400000">
            <a:off x="5602486" y="5857190"/>
            <a:ext cx="110729" cy="2381"/>
          </a:xfrm>
          <a:prstGeom prst="straightConnector1">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flipV="1">
            <a:off x="3488531" y="5862546"/>
            <a:ext cx="558404" cy="1191"/>
          </a:xfrm>
          <a:prstGeom prst="straightConnector1">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7" name="Straight Arrow Connector 16"/>
          <p:cNvCxnSpPr>
            <a:cxnSpLocks noChangeShapeType="1"/>
          </p:cNvCxnSpPr>
          <p:nvPr/>
        </p:nvCxnSpPr>
        <p:spPr bwMode="auto">
          <a:xfrm rot="5400000">
            <a:off x="3424239" y="5858975"/>
            <a:ext cx="110728" cy="1191"/>
          </a:xfrm>
          <a:prstGeom prst="straightConnector1">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8" name="TextBox 17"/>
          <p:cNvSpPr txBox="1"/>
          <p:nvPr/>
        </p:nvSpPr>
        <p:spPr>
          <a:xfrm>
            <a:off x="4021146" y="3152490"/>
            <a:ext cx="978851" cy="369332"/>
          </a:xfrm>
          <a:prstGeom prst="rect">
            <a:avLst/>
          </a:prstGeom>
          <a:noFill/>
        </p:spPr>
        <p:txBody>
          <a:bodyPr wrap="square">
            <a:spAutoFit/>
          </a:bodyPr>
          <a:lstStyle/>
          <a:p>
            <a:pPr algn="ctr">
              <a:defRPr/>
            </a:pPr>
            <a:r>
              <a:rPr lang="en-US" dirty="0">
                <a:latin typeface="Univers LT 45 Light" panose="02000403030000020003" pitchFamily="2" charset="0"/>
              </a:rPr>
              <a:t>average</a:t>
            </a:r>
          </a:p>
        </p:txBody>
      </p:sp>
      <p:sp>
        <p:nvSpPr>
          <p:cNvPr id="19" name="TextBox 18"/>
          <p:cNvSpPr txBox="1"/>
          <p:nvPr/>
        </p:nvSpPr>
        <p:spPr>
          <a:xfrm>
            <a:off x="6474317" y="3155624"/>
            <a:ext cx="1164779" cy="369332"/>
          </a:xfrm>
          <a:prstGeom prst="rect">
            <a:avLst/>
          </a:prstGeom>
          <a:noFill/>
        </p:spPr>
        <p:txBody>
          <a:bodyPr wrap="square">
            <a:spAutoFit/>
          </a:bodyPr>
          <a:lstStyle/>
          <a:p>
            <a:pPr>
              <a:defRPr/>
            </a:pPr>
            <a:r>
              <a:rPr lang="en-US" dirty="0">
                <a:latin typeface="Univers LT 45 Light" panose="02000403030000020003" pitchFamily="2" charset="0"/>
              </a:rPr>
              <a:t>average</a:t>
            </a:r>
          </a:p>
        </p:txBody>
      </p:sp>
      <p:sp>
        <p:nvSpPr>
          <p:cNvPr id="20" name="TextBox 19"/>
          <p:cNvSpPr txBox="1"/>
          <p:nvPr/>
        </p:nvSpPr>
        <p:spPr>
          <a:xfrm>
            <a:off x="1692849" y="3150109"/>
            <a:ext cx="998990" cy="369332"/>
          </a:xfrm>
          <a:prstGeom prst="rect">
            <a:avLst/>
          </a:prstGeom>
          <a:noFill/>
        </p:spPr>
        <p:txBody>
          <a:bodyPr wrap="square">
            <a:spAutoFit/>
          </a:bodyPr>
          <a:lstStyle/>
          <a:p>
            <a:pPr>
              <a:defRPr/>
            </a:pPr>
            <a:r>
              <a:rPr lang="en-US" dirty="0">
                <a:latin typeface="Univers LT 45 Light" panose="02000403030000020003" pitchFamily="2" charset="0"/>
              </a:rPr>
              <a:t>average</a:t>
            </a:r>
          </a:p>
        </p:txBody>
      </p:sp>
      <p:sp>
        <p:nvSpPr>
          <p:cNvPr id="21" name="Rectangle 20"/>
          <p:cNvSpPr/>
          <p:nvPr/>
        </p:nvSpPr>
        <p:spPr>
          <a:xfrm>
            <a:off x="1297540" y="3410178"/>
            <a:ext cx="6690421" cy="415498"/>
          </a:xfrm>
          <a:prstGeom prst="rect">
            <a:avLst/>
          </a:prstGeom>
        </p:spPr>
        <p:txBody>
          <a:bodyPr wrap="none">
            <a:spAutoFit/>
          </a:bodyPr>
          <a:lstStyle/>
          <a:p>
            <a:r>
              <a:rPr lang="en-US" sz="2100" b="1" dirty="0">
                <a:latin typeface="Univers LT 45 Light" panose="02000403030000020003" pitchFamily="2" charset="0"/>
              </a:rPr>
              <a:t>Inventory (I)            flow rate (R)        </a:t>
            </a:r>
            <a:r>
              <a:rPr lang="en-US" sz="2100" b="1" dirty="0">
                <a:latin typeface="Univers LT 45 Light" panose="02000403030000020003" pitchFamily="2" charset="0"/>
                <a:sym typeface="Mathematica1"/>
              </a:rPr>
              <a:t>  </a:t>
            </a:r>
            <a:r>
              <a:rPr lang="en-US" sz="2100" b="1" dirty="0">
                <a:latin typeface="Univers LT 45 Light" panose="02000403030000020003" pitchFamily="2" charset="0"/>
              </a:rPr>
              <a:t> flow time (T)</a:t>
            </a:r>
            <a:endParaRPr lang="en-US" sz="2100" dirty="0">
              <a:latin typeface="Univers LT 45 Light" panose="02000403030000020003" pitchFamily="2" charset="0"/>
            </a:endParaRPr>
          </a:p>
        </p:txBody>
      </p:sp>
      <p:sp>
        <p:nvSpPr>
          <p:cNvPr id="22" name="Rectangle 21"/>
          <p:cNvSpPr/>
          <p:nvPr/>
        </p:nvSpPr>
        <p:spPr>
          <a:xfrm>
            <a:off x="3146976" y="3400893"/>
            <a:ext cx="3364553" cy="415498"/>
          </a:xfrm>
          <a:prstGeom prst="rect">
            <a:avLst/>
          </a:prstGeom>
        </p:spPr>
        <p:txBody>
          <a:bodyPr wrap="square">
            <a:spAutoFit/>
          </a:bodyPr>
          <a:lstStyle/>
          <a:p>
            <a:r>
              <a:rPr lang="en-US" sz="2100" b="1" dirty="0">
                <a:latin typeface="Univers LT 45 Light" panose="02000403030000020003" pitchFamily="2" charset="0"/>
              </a:rPr>
              <a:t>=                               </a:t>
            </a:r>
            <a:r>
              <a:rPr lang="en-US" sz="2100" b="1" dirty="0">
                <a:latin typeface="Univers LT 45 Light" panose="02000403030000020003" pitchFamily="2" charset="0"/>
                <a:sym typeface="Mathematica1"/>
              </a:rPr>
              <a:t>x</a:t>
            </a:r>
            <a:endParaRPr lang="en-US" sz="2100" dirty="0">
              <a:latin typeface="Univers LT 45 Light" panose="02000403030000020003" pitchFamily="2" charset="0"/>
            </a:endParaRPr>
          </a:p>
        </p:txBody>
      </p:sp>
      <p:sp>
        <p:nvSpPr>
          <p:cNvPr id="24" name="Title 23">
            <a:extLst>
              <a:ext uri="{FF2B5EF4-FFF2-40B4-BE49-F238E27FC236}">
                <a16:creationId xmlns:a16="http://schemas.microsoft.com/office/drawing/2014/main" id="{82A32F67-8A56-1446-97B7-AFAAD0D5AE86}"/>
              </a:ext>
            </a:extLst>
          </p:cNvPr>
          <p:cNvSpPr>
            <a:spLocks noGrp="1"/>
          </p:cNvSpPr>
          <p:nvPr>
            <p:ph type="title"/>
          </p:nvPr>
        </p:nvSpPr>
        <p:spPr/>
        <p:txBody>
          <a:bodyPr/>
          <a:lstStyle/>
          <a:p>
            <a:r>
              <a:rPr lang="en-US" b="1" dirty="0"/>
              <a:t>Little’s Law</a:t>
            </a:r>
            <a:r>
              <a:rPr lang="en-US" dirty="0"/>
              <a:t> Recap</a:t>
            </a:r>
            <a:endParaRPr lang="en-US" b="1" dirty="0"/>
          </a:p>
        </p:txBody>
      </p:sp>
      <p:sp>
        <p:nvSpPr>
          <p:cNvPr id="27" name="Slide Number Placeholder 3">
            <a:extLst>
              <a:ext uri="{FF2B5EF4-FFF2-40B4-BE49-F238E27FC236}">
                <a16:creationId xmlns:a16="http://schemas.microsoft.com/office/drawing/2014/main" id="{F9AD9A44-3F7D-2D4B-B7CB-C2A6B481E6F4}"/>
              </a:ext>
            </a:extLst>
          </p:cNvPr>
          <p:cNvSpPr>
            <a:spLocks noGrp="1"/>
          </p:cNvSpPr>
          <p:nvPr>
            <p:ph type="sldNum" sz="quarter" idx="12"/>
          </p:nvPr>
        </p:nvSpPr>
        <p:spPr>
          <a:xfrm>
            <a:off x="7747278" y="6326207"/>
            <a:ext cx="768071" cy="365125"/>
          </a:xfrm>
        </p:spPr>
        <p:txBody>
          <a:bodyPr/>
          <a:lstStyle/>
          <a:p>
            <a:fld id="{A2EBCFBC-0745-914E-B0B1-4125AF1D8E59}" type="slidenum">
              <a:rPr lang="en-US" smtClean="0"/>
              <a:pPr/>
              <a:t>6</a:t>
            </a:fld>
            <a:endParaRPr lang="en-US" dirty="0"/>
          </a:p>
        </p:txBody>
      </p:sp>
    </p:spTree>
    <p:extLst>
      <p:ext uri="{BB962C8B-B14F-4D97-AF65-F5344CB8AC3E}">
        <p14:creationId xmlns:p14="http://schemas.microsoft.com/office/powerpoint/2010/main" val="330833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492BA-2489-CB4F-8D59-EB8308EE9066}"/>
              </a:ext>
            </a:extLst>
          </p:cNvPr>
          <p:cNvSpPr>
            <a:spLocks noGrp="1"/>
          </p:cNvSpPr>
          <p:nvPr>
            <p:ph type="title"/>
          </p:nvPr>
        </p:nvSpPr>
        <p:spPr/>
        <p:txBody>
          <a:bodyPr>
            <a:normAutofit/>
          </a:bodyPr>
          <a:lstStyle/>
          <a:p>
            <a:r>
              <a:rPr lang="en-US" b="1" dirty="0"/>
              <a:t>Little’s Law</a:t>
            </a:r>
            <a:r>
              <a:rPr lang="en-US" dirty="0"/>
              <a:t> Applications</a:t>
            </a:r>
          </a:p>
        </p:txBody>
      </p:sp>
      <p:sp>
        <p:nvSpPr>
          <p:cNvPr id="4" name="Slide Number Placeholder 3">
            <a:extLst>
              <a:ext uri="{FF2B5EF4-FFF2-40B4-BE49-F238E27FC236}">
                <a16:creationId xmlns:a16="http://schemas.microsoft.com/office/drawing/2014/main" id="{DABDBDF8-5843-BB48-9620-EE29883C9F27}"/>
              </a:ext>
            </a:extLst>
          </p:cNvPr>
          <p:cNvSpPr>
            <a:spLocks noGrp="1"/>
          </p:cNvSpPr>
          <p:nvPr>
            <p:ph type="sldNum" sz="quarter" idx="12"/>
          </p:nvPr>
        </p:nvSpPr>
        <p:spPr/>
        <p:txBody>
          <a:bodyPr/>
          <a:lstStyle/>
          <a:p>
            <a:fld id="{A2EBCFBC-0745-914E-B0B1-4125AF1D8E59}" type="slidenum">
              <a:rPr lang="en-US" smtClean="0"/>
              <a:pPr/>
              <a:t>7</a:t>
            </a:fld>
            <a:endParaRPr lang="en-US" dirty="0"/>
          </a:p>
        </p:txBody>
      </p:sp>
      <p:pic>
        <p:nvPicPr>
          <p:cNvPr id="5" name="Picture 4">
            <a:extLst>
              <a:ext uri="{FF2B5EF4-FFF2-40B4-BE49-F238E27FC236}">
                <a16:creationId xmlns:a16="http://schemas.microsoft.com/office/drawing/2014/main" id="{0E484290-FB6D-D341-AC22-8881CFA4A1A3}"/>
              </a:ext>
            </a:extLst>
          </p:cNvPr>
          <p:cNvPicPr>
            <a:picLocks noChangeAspect="1"/>
          </p:cNvPicPr>
          <p:nvPr/>
        </p:nvPicPr>
        <p:blipFill>
          <a:blip r:embed="rId2"/>
          <a:stretch>
            <a:fillRect/>
          </a:stretch>
        </p:blipFill>
        <p:spPr>
          <a:xfrm>
            <a:off x="806831" y="2682352"/>
            <a:ext cx="231686" cy="382967"/>
          </a:xfrm>
          <a:prstGeom prst="rect">
            <a:avLst/>
          </a:prstGeom>
        </p:spPr>
      </p:pic>
      <p:sp>
        <p:nvSpPr>
          <p:cNvPr id="6" name="TextBox 5">
            <a:extLst>
              <a:ext uri="{FF2B5EF4-FFF2-40B4-BE49-F238E27FC236}">
                <a16:creationId xmlns:a16="http://schemas.microsoft.com/office/drawing/2014/main" id="{47C50290-467B-DC46-8FA7-A86428876EA6}"/>
              </a:ext>
            </a:extLst>
          </p:cNvPr>
          <p:cNvSpPr txBox="1"/>
          <p:nvPr/>
        </p:nvSpPr>
        <p:spPr>
          <a:xfrm>
            <a:off x="255313" y="2230162"/>
            <a:ext cx="1091324" cy="323165"/>
          </a:xfrm>
          <a:prstGeom prst="rect">
            <a:avLst/>
          </a:prstGeom>
          <a:noFill/>
        </p:spPr>
        <p:txBody>
          <a:bodyPr wrap="none" rtlCol="0">
            <a:spAutoFit/>
          </a:bodyPr>
          <a:lstStyle/>
          <a:p>
            <a:r>
              <a:rPr lang="en-US" sz="1500" dirty="0">
                <a:solidFill>
                  <a:srgbClr val="545454"/>
                </a:solidFill>
                <a:latin typeface="Univers LT 45 Light" panose="02000403030000020003" pitchFamily="2" charset="0"/>
              </a:rPr>
              <a:t>New Hires</a:t>
            </a:r>
          </a:p>
        </p:txBody>
      </p:sp>
      <p:sp>
        <p:nvSpPr>
          <p:cNvPr id="7" name="TextBox 6">
            <a:extLst>
              <a:ext uri="{FF2B5EF4-FFF2-40B4-BE49-F238E27FC236}">
                <a16:creationId xmlns:a16="http://schemas.microsoft.com/office/drawing/2014/main" id="{A3271B67-A50E-0A43-B904-763683241BA2}"/>
              </a:ext>
            </a:extLst>
          </p:cNvPr>
          <p:cNvSpPr txBox="1"/>
          <p:nvPr/>
        </p:nvSpPr>
        <p:spPr>
          <a:xfrm>
            <a:off x="3205849" y="2235295"/>
            <a:ext cx="1133644" cy="323165"/>
          </a:xfrm>
          <a:prstGeom prst="rect">
            <a:avLst/>
          </a:prstGeom>
          <a:noFill/>
        </p:spPr>
        <p:txBody>
          <a:bodyPr wrap="none" rtlCol="0">
            <a:spAutoFit/>
          </a:bodyPr>
          <a:lstStyle/>
          <a:p>
            <a:r>
              <a:rPr lang="en-US" sz="1500" dirty="0">
                <a:solidFill>
                  <a:srgbClr val="545454"/>
                </a:solidFill>
                <a:latin typeface="Univers LT 45 Light" panose="02000403030000020003" pitchFamily="2" charset="0"/>
              </a:rPr>
              <a:t>Departures</a:t>
            </a:r>
          </a:p>
        </p:txBody>
      </p:sp>
      <p:sp>
        <p:nvSpPr>
          <p:cNvPr id="8" name="Line 15">
            <a:extLst>
              <a:ext uri="{FF2B5EF4-FFF2-40B4-BE49-F238E27FC236}">
                <a16:creationId xmlns:a16="http://schemas.microsoft.com/office/drawing/2014/main" id="{57FEBAF3-32B4-1149-8BB4-BBCF0480CEA1}"/>
              </a:ext>
            </a:extLst>
          </p:cNvPr>
          <p:cNvSpPr>
            <a:spLocks noChangeShapeType="1"/>
          </p:cNvSpPr>
          <p:nvPr/>
        </p:nvSpPr>
        <p:spPr bwMode="auto">
          <a:xfrm flipV="1">
            <a:off x="723314" y="3488279"/>
            <a:ext cx="2927077" cy="2339"/>
          </a:xfrm>
          <a:prstGeom prst="line">
            <a:avLst/>
          </a:prstGeom>
          <a:noFill/>
          <a:ln w="9525">
            <a:solidFill>
              <a:srgbClr val="000000"/>
            </a:solidFill>
            <a:round/>
            <a:headEnd type="diamond" w="med" len="med"/>
            <a:tailEnd type="diamond" w="med" len="med"/>
          </a:ln>
        </p:spPr>
        <p:txBody>
          <a:bodyPr wrap="none" anchor="ctr"/>
          <a:lstStyle/>
          <a:p>
            <a:endParaRPr lang="en-US" sz="1500" dirty="0">
              <a:solidFill>
                <a:srgbClr val="545454"/>
              </a:solidFill>
              <a:latin typeface="Univers LT 45 Light" panose="02000403030000020003" pitchFamily="2" charset="0"/>
            </a:endParaRPr>
          </a:p>
        </p:txBody>
      </p:sp>
      <p:sp>
        <p:nvSpPr>
          <p:cNvPr id="9" name="TextBox 8">
            <a:extLst>
              <a:ext uri="{FF2B5EF4-FFF2-40B4-BE49-F238E27FC236}">
                <a16:creationId xmlns:a16="http://schemas.microsoft.com/office/drawing/2014/main" id="{5D10C5B4-4884-4547-AB84-BBA8F0A40708}"/>
              </a:ext>
            </a:extLst>
          </p:cNvPr>
          <p:cNvSpPr txBox="1"/>
          <p:nvPr/>
        </p:nvSpPr>
        <p:spPr>
          <a:xfrm>
            <a:off x="997135" y="3474095"/>
            <a:ext cx="2379434" cy="300082"/>
          </a:xfrm>
          <a:prstGeom prst="rect">
            <a:avLst/>
          </a:prstGeom>
          <a:noFill/>
        </p:spPr>
        <p:txBody>
          <a:bodyPr wrap="none" rtlCol="0">
            <a:spAutoFit/>
          </a:bodyPr>
          <a:lstStyle/>
          <a:p>
            <a:r>
              <a:rPr lang="en-US" sz="1350" dirty="0">
                <a:solidFill>
                  <a:srgbClr val="545454"/>
                </a:solidFill>
                <a:latin typeface="Univers LT 45 Light" panose="02000403030000020003" pitchFamily="2" charset="0"/>
              </a:rPr>
              <a:t>Average tenure on departure</a:t>
            </a:r>
          </a:p>
        </p:txBody>
      </p:sp>
      <p:sp>
        <p:nvSpPr>
          <p:cNvPr id="10" name="Rectangle 3">
            <a:extLst>
              <a:ext uri="{FF2B5EF4-FFF2-40B4-BE49-F238E27FC236}">
                <a16:creationId xmlns:a16="http://schemas.microsoft.com/office/drawing/2014/main" id="{AAADD910-C4B4-2448-8C50-EE53F6986D2F}"/>
              </a:ext>
            </a:extLst>
          </p:cNvPr>
          <p:cNvSpPr>
            <a:spLocks noChangeArrowheads="1"/>
          </p:cNvSpPr>
          <p:nvPr/>
        </p:nvSpPr>
        <p:spPr bwMode="auto">
          <a:xfrm>
            <a:off x="1296373" y="2332334"/>
            <a:ext cx="1781345" cy="958586"/>
          </a:xfrm>
          <a:prstGeom prst="rect">
            <a:avLst/>
          </a:prstGeom>
          <a:noFill/>
          <a:ln w="9525">
            <a:solidFill>
              <a:srgbClr val="000000"/>
            </a:solidFill>
            <a:miter lim="800000"/>
            <a:headEnd/>
            <a:tailEnd/>
          </a:ln>
        </p:spPr>
        <p:txBody>
          <a:bodyPr wrap="none" anchor="ctr"/>
          <a:lstStyle/>
          <a:p>
            <a:endParaRPr lang="en-US" sz="750">
              <a:solidFill>
                <a:srgbClr val="545454"/>
              </a:solidFill>
              <a:latin typeface="Univers LT 45 Light" panose="02000403030000020003" pitchFamily="2" charset="0"/>
            </a:endParaRPr>
          </a:p>
        </p:txBody>
      </p:sp>
      <p:sp>
        <p:nvSpPr>
          <p:cNvPr id="11" name="Line 14">
            <a:extLst>
              <a:ext uri="{FF2B5EF4-FFF2-40B4-BE49-F238E27FC236}">
                <a16:creationId xmlns:a16="http://schemas.microsoft.com/office/drawing/2014/main" id="{36590951-AE92-A543-BA51-A512164AEC80}"/>
              </a:ext>
            </a:extLst>
          </p:cNvPr>
          <p:cNvSpPr>
            <a:spLocks noChangeShapeType="1"/>
          </p:cNvSpPr>
          <p:nvPr/>
        </p:nvSpPr>
        <p:spPr bwMode="auto">
          <a:xfrm>
            <a:off x="3077719" y="2874830"/>
            <a:ext cx="188400" cy="0"/>
          </a:xfrm>
          <a:prstGeom prst="line">
            <a:avLst/>
          </a:prstGeom>
          <a:noFill/>
          <a:ln w="9525">
            <a:solidFill>
              <a:srgbClr val="000000"/>
            </a:solidFill>
            <a:round/>
            <a:headEnd/>
            <a:tailEnd type="triangle" w="med" len="med"/>
          </a:ln>
        </p:spPr>
        <p:txBody>
          <a:bodyPr wrap="none" anchor="ctr"/>
          <a:lstStyle/>
          <a:p>
            <a:endParaRPr lang="en-US" sz="750">
              <a:solidFill>
                <a:srgbClr val="545454"/>
              </a:solidFill>
              <a:latin typeface="Univers LT 45 Light" panose="02000403030000020003" pitchFamily="2" charset="0"/>
            </a:endParaRPr>
          </a:p>
        </p:txBody>
      </p:sp>
      <p:sp>
        <p:nvSpPr>
          <p:cNvPr id="12" name="Line 14">
            <a:extLst>
              <a:ext uri="{FF2B5EF4-FFF2-40B4-BE49-F238E27FC236}">
                <a16:creationId xmlns:a16="http://schemas.microsoft.com/office/drawing/2014/main" id="{74C718EC-D7F4-A946-977C-057381483E17}"/>
              </a:ext>
            </a:extLst>
          </p:cNvPr>
          <p:cNvSpPr>
            <a:spLocks noChangeShapeType="1"/>
          </p:cNvSpPr>
          <p:nvPr/>
        </p:nvSpPr>
        <p:spPr bwMode="auto">
          <a:xfrm>
            <a:off x="1072273" y="2846266"/>
            <a:ext cx="223315" cy="0"/>
          </a:xfrm>
          <a:prstGeom prst="line">
            <a:avLst/>
          </a:prstGeom>
          <a:noFill/>
          <a:ln w="9525">
            <a:solidFill>
              <a:srgbClr val="000000"/>
            </a:solidFill>
            <a:round/>
            <a:headEnd/>
            <a:tailEnd type="triangle" w="med" len="med"/>
          </a:ln>
        </p:spPr>
        <p:txBody>
          <a:bodyPr wrap="none" anchor="ctr"/>
          <a:lstStyle/>
          <a:p>
            <a:endParaRPr lang="en-US" sz="750">
              <a:solidFill>
                <a:srgbClr val="545454"/>
              </a:solidFill>
              <a:latin typeface="Univers LT 45 Light" panose="02000403030000020003" pitchFamily="2" charset="0"/>
            </a:endParaRPr>
          </a:p>
        </p:txBody>
      </p:sp>
      <p:pic>
        <p:nvPicPr>
          <p:cNvPr id="13" name="Picture 12">
            <a:extLst>
              <a:ext uri="{FF2B5EF4-FFF2-40B4-BE49-F238E27FC236}">
                <a16:creationId xmlns:a16="http://schemas.microsoft.com/office/drawing/2014/main" id="{1E316339-A4FE-3041-885C-01D1522027BB}"/>
              </a:ext>
            </a:extLst>
          </p:cNvPr>
          <p:cNvPicPr>
            <a:picLocks noChangeAspect="1"/>
          </p:cNvPicPr>
          <p:nvPr/>
        </p:nvPicPr>
        <p:blipFill>
          <a:blip r:embed="rId2"/>
          <a:stretch>
            <a:fillRect/>
          </a:stretch>
        </p:blipFill>
        <p:spPr>
          <a:xfrm>
            <a:off x="3375769" y="2679437"/>
            <a:ext cx="231686" cy="382967"/>
          </a:xfrm>
          <a:prstGeom prst="rect">
            <a:avLst/>
          </a:prstGeom>
        </p:spPr>
      </p:pic>
      <p:pic>
        <p:nvPicPr>
          <p:cNvPr id="14" name="Picture 13">
            <a:extLst>
              <a:ext uri="{FF2B5EF4-FFF2-40B4-BE49-F238E27FC236}">
                <a16:creationId xmlns:a16="http://schemas.microsoft.com/office/drawing/2014/main" id="{96F68727-9CA9-174A-8D8F-6159C5336B06}"/>
              </a:ext>
            </a:extLst>
          </p:cNvPr>
          <p:cNvPicPr>
            <a:picLocks noChangeAspect="1"/>
          </p:cNvPicPr>
          <p:nvPr/>
        </p:nvPicPr>
        <p:blipFill>
          <a:blip r:embed="rId2"/>
          <a:stretch>
            <a:fillRect/>
          </a:stretch>
        </p:blipFill>
        <p:spPr>
          <a:xfrm>
            <a:off x="1619329" y="2450821"/>
            <a:ext cx="231686" cy="382967"/>
          </a:xfrm>
          <a:prstGeom prst="rect">
            <a:avLst/>
          </a:prstGeom>
        </p:spPr>
      </p:pic>
      <p:pic>
        <p:nvPicPr>
          <p:cNvPr id="15" name="Picture 14">
            <a:extLst>
              <a:ext uri="{FF2B5EF4-FFF2-40B4-BE49-F238E27FC236}">
                <a16:creationId xmlns:a16="http://schemas.microsoft.com/office/drawing/2014/main" id="{2C926EBD-8F17-B140-8708-D8AB0CF47FFD}"/>
              </a:ext>
            </a:extLst>
          </p:cNvPr>
          <p:cNvPicPr>
            <a:picLocks noChangeAspect="1"/>
          </p:cNvPicPr>
          <p:nvPr/>
        </p:nvPicPr>
        <p:blipFill>
          <a:blip r:embed="rId2"/>
          <a:stretch>
            <a:fillRect/>
          </a:stretch>
        </p:blipFill>
        <p:spPr>
          <a:xfrm>
            <a:off x="1915054" y="2450821"/>
            <a:ext cx="231686" cy="382967"/>
          </a:xfrm>
          <a:prstGeom prst="rect">
            <a:avLst/>
          </a:prstGeom>
        </p:spPr>
      </p:pic>
      <p:pic>
        <p:nvPicPr>
          <p:cNvPr id="16" name="Picture 15">
            <a:extLst>
              <a:ext uri="{FF2B5EF4-FFF2-40B4-BE49-F238E27FC236}">
                <a16:creationId xmlns:a16="http://schemas.microsoft.com/office/drawing/2014/main" id="{D57E44E9-F775-5F4F-A28A-32C572577BAF}"/>
              </a:ext>
            </a:extLst>
          </p:cNvPr>
          <p:cNvPicPr>
            <a:picLocks noChangeAspect="1"/>
          </p:cNvPicPr>
          <p:nvPr/>
        </p:nvPicPr>
        <p:blipFill>
          <a:blip r:embed="rId2"/>
          <a:stretch>
            <a:fillRect/>
          </a:stretch>
        </p:blipFill>
        <p:spPr>
          <a:xfrm>
            <a:off x="2210780" y="2450821"/>
            <a:ext cx="231686" cy="382967"/>
          </a:xfrm>
          <a:prstGeom prst="rect">
            <a:avLst/>
          </a:prstGeom>
        </p:spPr>
      </p:pic>
      <p:pic>
        <p:nvPicPr>
          <p:cNvPr id="17" name="Picture 16">
            <a:extLst>
              <a:ext uri="{FF2B5EF4-FFF2-40B4-BE49-F238E27FC236}">
                <a16:creationId xmlns:a16="http://schemas.microsoft.com/office/drawing/2014/main" id="{B433FB19-1F49-0848-8D28-8C239409231F}"/>
              </a:ext>
            </a:extLst>
          </p:cNvPr>
          <p:cNvPicPr>
            <a:picLocks noChangeAspect="1"/>
          </p:cNvPicPr>
          <p:nvPr/>
        </p:nvPicPr>
        <p:blipFill>
          <a:blip r:embed="rId2"/>
          <a:stretch>
            <a:fillRect/>
          </a:stretch>
        </p:blipFill>
        <p:spPr>
          <a:xfrm>
            <a:off x="2506506" y="2450821"/>
            <a:ext cx="231686" cy="382967"/>
          </a:xfrm>
          <a:prstGeom prst="rect">
            <a:avLst/>
          </a:prstGeom>
        </p:spPr>
      </p:pic>
      <p:pic>
        <p:nvPicPr>
          <p:cNvPr id="18" name="Picture 17">
            <a:extLst>
              <a:ext uri="{FF2B5EF4-FFF2-40B4-BE49-F238E27FC236}">
                <a16:creationId xmlns:a16="http://schemas.microsoft.com/office/drawing/2014/main" id="{B6B5A0CA-F007-4E4D-833E-00B582B51278}"/>
              </a:ext>
            </a:extLst>
          </p:cNvPr>
          <p:cNvPicPr>
            <a:picLocks noChangeAspect="1"/>
          </p:cNvPicPr>
          <p:nvPr/>
        </p:nvPicPr>
        <p:blipFill>
          <a:blip r:embed="rId2"/>
          <a:stretch>
            <a:fillRect/>
          </a:stretch>
        </p:blipFill>
        <p:spPr>
          <a:xfrm>
            <a:off x="1619329" y="2848259"/>
            <a:ext cx="231686" cy="382967"/>
          </a:xfrm>
          <a:prstGeom prst="rect">
            <a:avLst/>
          </a:prstGeom>
        </p:spPr>
      </p:pic>
      <p:pic>
        <p:nvPicPr>
          <p:cNvPr id="19" name="Picture 18">
            <a:extLst>
              <a:ext uri="{FF2B5EF4-FFF2-40B4-BE49-F238E27FC236}">
                <a16:creationId xmlns:a16="http://schemas.microsoft.com/office/drawing/2014/main" id="{BEE305B7-8B33-3248-A584-CCACDF1C838F}"/>
              </a:ext>
            </a:extLst>
          </p:cNvPr>
          <p:cNvPicPr>
            <a:picLocks noChangeAspect="1"/>
          </p:cNvPicPr>
          <p:nvPr/>
        </p:nvPicPr>
        <p:blipFill>
          <a:blip r:embed="rId2"/>
          <a:stretch>
            <a:fillRect/>
          </a:stretch>
        </p:blipFill>
        <p:spPr>
          <a:xfrm>
            <a:off x="1915054" y="2848259"/>
            <a:ext cx="231686" cy="382967"/>
          </a:xfrm>
          <a:prstGeom prst="rect">
            <a:avLst/>
          </a:prstGeom>
        </p:spPr>
      </p:pic>
      <p:pic>
        <p:nvPicPr>
          <p:cNvPr id="20" name="Picture 19">
            <a:extLst>
              <a:ext uri="{FF2B5EF4-FFF2-40B4-BE49-F238E27FC236}">
                <a16:creationId xmlns:a16="http://schemas.microsoft.com/office/drawing/2014/main" id="{A738847D-781B-AF4F-9BE3-7976FEC1AA6B}"/>
              </a:ext>
            </a:extLst>
          </p:cNvPr>
          <p:cNvPicPr>
            <a:picLocks noChangeAspect="1"/>
          </p:cNvPicPr>
          <p:nvPr/>
        </p:nvPicPr>
        <p:blipFill>
          <a:blip r:embed="rId2"/>
          <a:stretch>
            <a:fillRect/>
          </a:stretch>
        </p:blipFill>
        <p:spPr>
          <a:xfrm>
            <a:off x="2210780" y="2848259"/>
            <a:ext cx="231686" cy="382967"/>
          </a:xfrm>
          <a:prstGeom prst="rect">
            <a:avLst/>
          </a:prstGeom>
        </p:spPr>
      </p:pic>
      <p:pic>
        <p:nvPicPr>
          <p:cNvPr id="21" name="Picture 20">
            <a:extLst>
              <a:ext uri="{FF2B5EF4-FFF2-40B4-BE49-F238E27FC236}">
                <a16:creationId xmlns:a16="http://schemas.microsoft.com/office/drawing/2014/main" id="{3F2C1755-ADA6-984C-8315-448E554DD249}"/>
              </a:ext>
            </a:extLst>
          </p:cNvPr>
          <p:cNvPicPr>
            <a:picLocks noChangeAspect="1"/>
          </p:cNvPicPr>
          <p:nvPr/>
        </p:nvPicPr>
        <p:blipFill>
          <a:blip r:embed="rId2"/>
          <a:stretch>
            <a:fillRect/>
          </a:stretch>
        </p:blipFill>
        <p:spPr>
          <a:xfrm>
            <a:off x="2506506" y="2848259"/>
            <a:ext cx="231686" cy="382967"/>
          </a:xfrm>
          <a:prstGeom prst="rect">
            <a:avLst/>
          </a:prstGeom>
        </p:spPr>
      </p:pic>
      <p:sp>
        <p:nvSpPr>
          <p:cNvPr id="22" name="TextBox 21">
            <a:extLst>
              <a:ext uri="{FF2B5EF4-FFF2-40B4-BE49-F238E27FC236}">
                <a16:creationId xmlns:a16="http://schemas.microsoft.com/office/drawing/2014/main" id="{BA88318C-78BF-A441-8B3B-DFB9F1B6047A}"/>
              </a:ext>
            </a:extLst>
          </p:cNvPr>
          <p:cNvSpPr txBox="1"/>
          <p:nvPr/>
        </p:nvSpPr>
        <p:spPr>
          <a:xfrm>
            <a:off x="513767" y="3903607"/>
            <a:ext cx="3658887" cy="1815882"/>
          </a:xfrm>
          <a:prstGeom prst="rect">
            <a:avLst/>
          </a:prstGeom>
          <a:noFill/>
        </p:spPr>
        <p:txBody>
          <a:bodyPr wrap="none" rtlCol="0">
            <a:spAutoFit/>
          </a:bodyPr>
          <a:lstStyle/>
          <a:p>
            <a:pPr algn="ctr"/>
            <a:r>
              <a:rPr lang="en-US" sz="1600" b="1" dirty="0">
                <a:solidFill>
                  <a:srgbClr val="545454"/>
                </a:solidFill>
                <a:latin typeface="Univers LT 45 Light" panose="02000403030000020003" pitchFamily="2" charset="0"/>
              </a:rPr>
              <a:t>I = R x T</a:t>
            </a:r>
          </a:p>
          <a:p>
            <a:pPr algn="ctr"/>
            <a:endParaRPr lang="en-US" sz="1600" b="1" dirty="0">
              <a:solidFill>
                <a:srgbClr val="545454"/>
              </a:solidFill>
              <a:latin typeface="Univers LT 45 Light" panose="02000403030000020003" pitchFamily="2" charset="0"/>
            </a:endParaRPr>
          </a:p>
          <a:p>
            <a:r>
              <a:rPr lang="en-US" sz="1600" b="1" dirty="0">
                <a:solidFill>
                  <a:srgbClr val="545454"/>
                </a:solidFill>
                <a:latin typeface="Univers LT 45 Light" panose="02000403030000020003" pitchFamily="2" charset="0"/>
              </a:rPr>
              <a:t>I = </a:t>
            </a:r>
            <a:r>
              <a:rPr lang="en-US" sz="1600" dirty="0">
                <a:solidFill>
                  <a:srgbClr val="545454"/>
                </a:solidFill>
                <a:latin typeface="Univers LT 45 Light" panose="02000403030000020003" pitchFamily="2" charset="0"/>
              </a:rPr>
              <a:t># workers in the organization</a:t>
            </a:r>
          </a:p>
          <a:p>
            <a:endParaRPr lang="en-US" sz="1600" dirty="0">
              <a:solidFill>
                <a:srgbClr val="545454"/>
              </a:solidFill>
              <a:latin typeface="Univers LT 45 Light" panose="02000403030000020003" pitchFamily="2" charset="0"/>
            </a:endParaRPr>
          </a:p>
          <a:p>
            <a:r>
              <a:rPr lang="en-US" sz="1600" b="1" dirty="0">
                <a:solidFill>
                  <a:srgbClr val="545454"/>
                </a:solidFill>
                <a:latin typeface="Univers LT 45 Light" panose="02000403030000020003" pitchFamily="2" charset="0"/>
              </a:rPr>
              <a:t>R = </a:t>
            </a:r>
            <a:r>
              <a:rPr lang="en-US" sz="1600" dirty="0">
                <a:solidFill>
                  <a:srgbClr val="545454"/>
                </a:solidFill>
                <a:latin typeface="Univers LT 45 Light" panose="02000403030000020003" pitchFamily="2" charset="0"/>
              </a:rPr>
              <a:t># workers leaving the organization</a:t>
            </a:r>
          </a:p>
          <a:p>
            <a:endParaRPr lang="en-US" sz="1600" dirty="0">
              <a:solidFill>
                <a:srgbClr val="545454"/>
              </a:solidFill>
              <a:latin typeface="Univers LT 45 Light" panose="02000403030000020003" pitchFamily="2" charset="0"/>
            </a:endParaRPr>
          </a:p>
          <a:p>
            <a:r>
              <a:rPr lang="en-US" sz="1600" b="1" dirty="0">
                <a:solidFill>
                  <a:srgbClr val="545454"/>
                </a:solidFill>
                <a:latin typeface="Univers LT 45 Light" panose="02000403030000020003" pitchFamily="2" charset="0"/>
              </a:rPr>
              <a:t>T = </a:t>
            </a:r>
            <a:r>
              <a:rPr lang="en-US" sz="1600" dirty="0">
                <a:solidFill>
                  <a:srgbClr val="545454"/>
                </a:solidFill>
                <a:latin typeface="Univers LT 45 Light" panose="02000403030000020003" pitchFamily="2" charset="0"/>
              </a:rPr>
              <a:t>Average tenure on departure</a:t>
            </a:r>
          </a:p>
        </p:txBody>
      </p:sp>
      <p:sp>
        <p:nvSpPr>
          <p:cNvPr id="35" name="Rectangle 3">
            <a:extLst>
              <a:ext uri="{FF2B5EF4-FFF2-40B4-BE49-F238E27FC236}">
                <a16:creationId xmlns:a16="http://schemas.microsoft.com/office/drawing/2014/main" id="{B23E9B3B-D80A-1C4A-8F41-6134F5DE801B}"/>
              </a:ext>
            </a:extLst>
          </p:cNvPr>
          <p:cNvSpPr>
            <a:spLocks noChangeArrowheads="1"/>
          </p:cNvSpPr>
          <p:nvPr/>
        </p:nvSpPr>
        <p:spPr bwMode="auto">
          <a:xfrm>
            <a:off x="145424" y="2033627"/>
            <a:ext cx="4307883" cy="4145500"/>
          </a:xfrm>
          <a:prstGeom prst="rect">
            <a:avLst/>
          </a:prstGeom>
          <a:noFill/>
          <a:ln w="9525">
            <a:solidFill>
              <a:srgbClr val="000000"/>
            </a:solidFill>
            <a:miter lim="800000"/>
            <a:headEnd/>
            <a:tailEnd/>
          </a:ln>
        </p:spPr>
        <p:txBody>
          <a:bodyPr wrap="none" anchor="ctr"/>
          <a:lstStyle/>
          <a:p>
            <a:endParaRPr lang="en-US" sz="750">
              <a:solidFill>
                <a:srgbClr val="545454"/>
              </a:solidFill>
              <a:latin typeface="Univers LT 45 Light" panose="02000403030000020003" pitchFamily="2" charset="0"/>
            </a:endParaRPr>
          </a:p>
        </p:txBody>
      </p:sp>
      <p:sp>
        <p:nvSpPr>
          <p:cNvPr id="38" name="TextBox 37">
            <a:extLst>
              <a:ext uri="{FF2B5EF4-FFF2-40B4-BE49-F238E27FC236}">
                <a16:creationId xmlns:a16="http://schemas.microsoft.com/office/drawing/2014/main" id="{9068A1BB-B09E-0B4D-A702-E5FE159F729F}"/>
              </a:ext>
            </a:extLst>
          </p:cNvPr>
          <p:cNvSpPr txBox="1"/>
          <p:nvPr/>
        </p:nvSpPr>
        <p:spPr>
          <a:xfrm>
            <a:off x="4843725" y="2230162"/>
            <a:ext cx="716222" cy="323165"/>
          </a:xfrm>
          <a:prstGeom prst="rect">
            <a:avLst/>
          </a:prstGeom>
          <a:noFill/>
        </p:spPr>
        <p:txBody>
          <a:bodyPr wrap="none" rtlCol="0">
            <a:spAutoFit/>
          </a:bodyPr>
          <a:lstStyle/>
          <a:p>
            <a:r>
              <a:rPr lang="en-US" sz="1500" dirty="0">
                <a:solidFill>
                  <a:srgbClr val="545454"/>
                </a:solidFill>
                <a:latin typeface="Univers LT 45 Light" panose="02000403030000020003" pitchFamily="2" charset="0"/>
              </a:rPr>
              <a:t>Inflow</a:t>
            </a:r>
          </a:p>
        </p:txBody>
      </p:sp>
      <p:sp>
        <p:nvSpPr>
          <p:cNvPr id="39" name="TextBox 38">
            <a:extLst>
              <a:ext uri="{FF2B5EF4-FFF2-40B4-BE49-F238E27FC236}">
                <a16:creationId xmlns:a16="http://schemas.microsoft.com/office/drawing/2014/main" id="{3DA49A21-E821-7C49-A64C-369731A552EA}"/>
              </a:ext>
            </a:extLst>
          </p:cNvPr>
          <p:cNvSpPr txBox="1"/>
          <p:nvPr/>
        </p:nvSpPr>
        <p:spPr>
          <a:xfrm>
            <a:off x="7652721" y="2235295"/>
            <a:ext cx="876522" cy="323165"/>
          </a:xfrm>
          <a:prstGeom prst="rect">
            <a:avLst/>
          </a:prstGeom>
          <a:noFill/>
        </p:spPr>
        <p:txBody>
          <a:bodyPr wrap="none" rtlCol="0">
            <a:spAutoFit/>
          </a:bodyPr>
          <a:lstStyle/>
          <a:p>
            <a:r>
              <a:rPr lang="en-US" sz="1500" dirty="0">
                <a:solidFill>
                  <a:srgbClr val="545454"/>
                </a:solidFill>
                <a:latin typeface="Univers LT 45 Light" panose="02000403030000020003" pitchFamily="2" charset="0"/>
              </a:rPr>
              <a:t>Outflow</a:t>
            </a:r>
          </a:p>
        </p:txBody>
      </p:sp>
      <p:sp>
        <p:nvSpPr>
          <p:cNvPr id="40" name="Line 15">
            <a:extLst>
              <a:ext uri="{FF2B5EF4-FFF2-40B4-BE49-F238E27FC236}">
                <a16:creationId xmlns:a16="http://schemas.microsoft.com/office/drawing/2014/main" id="{B68B76C8-049F-4B48-8F75-C4403440362F}"/>
              </a:ext>
            </a:extLst>
          </p:cNvPr>
          <p:cNvSpPr>
            <a:spLocks noChangeShapeType="1"/>
          </p:cNvSpPr>
          <p:nvPr/>
        </p:nvSpPr>
        <p:spPr bwMode="auto">
          <a:xfrm flipV="1">
            <a:off x="5170186" y="3488279"/>
            <a:ext cx="2927077" cy="2339"/>
          </a:xfrm>
          <a:prstGeom prst="line">
            <a:avLst/>
          </a:prstGeom>
          <a:noFill/>
          <a:ln w="9525">
            <a:solidFill>
              <a:srgbClr val="000000"/>
            </a:solidFill>
            <a:round/>
            <a:headEnd type="diamond" w="med" len="med"/>
            <a:tailEnd type="diamond" w="med" len="med"/>
          </a:ln>
        </p:spPr>
        <p:txBody>
          <a:bodyPr wrap="none" anchor="ctr"/>
          <a:lstStyle/>
          <a:p>
            <a:endParaRPr lang="en-US" sz="1500" dirty="0">
              <a:solidFill>
                <a:srgbClr val="545454"/>
              </a:solidFill>
              <a:latin typeface="Univers LT 45 Light" panose="02000403030000020003" pitchFamily="2" charset="0"/>
            </a:endParaRPr>
          </a:p>
        </p:txBody>
      </p:sp>
      <p:sp>
        <p:nvSpPr>
          <p:cNvPr id="41" name="TextBox 40">
            <a:extLst>
              <a:ext uri="{FF2B5EF4-FFF2-40B4-BE49-F238E27FC236}">
                <a16:creationId xmlns:a16="http://schemas.microsoft.com/office/drawing/2014/main" id="{4E2FD73C-FB41-F44C-93B7-60A1292B1682}"/>
              </a:ext>
            </a:extLst>
          </p:cNvPr>
          <p:cNvSpPr txBox="1"/>
          <p:nvPr/>
        </p:nvSpPr>
        <p:spPr>
          <a:xfrm>
            <a:off x="5444007" y="3474095"/>
            <a:ext cx="2354940" cy="300082"/>
          </a:xfrm>
          <a:prstGeom prst="rect">
            <a:avLst/>
          </a:prstGeom>
          <a:noFill/>
        </p:spPr>
        <p:txBody>
          <a:bodyPr wrap="none" rtlCol="0">
            <a:spAutoFit/>
          </a:bodyPr>
          <a:lstStyle/>
          <a:p>
            <a:pPr algn="ctr"/>
            <a:r>
              <a:rPr lang="en-US" sz="1350" dirty="0">
                <a:solidFill>
                  <a:srgbClr val="545454"/>
                </a:solidFill>
                <a:latin typeface="Univers LT 45 Light" panose="02000403030000020003" pitchFamily="2" charset="0"/>
              </a:rPr>
              <a:t>Average time $ is in process</a:t>
            </a:r>
          </a:p>
        </p:txBody>
      </p:sp>
      <p:sp>
        <p:nvSpPr>
          <p:cNvPr id="42" name="Rectangle 3">
            <a:extLst>
              <a:ext uri="{FF2B5EF4-FFF2-40B4-BE49-F238E27FC236}">
                <a16:creationId xmlns:a16="http://schemas.microsoft.com/office/drawing/2014/main" id="{CE8B7ACA-4CEF-874E-9CBD-70722221DBE2}"/>
              </a:ext>
            </a:extLst>
          </p:cNvPr>
          <p:cNvSpPr>
            <a:spLocks noChangeArrowheads="1"/>
          </p:cNvSpPr>
          <p:nvPr/>
        </p:nvSpPr>
        <p:spPr bwMode="auto">
          <a:xfrm>
            <a:off x="5743245" y="2332334"/>
            <a:ext cx="1781345" cy="958586"/>
          </a:xfrm>
          <a:prstGeom prst="rect">
            <a:avLst/>
          </a:prstGeom>
          <a:noFill/>
          <a:ln w="9525">
            <a:solidFill>
              <a:srgbClr val="000000"/>
            </a:solidFill>
            <a:miter lim="800000"/>
            <a:headEnd/>
            <a:tailEnd/>
          </a:ln>
        </p:spPr>
        <p:txBody>
          <a:bodyPr wrap="none" anchor="ctr"/>
          <a:lstStyle/>
          <a:p>
            <a:endParaRPr lang="en-US" sz="750">
              <a:solidFill>
                <a:srgbClr val="545454"/>
              </a:solidFill>
              <a:latin typeface="Univers LT 45 Light" panose="02000403030000020003" pitchFamily="2" charset="0"/>
            </a:endParaRPr>
          </a:p>
        </p:txBody>
      </p:sp>
      <p:sp>
        <p:nvSpPr>
          <p:cNvPr id="43" name="Line 14">
            <a:extLst>
              <a:ext uri="{FF2B5EF4-FFF2-40B4-BE49-F238E27FC236}">
                <a16:creationId xmlns:a16="http://schemas.microsoft.com/office/drawing/2014/main" id="{D939797B-178D-D344-9776-9E5FE9C01140}"/>
              </a:ext>
            </a:extLst>
          </p:cNvPr>
          <p:cNvSpPr>
            <a:spLocks noChangeShapeType="1"/>
          </p:cNvSpPr>
          <p:nvPr/>
        </p:nvSpPr>
        <p:spPr bwMode="auto">
          <a:xfrm>
            <a:off x="7524591" y="2874830"/>
            <a:ext cx="188400" cy="0"/>
          </a:xfrm>
          <a:prstGeom prst="line">
            <a:avLst/>
          </a:prstGeom>
          <a:noFill/>
          <a:ln w="9525">
            <a:solidFill>
              <a:srgbClr val="000000"/>
            </a:solidFill>
            <a:round/>
            <a:headEnd/>
            <a:tailEnd type="triangle" w="med" len="med"/>
          </a:ln>
        </p:spPr>
        <p:txBody>
          <a:bodyPr wrap="none" anchor="ctr"/>
          <a:lstStyle/>
          <a:p>
            <a:endParaRPr lang="en-US" sz="750">
              <a:solidFill>
                <a:srgbClr val="545454"/>
              </a:solidFill>
              <a:latin typeface="Univers LT 45 Light" panose="02000403030000020003" pitchFamily="2" charset="0"/>
            </a:endParaRPr>
          </a:p>
        </p:txBody>
      </p:sp>
      <p:sp>
        <p:nvSpPr>
          <p:cNvPr id="44" name="Line 14">
            <a:extLst>
              <a:ext uri="{FF2B5EF4-FFF2-40B4-BE49-F238E27FC236}">
                <a16:creationId xmlns:a16="http://schemas.microsoft.com/office/drawing/2014/main" id="{A353A8B5-E8F0-1A4A-8A80-88B45A1A2A6C}"/>
              </a:ext>
            </a:extLst>
          </p:cNvPr>
          <p:cNvSpPr>
            <a:spLocks noChangeShapeType="1"/>
          </p:cNvSpPr>
          <p:nvPr/>
        </p:nvSpPr>
        <p:spPr bwMode="auto">
          <a:xfrm>
            <a:off x="5519145" y="2846266"/>
            <a:ext cx="223315" cy="0"/>
          </a:xfrm>
          <a:prstGeom prst="line">
            <a:avLst/>
          </a:prstGeom>
          <a:noFill/>
          <a:ln w="9525">
            <a:solidFill>
              <a:srgbClr val="000000"/>
            </a:solidFill>
            <a:round/>
            <a:headEnd/>
            <a:tailEnd type="triangle" w="med" len="med"/>
          </a:ln>
        </p:spPr>
        <p:txBody>
          <a:bodyPr wrap="none" anchor="ctr"/>
          <a:lstStyle/>
          <a:p>
            <a:endParaRPr lang="en-US" sz="750">
              <a:solidFill>
                <a:srgbClr val="545454"/>
              </a:solidFill>
              <a:latin typeface="Univers LT 45 Light" panose="02000403030000020003" pitchFamily="2" charset="0"/>
            </a:endParaRPr>
          </a:p>
        </p:txBody>
      </p:sp>
      <p:sp>
        <p:nvSpPr>
          <p:cNvPr id="54" name="TextBox 53">
            <a:extLst>
              <a:ext uri="{FF2B5EF4-FFF2-40B4-BE49-F238E27FC236}">
                <a16:creationId xmlns:a16="http://schemas.microsoft.com/office/drawing/2014/main" id="{42FCD1A0-A7DB-FC4F-B581-8694445ECC04}"/>
              </a:ext>
            </a:extLst>
          </p:cNvPr>
          <p:cNvSpPr txBox="1"/>
          <p:nvPr/>
        </p:nvSpPr>
        <p:spPr>
          <a:xfrm>
            <a:off x="5088433" y="3903607"/>
            <a:ext cx="3403304" cy="2062103"/>
          </a:xfrm>
          <a:prstGeom prst="rect">
            <a:avLst/>
          </a:prstGeom>
          <a:noFill/>
        </p:spPr>
        <p:txBody>
          <a:bodyPr wrap="none" rtlCol="0">
            <a:spAutoFit/>
          </a:bodyPr>
          <a:lstStyle/>
          <a:p>
            <a:pPr algn="ctr"/>
            <a:r>
              <a:rPr lang="en-US" sz="1600" b="1" dirty="0">
                <a:solidFill>
                  <a:srgbClr val="545454"/>
                </a:solidFill>
                <a:latin typeface="Univers LT 45 Light" panose="02000403030000020003" pitchFamily="2" charset="0"/>
              </a:rPr>
              <a:t>I = R x T</a:t>
            </a:r>
          </a:p>
          <a:p>
            <a:pPr algn="ctr"/>
            <a:endParaRPr lang="en-US" sz="1600" b="1" dirty="0">
              <a:solidFill>
                <a:srgbClr val="545454"/>
              </a:solidFill>
              <a:latin typeface="Univers LT 45 Light" panose="02000403030000020003" pitchFamily="2" charset="0"/>
            </a:endParaRPr>
          </a:p>
          <a:p>
            <a:r>
              <a:rPr lang="en-US" sz="1600" b="1" dirty="0">
                <a:solidFill>
                  <a:srgbClr val="545454"/>
                </a:solidFill>
                <a:latin typeface="Univers LT 45 Light" panose="02000403030000020003" pitchFamily="2" charset="0"/>
              </a:rPr>
              <a:t>I = </a:t>
            </a:r>
            <a:r>
              <a:rPr lang="en-US" sz="1600" dirty="0">
                <a:solidFill>
                  <a:srgbClr val="545454"/>
                </a:solidFill>
                <a:latin typeface="Univers LT 45 Light" panose="02000403030000020003" pitchFamily="2" charset="0"/>
              </a:rPr>
              <a:t>$ of inventory in the process</a:t>
            </a:r>
          </a:p>
          <a:p>
            <a:endParaRPr lang="en-US" sz="1600" dirty="0">
              <a:solidFill>
                <a:srgbClr val="545454"/>
              </a:solidFill>
              <a:latin typeface="Univers LT 45 Light" panose="02000403030000020003" pitchFamily="2" charset="0"/>
            </a:endParaRPr>
          </a:p>
          <a:p>
            <a:r>
              <a:rPr lang="en-US" sz="1600" b="1" dirty="0">
                <a:solidFill>
                  <a:srgbClr val="545454"/>
                </a:solidFill>
                <a:latin typeface="Univers LT 45 Light" panose="02000403030000020003" pitchFamily="2" charset="0"/>
              </a:rPr>
              <a:t>R = </a:t>
            </a:r>
            <a:r>
              <a:rPr lang="en-US" sz="1600" dirty="0">
                <a:solidFill>
                  <a:srgbClr val="545454"/>
                </a:solidFill>
                <a:latin typeface="Univers LT 45 Light" panose="02000403030000020003" pitchFamily="2" charset="0"/>
              </a:rPr>
              <a:t>$ flow through process (COGS)</a:t>
            </a:r>
          </a:p>
          <a:p>
            <a:endParaRPr lang="en-US" sz="1600" dirty="0">
              <a:solidFill>
                <a:srgbClr val="545454"/>
              </a:solidFill>
              <a:latin typeface="Univers LT 45 Light" panose="02000403030000020003" pitchFamily="2" charset="0"/>
            </a:endParaRPr>
          </a:p>
          <a:p>
            <a:r>
              <a:rPr lang="en-US" sz="1600" b="1" dirty="0">
                <a:solidFill>
                  <a:srgbClr val="545454"/>
                </a:solidFill>
                <a:latin typeface="Univers LT 45 Light" panose="02000403030000020003" pitchFamily="2" charset="0"/>
              </a:rPr>
              <a:t>T = </a:t>
            </a:r>
            <a:r>
              <a:rPr lang="en-US" sz="1600" dirty="0">
                <a:solidFill>
                  <a:srgbClr val="545454"/>
                </a:solidFill>
                <a:latin typeface="Univers LT 45 Light" panose="02000403030000020003" pitchFamily="2" charset="0"/>
              </a:rPr>
              <a:t>Time $ is in the process </a:t>
            </a:r>
            <a:br>
              <a:rPr lang="en-US" sz="1600" dirty="0">
                <a:solidFill>
                  <a:srgbClr val="545454"/>
                </a:solidFill>
                <a:latin typeface="Univers LT 45 Light" panose="02000403030000020003" pitchFamily="2" charset="0"/>
              </a:rPr>
            </a:br>
            <a:r>
              <a:rPr lang="en-US" sz="1600" dirty="0">
                <a:solidFill>
                  <a:srgbClr val="545454"/>
                </a:solidFill>
                <a:latin typeface="Univers LT 45 Light" panose="02000403030000020003" pitchFamily="2" charset="0"/>
              </a:rPr>
              <a:t>(days/years of supply)</a:t>
            </a:r>
          </a:p>
        </p:txBody>
      </p:sp>
      <p:sp>
        <p:nvSpPr>
          <p:cNvPr id="55" name="Rectangle 3">
            <a:extLst>
              <a:ext uri="{FF2B5EF4-FFF2-40B4-BE49-F238E27FC236}">
                <a16:creationId xmlns:a16="http://schemas.microsoft.com/office/drawing/2014/main" id="{D71CB051-97EE-5B4C-BE69-DF5F679A5105}"/>
              </a:ext>
            </a:extLst>
          </p:cNvPr>
          <p:cNvSpPr>
            <a:spLocks noChangeArrowheads="1"/>
          </p:cNvSpPr>
          <p:nvPr/>
        </p:nvSpPr>
        <p:spPr bwMode="auto">
          <a:xfrm>
            <a:off x="4592296" y="2033627"/>
            <a:ext cx="4307883" cy="4145500"/>
          </a:xfrm>
          <a:prstGeom prst="rect">
            <a:avLst/>
          </a:prstGeom>
          <a:noFill/>
          <a:ln w="9525">
            <a:solidFill>
              <a:srgbClr val="000000"/>
            </a:solidFill>
            <a:miter lim="800000"/>
            <a:headEnd/>
            <a:tailEnd/>
          </a:ln>
        </p:spPr>
        <p:txBody>
          <a:bodyPr wrap="none" anchor="ctr"/>
          <a:lstStyle/>
          <a:p>
            <a:endParaRPr lang="en-US" sz="750">
              <a:solidFill>
                <a:srgbClr val="545454"/>
              </a:solidFill>
              <a:latin typeface="Univers LT 45 Light" panose="02000403030000020003" pitchFamily="2" charset="0"/>
            </a:endParaRPr>
          </a:p>
        </p:txBody>
      </p:sp>
      <p:pic>
        <p:nvPicPr>
          <p:cNvPr id="56" name="Picture 55">
            <a:extLst>
              <a:ext uri="{FF2B5EF4-FFF2-40B4-BE49-F238E27FC236}">
                <a16:creationId xmlns:a16="http://schemas.microsoft.com/office/drawing/2014/main" id="{88B7F1D6-0A8E-6D44-B99E-322647B80AE5}"/>
              </a:ext>
            </a:extLst>
          </p:cNvPr>
          <p:cNvPicPr>
            <a:picLocks noChangeAspect="1"/>
          </p:cNvPicPr>
          <p:nvPr/>
        </p:nvPicPr>
        <p:blipFill>
          <a:blip r:embed="rId3"/>
          <a:stretch>
            <a:fillRect/>
          </a:stretch>
        </p:blipFill>
        <p:spPr>
          <a:xfrm>
            <a:off x="5967721" y="2378203"/>
            <a:ext cx="398291" cy="221443"/>
          </a:xfrm>
          <a:prstGeom prst="rect">
            <a:avLst/>
          </a:prstGeom>
        </p:spPr>
      </p:pic>
      <p:pic>
        <p:nvPicPr>
          <p:cNvPr id="57" name="Picture 56">
            <a:extLst>
              <a:ext uri="{FF2B5EF4-FFF2-40B4-BE49-F238E27FC236}">
                <a16:creationId xmlns:a16="http://schemas.microsoft.com/office/drawing/2014/main" id="{54F7FE3D-7B0F-3946-A443-F6E5A0413833}"/>
              </a:ext>
            </a:extLst>
          </p:cNvPr>
          <p:cNvPicPr>
            <a:picLocks noChangeAspect="1"/>
          </p:cNvPicPr>
          <p:nvPr/>
        </p:nvPicPr>
        <p:blipFill>
          <a:blip r:embed="rId3"/>
          <a:stretch>
            <a:fillRect/>
          </a:stretch>
        </p:blipFill>
        <p:spPr>
          <a:xfrm>
            <a:off x="5967721" y="2702418"/>
            <a:ext cx="398291" cy="221443"/>
          </a:xfrm>
          <a:prstGeom prst="rect">
            <a:avLst/>
          </a:prstGeom>
        </p:spPr>
      </p:pic>
      <p:pic>
        <p:nvPicPr>
          <p:cNvPr id="58" name="Picture 57">
            <a:extLst>
              <a:ext uri="{FF2B5EF4-FFF2-40B4-BE49-F238E27FC236}">
                <a16:creationId xmlns:a16="http://schemas.microsoft.com/office/drawing/2014/main" id="{F77549CA-D03A-3948-A8EA-C26688F85FF1}"/>
              </a:ext>
            </a:extLst>
          </p:cNvPr>
          <p:cNvPicPr>
            <a:picLocks noChangeAspect="1"/>
          </p:cNvPicPr>
          <p:nvPr/>
        </p:nvPicPr>
        <p:blipFill>
          <a:blip r:embed="rId3"/>
          <a:stretch>
            <a:fillRect/>
          </a:stretch>
        </p:blipFill>
        <p:spPr>
          <a:xfrm>
            <a:off x="5967721" y="3026633"/>
            <a:ext cx="398291" cy="221443"/>
          </a:xfrm>
          <a:prstGeom prst="rect">
            <a:avLst/>
          </a:prstGeom>
        </p:spPr>
      </p:pic>
      <p:pic>
        <p:nvPicPr>
          <p:cNvPr id="59" name="Picture 58">
            <a:extLst>
              <a:ext uri="{FF2B5EF4-FFF2-40B4-BE49-F238E27FC236}">
                <a16:creationId xmlns:a16="http://schemas.microsoft.com/office/drawing/2014/main" id="{4CFC0D56-68C0-8A48-B0CC-0FDC827C1CCE}"/>
              </a:ext>
            </a:extLst>
          </p:cNvPr>
          <p:cNvPicPr>
            <a:picLocks noChangeAspect="1"/>
          </p:cNvPicPr>
          <p:nvPr/>
        </p:nvPicPr>
        <p:blipFill>
          <a:blip r:embed="rId3"/>
          <a:stretch>
            <a:fillRect/>
          </a:stretch>
        </p:blipFill>
        <p:spPr>
          <a:xfrm>
            <a:off x="6456328" y="2378203"/>
            <a:ext cx="398291" cy="221443"/>
          </a:xfrm>
          <a:prstGeom prst="rect">
            <a:avLst/>
          </a:prstGeom>
        </p:spPr>
      </p:pic>
      <p:pic>
        <p:nvPicPr>
          <p:cNvPr id="60" name="Picture 59">
            <a:extLst>
              <a:ext uri="{FF2B5EF4-FFF2-40B4-BE49-F238E27FC236}">
                <a16:creationId xmlns:a16="http://schemas.microsoft.com/office/drawing/2014/main" id="{E96E72D8-60B5-0D48-A03A-9013421D01B3}"/>
              </a:ext>
            </a:extLst>
          </p:cNvPr>
          <p:cNvPicPr>
            <a:picLocks noChangeAspect="1"/>
          </p:cNvPicPr>
          <p:nvPr/>
        </p:nvPicPr>
        <p:blipFill>
          <a:blip r:embed="rId3"/>
          <a:stretch>
            <a:fillRect/>
          </a:stretch>
        </p:blipFill>
        <p:spPr>
          <a:xfrm>
            <a:off x="6456328" y="2702418"/>
            <a:ext cx="398291" cy="221443"/>
          </a:xfrm>
          <a:prstGeom prst="rect">
            <a:avLst/>
          </a:prstGeom>
        </p:spPr>
      </p:pic>
      <p:pic>
        <p:nvPicPr>
          <p:cNvPr id="61" name="Picture 60">
            <a:extLst>
              <a:ext uri="{FF2B5EF4-FFF2-40B4-BE49-F238E27FC236}">
                <a16:creationId xmlns:a16="http://schemas.microsoft.com/office/drawing/2014/main" id="{F8FB2B07-EF2A-3A4C-B7B9-E6ECF598BAA2}"/>
              </a:ext>
            </a:extLst>
          </p:cNvPr>
          <p:cNvPicPr>
            <a:picLocks noChangeAspect="1"/>
          </p:cNvPicPr>
          <p:nvPr/>
        </p:nvPicPr>
        <p:blipFill>
          <a:blip r:embed="rId3"/>
          <a:stretch>
            <a:fillRect/>
          </a:stretch>
        </p:blipFill>
        <p:spPr>
          <a:xfrm>
            <a:off x="6456328" y="3026633"/>
            <a:ext cx="398291" cy="221443"/>
          </a:xfrm>
          <a:prstGeom prst="rect">
            <a:avLst/>
          </a:prstGeom>
        </p:spPr>
      </p:pic>
      <p:pic>
        <p:nvPicPr>
          <p:cNvPr id="62" name="Picture 61">
            <a:extLst>
              <a:ext uri="{FF2B5EF4-FFF2-40B4-BE49-F238E27FC236}">
                <a16:creationId xmlns:a16="http://schemas.microsoft.com/office/drawing/2014/main" id="{5C6E085E-A551-A643-B006-FD5CF6DDBF07}"/>
              </a:ext>
            </a:extLst>
          </p:cNvPr>
          <p:cNvPicPr>
            <a:picLocks noChangeAspect="1"/>
          </p:cNvPicPr>
          <p:nvPr/>
        </p:nvPicPr>
        <p:blipFill>
          <a:blip r:embed="rId3"/>
          <a:stretch>
            <a:fillRect/>
          </a:stretch>
        </p:blipFill>
        <p:spPr>
          <a:xfrm>
            <a:off x="6934302" y="2378203"/>
            <a:ext cx="398291" cy="221443"/>
          </a:xfrm>
          <a:prstGeom prst="rect">
            <a:avLst/>
          </a:prstGeom>
        </p:spPr>
      </p:pic>
      <p:pic>
        <p:nvPicPr>
          <p:cNvPr id="63" name="Picture 62">
            <a:extLst>
              <a:ext uri="{FF2B5EF4-FFF2-40B4-BE49-F238E27FC236}">
                <a16:creationId xmlns:a16="http://schemas.microsoft.com/office/drawing/2014/main" id="{57984C96-7A41-B04D-8011-69E20BA18A8C}"/>
              </a:ext>
            </a:extLst>
          </p:cNvPr>
          <p:cNvPicPr>
            <a:picLocks noChangeAspect="1"/>
          </p:cNvPicPr>
          <p:nvPr/>
        </p:nvPicPr>
        <p:blipFill>
          <a:blip r:embed="rId3"/>
          <a:stretch>
            <a:fillRect/>
          </a:stretch>
        </p:blipFill>
        <p:spPr>
          <a:xfrm>
            <a:off x="6934302" y="2702418"/>
            <a:ext cx="398291" cy="221443"/>
          </a:xfrm>
          <a:prstGeom prst="rect">
            <a:avLst/>
          </a:prstGeom>
        </p:spPr>
      </p:pic>
      <p:pic>
        <p:nvPicPr>
          <p:cNvPr id="64" name="Picture 63">
            <a:extLst>
              <a:ext uri="{FF2B5EF4-FFF2-40B4-BE49-F238E27FC236}">
                <a16:creationId xmlns:a16="http://schemas.microsoft.com/office/drawing/2014/main" id="{AEC098E5-E29F-0742-8D32-F91B36E534A9}"/>
              </a:ext>
            </a:extLst>
          </p:cNvPr>
          <p:cNvPicPr>
            <a:picLocks noChangeAspect="1"/>
          </p:cNvPicPr>
          <p:nvPr/>
        </p:nvPicPr>
        <p:blipFill>
          <a:blip r:embed="rId3"/>
          <a:stretch>
            <a:fillRect/>
          </a:stretch>
        </p:blipFill>
        <p:spPr>
          <a:xfrm>
            <a:off x="6934302" y="3026633"/>
            <a:ext cx="398291" cy="221443"/>
          </a:xfrm>
          <a:prstGeom prst="rect">
            <a:avLst/>
          </a:prstGeom>
        </p:spPr>
      </p:pic>
      <p:pic>
        <p:nvPicPr>
          <p:cNvPr id="65" name="Picture 64">
            <a:extLst>
              <a:ext uri="{FF2B5EF4-FFF2-40B4-BE49-F238E27FC236}">
                <a16:creationId xmlns:a16="http://schemas.microsoft.com/office/drawing/2014/main" id="{FC056041-5702-184C-B0B6-EC7B121B19D2}"/>
              </a:ext>
            </a:extLst>
          </p:cNvPr>
          <p:cNvPicPr>
            <a:picLocks noChangeAspect="1"/>
          </p:cNvPicPr>
          <p:nvPr/>
        </p:nvPicPr>
        <p:blipFill>
          <a:blip r:embed="rId3"/>
          <a:stretch>
            <a:fillRect/>
          </a:stretch>
        </p:blipFill>
        <p:spPr>
          <a:xfrm>
            <a:off x="5053321" y="2738421"/>
            <a:ext cx="398291" cy="221443"/>
          </a:xfrm>
          <a:prstGeom prst="rect">
            <a:avLst/>
          </a:prstGeom>
        </p:spPr>
      </p:pic>
      <p:pic>
        <p:nvPicPr>
          <p:cNvPr id="66" name="Picture 65">
            <a:extLst>
              <a:ext uri="{FF2B5EF4-FFF2-40B4-BE49-F238E27FC236}">
                <a16:creationId xmlns:a16="http://schemas.microsoft.com/office/drawing/2014/main" id="{C93C7B6F-4941-8948-BAAF-F807A9240ABD}"/>
              </a:ext>
            </a:extLst>
          </p:cNvPr>
          <p:cNvPicPr>
            <a:picLocks noChangeAspect="1"/>
          </p:cNvPicPr>
          <p:nvPr/>
        </p:nvPicPr>
        <p:blipFill>
          <a:blip r:embed="rId3"/>
          <a:stretch>
            <a:fillRect/>
          </a:stretch>
        </p:blipFill>
        <p:spPr>
          <a:xfrm>
            <a:off x="7810376" y="2738421"/>
            <a:ext cx="398291" cy="221443"/>
          </a:xfrm>
          <a:prstGeom prst="rect">
            <a:avLst/>
          </a:prstGeom>
        </p:spPr>
      </p:pic>
    </p:spTree>
    <p:extLst>
      <p:ext uri="{BB962C8B-B14F-4D97-AF65-F5344CB8AC3E}">
        <p14:creationId xmlns:p14="http://schemas.microsoft.com/office/powerpoint/2010/main" val="101133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
                                            <p:txEl>
                                              <p:pRg st="0" end="0"/>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4">
                                            <p:txEl>
                                              <p:pRg st="2" end="2"/>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4">
                                            <p:txEl>
                                              <p:pRg st="4" end="4"/>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10" grpId="0" animBg="1"/>
      <p:bldP spid="11" grpId="0" animBg="1"/>
      <p:bldP spid="12" grpId="0" animBg="1"/>
      <p:bldP spid="35" grpId="0" animBg="1"/>
      <p:bldP spid="38" grpId="0"/>
      <p:bldP spid="39" grpId="0"/>
      <p:bldP spid="40" grpId="0" animBg="1"/>
      <p:bldP spid="41" grpId="0"/>
      <p:bldP spid="42" grpId="0" animBg="1"/>
      <p:bldP spid="43" grpId="0" animBg="1"/>
      <p:bldP spid="44"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D4BE5-5FFD-434E-9D7D-FA04E4E1EC60}"/>
              </a:ext>
            </a:extLst>
          </p:cNvPr>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a:extLst>
              <a:ext uri="{FF2B5EF4-FFF2-40B4-BE49-F238E27FC236}">
                <a16:creationId xmlns:a16="http://schemas.microsoft.com/office/drawing/2014/main" id="{A58CAD63-6492-B949-B4EA-41705678E3DD}"/>
              </a:ext>
            </a:extLst>
          </p:cNvPr>
          <p:cNvSpPr>
            <a:spLocks noGrp="1" noChangeArrowheads="1"/>
          </p:cNvSpPr>
          <p:nvPr>
            <p:ph type="title"/>
          </p:nvPr>
        </p:nvSpPr>
        <p:spPr>
          <a:xfrm>
            <a:off x="533648" y="3429000"/>
            <a:ext cx="7886700" cy="1325563"/>
          </a:xfrm>
        </p:spPr>
        <p:txBody>
          <a:bodyPr/>
          <a:lstStyle/>
          <a:p>
            <a:pPr>
              <a:defRPr/>
            </a:pPr>
            <a:r>
              <a:rPr lang="en-US" b="1" dirty="0">
                <a:solidFill>
                  <a:schemeClr val="tx1"/>
                </a:solidFill>
              </a:rPr>
              <a:t>Case: Rent the Runway</a:t>
            </a:r>
          </a:p>
        </p:txBody>
      </p:sp>
      <p:sp>
        <p:nvSpPr>
          <p:cNvPr id="10" name="Line 7">
            <a:extLst>
              <a:ext uri="{FF2B5EF4-FFF2-40B4-BE49-F238E27FC236}">
                <a16:creationId xmlns:a16="http://schemas.microsoft.com/office/drawing/2014/main" id="{3A105589-9965-F244-A454-335ECED72902}"/>
              </a:ext>
            </a:extLst>
          </p:cNvPr>
          <p:cNvSpPr>
            <a:spLocks noChangeShapeType="1"/>
          </p:cNvSpPr>
          <p:nvPr/>
        </p:nvSpPr>
        <p:spPr bwMode="auto">
          <a:xfrm>
            <a:off x="463798" y="4664075"/>
            <a:ext cx="8178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6" name="Picture 2" descr="Well Read — Welcome">
            <a:extLst>
              <a:ext uri="{FF2B5EF4-FFF2-40B4-BE49-F238E27FC236}">
                <a16:creationId xmlns:a16="http://schemas.microsoft.com/office/drawing/2014/main" id="{3442237B-3805-C847-8EE6-140DF26F32E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84122" y="0"/>
            <a:ext cx="2443382" cy="247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6509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36057</TotalTime>
  <Words>4200</Words>
  <Application>Microsoft Macintosh PowerPoint</Application>
  <PresentationFormat>On-screen Show (4:3)</PresentationFormat>
  <Paragraphs>659</Paragraphs>
  <Slides>34</Slides>
  <Notes>22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Arial</vt:lpstr>
      <vt:lpstr>Calibri</vt:lpstr>
      <vt:lpstr>CMU Sans Serif</vt:lpstr>
      <vt:lpstr>Symbol</vt:lpstr>
      <vt:lpstr>Times New Roman</vt:lpstr>
      <vt:lpstr>Univers LT 45 Light</vt:lpstr>
      <vt:lpstr>Wingdings</vt:lpstr>
      <vt:lpstr>Office Theme</vt:lpstr>
      <vt:lpstr>Equation</vt:lpstr>
      <vt:lpstr>UGBA 141 Production and Operations Management</vt:lpstr>
      <vt:lpstr>Course Announcements</vt:lpstr>
      <vt:lpstr>Littlefield Preparation</vt:lpstr>
      <vt:lpstr>Littlefield Access</vt:lpstr>
      <vt:lpstr>Littlefield Interface</vt:lpstr>
      <vt:lpstr>Littlefield Team Strategy</vt:lpstr>
      <vt:lpstr>Little’s Law Recap</vt:lpstr>
      <vt:lpstr>Little’s Law Applications</vt:lpstr>
      <vt:lpstr>Case: Rent the Runway</vt:lpstr>
      <vt:lpstr>Rent the Runway</vt:lpstr>
      <vt:lpstr>RTR Process Analysis</vt:lpstr>
      <vt:lpstr>RTR Quick Return Proposal</vt:lpstr>
      <vt:lpstr>Intro to Queueing</vt:lpstr>
      <vt:lpstr>PowerPoint Presentation</vt:lpstr>
      <vt:lpstr>Why Do Queues Exist?</vt:lpstr>
      <vt:lpstr>Predictable Demand</vt:lpstr>
      <vt:lpstr>What Can Dodge Ridge Do?</vt:lpstr>
      <vt:lpstr>Dr Toyota The Perfect Doctor?</vt:lpstr>
      <vt:lpstr>A More Realistic Service Process</vt:lpstr>
      <vt:lpstr>Waiting Due to Variability</vt:lpstr>
      <vt:lpstr>Variability in Demand</vt:lpstr>
      <vt:lpstr>Relative/Absolute Variability</vt:lpstr>
      <vt:lpstr>Relative/Absolute Variability</vt:lpstr>
      <vt:lpstr>Coefficients of Variation</vt:lpstr>
      <vt:lpstr>Variability in Processing Time</vt:lpstr>
      <vt:lpstr>A Multi-Server Queue</vt:lpstr>
      <vt:lpstr>(Implied) Utilization</vt:lpstr>
      <vt:lpstr>Utilization Example</vt:lpstr>
      <vt:lpstr>Implications of Utilization</vt:lpstr>
      <vt:lpstr>Queue Stability</vt:lpstr>
      <vt:lpstr>Queue Stability Examples</vt:lpstr>
      <vt:lpstr>Preview Waiting Time</vt:lpstr>
      <vt:lpstr>Waiting Time Example</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Park Sinchaisri</cp:lastModifiedBy>
  <cp:revision>1583</cp:revision>
  <dcterms:created xsi:type="dcterms:W3CDTF">2017-02-28T00:13:09Z</dcterms:created>
  <dcterms:modified xsi:type="dcterms:W3CDTF">2022-04-05T03:18:00Z</dcterms:modified>
</cp:coreProperties>
</file>